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1.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31.xml" ContentType="application/vnd.openxmlformats-officedocument.presentationml.tags+xml"/>
  <Override PartName="/ppt/notesSlides/notesSlide49.xml" ContentType="application/vnd.openxmlformats-officedocument.presentationml.notesSlide+xml"/>
  <Override PartName="/ppt/tags/tag32.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33.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34.xml" ContentType="application/vnd.openxmlformats-officedocument.presentationml.tags+xml"/>
  <Override PartName="/ppt/notesSlides/notesSlide59.xml" ContentType="application/vnd.openxmlformats-officedocument.presentationml.notesSlide+xml"/>
  <Override PartName="/ppt/tags/tag35.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6" r:id="rId2"/>
    <p:sldMasterId id="2147483710" r:id="rId3"/>
  </p:sldMasterIdLst>
  <p:notesMasterIdLst>
    <p:notesMasterId r:id="rId238"/>
  </p:notesMasterIdLst>
  <p:sldIdLst>
    <p:sldId id="256" r:id="rId4"/>
    <p:sldId id="544" r:id="rId5"/>
    <p:sldId id="442" r:id="rId6"/>
    <p:sldId id="438" r:id="rId7"/>
    <p:sldId id="439" r:id="rId8"/>
    <p:sldId id="440" r:id="rId9"/>
    <p:sldId id="441" r:id="rId10"/>
    <p:sldId id="303" r:id="rId11"/>
    <p:sldId id="264" r:id="rId12"/>
    <p:sldId id="443" r:id="rId13"/>
    <p:sldId id="396" r:id="rId14"/>
    <p:sldId id="397" r:id="rId15"/>
    <p:sldId id="398" r:id="rId16"/>
    <p:sldId id="382" r:id="rId17"/>
    <p:sldId id="257" r:id="rId18"/>
    <p:sldId id="283" r:id="rId19"/>
    <p:sldId id="288" r:id="rId20"/>
    <p:sldId id="284" r:id="rId21"/>
    <p:sldId id="285" r:id="rId22"/>
    <p:sldId id="546" r:id="rId23"/>
    <p:sldId id="545" r:id="rId24"/>
    <p:sldId id="547" r:id="rId25"/>
    <p:sldId id="548" r:id="rId26"/>
    <p:sldId id="549" r:id="rId27"/>
    <p:sldId id="290" r:id="rId28"/>
    <p:sldId id="289" r:id="rId29"/>
    <p:sldId id="294" r:id="rId30"/>
    <p:sldId id="291" r:id="rId31"/>
    <p:sldId id="305" r:id="rId32"/>
    <p:sldId id="286" r:id="rId33"/>
    <p:sldId id="304" r:id="rId34"/>
    <p:sldId id="292" r:id="rId35"/>
    <p:sldId id="306" r:id="rId36"/>
    <p:sldId id="309" r:id="rId37"/>
    <p:sldId id="307" r:id="rId38"/>
    <p:sldId id="308" r:id="rId39"/>
    <p:sldId id="293" r:id="rId40"/>
    <p:sldId id="258" r:id="rId41"/>
    <p:sldId id="310" r:id="rId42"/>
    <p:sldId id="533" r:id="rId43"/>
    <p:sldId id="281" r:id="rId44"/>
    <p:sldId id="321" r:id="rId45"/>
    <p:sldId id="330" r:id="rId46"/>
    <p:sldId id="359" r:id="rId47"/>
    <p:sldId id="315" r:id="rId48"/>
    <p:sldId id="316" r:id="rId49"/>
    <p:sldId id="350" r:id="rId50"/>
    <p:sldId id="349" r:id="rId51"/>
    <p:sldId id="351" r:id="rId52"/>
    <p:sldId id="358" r:id="rId53"/>
    <p:sldId id="360" r:id="rId54"/>
    <p:sldId id="361" r:id="rId55"/>
    <p:sldId id="311" r:id="rId56"/>
    <p:sldId id="364" r:id="rId57"/>
    <p:sldId id="365" r:id="rId58"/>
    <p:sldId id="383" r:id="rId59"/>
    <p:sldId id="384" r:id="rId60"/>
    <p:sldId id="312" r:id="rId61"/>
    <p:sldId id="366" r:id="rId62"/>
    <p:sldId id="386" r:id="rId63"/>
    <p:sldId id="367" r:id="rId64"/>
    <p:sldId id="368" r:id="rId65"/>
    <p:sldId id="369" r:id="rId66"/>
    <p:sldId id="370" r:id="rId67"/>
    <p:sldId id="371" r:id="rId68"/>
    <p:sldId id="372" r:id="rId69"/>
    <p:sldId id="373" r:id="rId70"/>
    <p:sldId id="374" r:id="rId71"/>
    <p:sldId id="280" r:id="rId72"/>
    <p:sldId id="375" r:id="rId73"/>
    <p:sldId id="376" r:id="rId74"/>
    <p:sldId id="387" r:id="rId75"/>
    <p:sldId id="355" r:id="rId76"/>
    <p:sldId id="354" r:id="rId77"/>
    <p:sldId id="362" r:id="rId78"/>
    <p:sldId id="363" r:id="rId79"/>
    <p:sldId id="388" r:id="rId80"/>
    <p:sldId id="385" r:id="rId81"/>
    <p:sldId id="389" r:id="rId82"/>
    <p:sldId id="392" r:id="rId83"/>
    <p:sldId id="391" r:id="rId84"/>
    <p:sldId id="319" r:id="rId85"/>
    <p:sldId id="381" r:id="rId86"/>
    <p:sldId id="379" r:id="rId87"/>
    <p:sldId id="395" r:id="rId88"/>
    <p:sldId id="390" r:id="rId89"/>
    <p:sldId id="394" r:id="rId90"/>
    <p:sldId id="380" r:id="rId91"/>
    <p:sldId id="393" r:id="rId92"/>
    <p:sldId id="318" r:id="rId93"/>
    <p:sldId id="357" r:id="rId94"/>
    <p:sldId id="326" r:id="rId95"/>
    <p:sldId id="327" r:id="rId96"/>
    <p:sldId id="328" r:id="rId97"/>
    <p:sldId id="399" r:id="rId98"/>
    <p:sldId id="543" r:id="rId99"/>
    <p:sldId id="401" r:id="rId100"/>
    <p:sldId id="429" r:id="rId101"/>
    <p:sldId id="430" r:id="rId102"/>
    <p:sldId id="431" r:id="rId103"/>
    <p:sldId id="402" r:id="rId104"/>
    <p:sldId id="329" r:id="rId105"/>
    <p:sldId id="432" r:id="rId106"/>
    <p:sldId id="314" r:id="rId107"/>
    <p:sldId id="353" r:id="rId108"/>
    <p:sldId id="352" r:id="rId109"/>
    <p:sldId id="279" r:id="rId110"/>
    <p:sldId id="296" r:id="rId111"/>
    <p:sldId id="266" r:id="rId112"/>
    <p:sldId id="400" r:id="rId113"/>
    <p:sldId id="405" r:id="rId114"/>
    <p:sldId id="408" r:id="rId115"/>
    <p:sldId id="415" r:id="rId116"/>
    <p:sldId id="428" r:id="rId117"/>
    <p:sldId id="411" r:id="rId118"/>
    <p:sldId id="412" r:id="rId119"/>
    <p:sldId id="413" r:id="rId120"/>
    <p:sldId id="433" r:id="rId121"/>
    <p:sldId id="435" r:id="rId122"/>
    <p:sldId id="436" r:id="rId123"/>
    <p:sldId id="452" r:id="rId124"/>
    <p:sldId id="454" r:id="rId125"/>
    <p:sldId id="451" r:id="rId126"/>
    <p:sldId id="453" r:id="rId127"/>
    <p:sldId id="458" r:id="rId128"/>
    <p:sldId id="444" r:id="rId129"/>
    <p:sldId id="455" r:id="rId130"/>
    <p:sldId id="534" r:id="rId131"/>
    <p:sldId id="437" r:id="rId132"/>
    <p:sldId id="421" r:id="rId133"/>
    <p:sldId id="420" r:id="rId134"/>
    <p:sldId id="461" r:id="rId135"/>
    <p:sldId id="462" r:id="rId136"/>
    <p:sldId id="463" r:id="rId137"/>
    <p:sldId id="464" r:id="rId138"/>
    <p:sldId id="465" r:id="rId139"/>
    <p:sldId id="466" r:id="rId140"/>
    <p:sldId id="423" r:id="rId141"/>
    <p:sldId id="467" r:id="rId142"/>
    <p:sldId id="468" r:id="rId143"/>
    <p:sldId id="469" r:id="rId144"/>
    <p:sldId id="470" r:id="rId145"/>
    <p:sldId id="471" r:id="rId146"/>
    <p:sldId id="472" r:id="rId147"/>
    <p:sldId id="473" r:id="rId148"/>
    <p:sldId id="474" r:id="rId149"/>
    <p:sldId id="475" r:id="rId150"/>
    <p:sldId id="476" r:id="rId151"/>
    <p:sldId id="477" r:id="rId152"/>
    <p:sldId id="478" r:id="rId153"/>
    <p:sldId id="479" r:id="rId154"/>
    <p:sldId id="457" r:id="rId155"/>
    <p:sldId id="456" r:id="rId156"/>
    <p:sldId id="409" r:id="rId157"/>
    <p:sldId id="459" r:id="rId158"/>
    <p:sldId id="460" r:id="rId159"/>
    <p:sldId id="403" r:id="rId160"/>
    <p:sldId id="480" r:id="rId161"/>
    <p:sldId id="535" r:id="rId162"/>
    <p:sldId id="536" r:id="rId163"/>
    <p:sldId id="537" r:id="rId164"/>
    <p:sldId id="538" r:id="rId165"/>
    <p:sldId id="539" r:id="rId166"/>
    <p:sldId id="540" r:id="rId167"/>
    <p:sldId id="426" r:id="rId168"/>
    <p:sldId id="404" r:id="rId169"/>
    <p:sldId id="482" r:id="rId170"/>
    <p:sldId id="481" r:id="rId171"/>
    <p:sldId id="406" r:id="rId172"/>
    <p:sldId id="407" r:id="rId173"/>
    <p:sldId id="487" r:id="rId174"/>
    <p:sldId id="488" r:id="rId175"/>
    <p:sldId id="489" r:id="rId176"/>
    <p:sldId id="490" r:id="rId177"/>
    <p:sldId id="491" r:id="rId178"/>
    <p:sldId id="492" r:id="rId179"/>
    <p:sldId id="493" r:id="rId180"/>
    <p:sldId id="494" r:id="rId181"/>
    <p:sldId id="495" r:id="rId182"/>
    <p:sldId id="496" r:id="rId183"/>
    <p:sldId id="497" r:id="rId184"/>
    <p:sldId id="498" r:id="rId185"/>
    <p:sldId id="499" r:id="rId186"/>
    <p:sldId id="427" r:id="rId187"/>
    <p:sldId id="500" r:id="rId188"/>
    <p:sldId id="501" r:id="rId189"/>
    <p:sldId id="502" r:id="rId190"/>
    <p:sldId id="484" r:id="rId191"/>
    <p:sldId id="485" r:id="rId192"/>
    <p:sldId id="486" r:id="rId193"/>
    <p:sldId id="483" r:id="rId194"/>
    <p:sldId id="541" r:id="rId195"/>
    <p:sldId id="508" r:id="rId196"/>
    <p:sldId id="519" r:id="rId197"/>
    <p:sldId id="520" r:id="rId198"/>
    <p:sldId id="521" r:id="rId199"/>
    <p:sldId id="527" r:id="rId200"/>
    <p:sldId id="528" r:id="rId201"/>
    <p:sldId id="529" r:id="rId202"/>
    <p:sldId id="522" r:id="rId203"/>
    <p:sldId id="523" r:id="rId204"/>
    <p:sldId id="524" r:id="rId205"/>
    <p:sldId id="525" r:id="rId206"/>
    <p:sldId id="526" r:id="rId207"/>
    <p:sldId id="505" r:id="rId208"/>
    <p:sldId id="506" r:id="rId209"/>
    <p:sldId id="509" r:id="rId210"/>
    <p:sldId id="510" r:id="rId211"/>
    <p:sldId id="511" r:id="rId212"/>
    <p:sldId id="512" r:id="rId213"/>
    <p:sldId id="513" r:id="rId214"/>
    <p:sldId id="514" r:id="rId215"/>
    <p:sldId id="515" r:id="rId216"/>
    <p:sldId id="516" r:id="rId217"/>
    <p:sldId id="517" r:id="rId218"/>
    <p:sldId id="518" r:id="rId219"/>
    <p:sldId id="530" r:id="rId220"/>
    <p:sldId id="531" r:id="rId221"/>
    <p:sldId id="532" r:id="rId222"/>
    <p:sldId id="344" r:id="rId223"/>
    <p:sldId id="345" r:id="rId224"/>
    <p:sldId id="346" r:id="rId225"/>
    <p:sldId id="347" r:id="rId226"/>
    <p:sldId id="348" r:id="rId227"/>
    <p:sldId id="542" r:id="rId228"/>
    <p:sldId id="336" r:id="rId229"/>
    <p:sldId id="337" r:id="rId230"/>
    <p:sldId id="338" r:id="rId231"/>
    <p:sldId id="339" r:id="rId232"/>
    <p:sldId id="340" r:id="rId233"/>
    <p:sldId id="341" r:id="rId234"/>
    <p:sldId id="342" r:id="rId235"/>
    <p:sldId id="343" r:id="rId236"/>
    <p:sldId id="378" r:id="rId237"/>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BD7DBE1-435B-49AE-98A0-723138D8B633}">
          <p14:sldIdLst>
            <p14:sldId id="256"/>
            <p14:sldId id="544"/>
          </p14:sldIdLst>
        </p14:section>
        <p14:section name="Wstęp - o co chodzi" id="{792BA29F-734F-4EA0-AE12-15B457443AF3}">
          <p14:sldIdLst>
            <p14:sldId id="442"/>
            <p14:sldId id="438"/>
            <p14:sldId id="439"/>
            <p14:sldId id="440"/>
            <p14:sldId id="441"/>
            <p14:sldId id="303"/>
            <p14:sldId id="264"/>
            <p14:sldId id="443"/>
            <p14:sldId id="396"/>
            <p14:sldId id="397"/>
            <p14:sldId id="398"/>
            <p14:sldId id="382"/>
            <p14:sldId id="257"/>
            <p14:sldId id="283"/>
          </p14:sldIdLst>
        </p14:section>
        <p14:section name="Event Hub" id="{A332D9D6-28AD-41A8-B30E-BC4771E1AE25}">
          <p14:sldIdLst>
            <p14:sldId id="288"/>
            <p14:sldId id="284"/>
            <p14:sldId id="285"/>
            <p14:sldId id="546"/>
            <p14:sldId id="545"/>
            <p14:sldId id="547"/>
            <p14:sldId id="548"/>
            <p14:sldId id="549"/>
            <p14:sldId id="290"/>
            <p14:sldId id="289"/>
            <p14:sldId id="294"/>
            <p14:sldId id="291"/>
            <p14:sldId id="305"/>
            <p14:sldId id="286"/>
            <p14:sldId id="304"/>
            <p14:sldId id="292"/>
            <p14:sldId id="306"/>
            <p14:sldId id="309"/>
            <p14:sldId id="307"/>
            <p14:sldId id="308"/>
          </p14:sldIdLst>
        </p14:section>
        <p14:section name="IoT Hub" id="{D0C4AC34-77E6-4010-86E4-A81D5EE3F110}">
          <p14:sldIdLst>
            <p14:sldId id="293"/>
            <p14:sldId id="258"/>
            <p14:sldId id="310"/>
            <p14:sldId id="533"/>
            <p14:sldId id="281"/>
            <p14:sldId id="321"/>
            <p14:sldId id="330"/>
          </p14:sldIdLst>
        </p14:section>
        <p14:section name="Rejestracja urządzeń" id="{F9A47BFD-87FB-4FCE-B09D-98E406DFC174}">
          <p14:sldIdLst>
            <p14:sldId id="359"/>
            <p14:sldId id="315"/>
            <p14:sldId id="316"/>
            <p14:sldId id="350"/>
            <p14:sldId id="349"/>
            <p14:sldId id="351"/>
            <p14:sldId id="358"/>
          </p14:sldIdLst>
        </p14:section>
        <p14:section name="Wysyłanie telemetrii" id="{DAAADFE6-5864-468C-9B61-5B217DB49DFF}">
          <p14:sldIdLst>
            <p14:sldId id="360"/>
            <p14:sldId id="361"/>
            <p14:sldId id="311"/>
            <p14:sldId id="364"/>
            <p14:sldId id="365"/>
            <p14:sldId id="383"/>
            <p14:sldId id="384"/>
            <p14:sldId id="312"/>
            <p14:sldId id="366"/>
          </p14:sldIdLst>
        </p14:section>
        <p14:section name="O urządzeniach" id="{D18DBFEA-0103-4172-93D6-45E21EBACCCF}">
          <p14:sldIdLst>
            <p14:sldId id="386"/>
            <p14:sldId id="367"/>
            <p14:sldId id="368"/>
            <p14:sldId id="369"/>
            <p14:sldId id="370"/>
            <p14:sldId id="371"/>
            <p14:sldId id="372"/>
            <p14:sldId id="373"/>
            <p14:sldId id="374"/>
            <p14:sldId id="280"/>
            <p14:sldId id="375"/>
            <p14:sldId id="376"/>
          </p14:sldIdLst>
        </p14:section>
        <p14:section name="MQTT, C, i inne" id="{37C40E55-DF35-4588-B93D-06B033F06ADA}">
          <p14:sldIdLst>
            <p14:sldId id="387"/>
            <p14:sldId id="355"/>
            <p14:sldId id="354"/>
            <p14:sldId id="362"/>
            <p14:sldId id="363"/>
          </p14:sldIdLst>
        </p14:section>
        <p14:section name="Cloud To Device" id="{C076603C-C501-41D6-896E-89091755AA1E}">
          <p14:sldIdLst>
            <p14:sldId id="388"/>
            <p14:sldId id="385"/>
            <p14:sldId id="389"/>
            <p14:sldId id="392"/>
            <p14:sldId id="391"/>
          </p14:sldIdLst>
        </p14:section>
        <p14:section name="Zarządzanie, twins, metody" id="{19128224-23D6-43D5-98ED-63321C2F0519}">
          <p14:sldIdLst>
            <p14:sldId id="319"/>
            <p14:sldId id="381"/>
            <p14:sldId id="379"/>
            <p14:sldId id="395"/>
            <p14:sldId id="390"/>
            <p14:sldId id="394"/>
            <p14:sldId id="380"/>
          </p14:sldIdLst>
        </p14:section>
        <p14:section name="Zarządzanie w NodeJS" id="{B3C80486-BE62-4753-98F6-9BC8975D5D44}">
          <p14:sldIdLst>
            <p14:sldId id="393"/>
            <p14:sldId id="318"/>
          </p14:sldIdLst>
        </p14:section>
        <p14:section name="SDK Gateway" id="{4AC2E5A6-C6A4-4F6A-8DD5-B61A69B4917F}">
          <p14:sldIdLst>
            <p14:sldId id="357"/>
            <p14:sldId id="326"/>
            <p14:sldId id="327"/>
            <p14:sldId id="328"/>
            <p14:sldId id="399"/>
            <p14:sldId id="543"/>
            <p14:sldId id="401"/>
            <p14:sldId id="429"/>
            <p14:sldId id="430"/>
            <p14:sldId id="431"/>
            <p14:sldId id="402"/>
            <p14:sldId id="329"/>
            <p14:sldId id="432"/>
            <p14:sldId id="314"/>
            <p14:sldId id="353"/>
            <p14:sldId id="352"/>
            <p14:sldId id="279"/>
          </p14:sldIdLst>
        </p14:section>
        <p14:section name="Analiza w czasie rzeczywistym" id="{040491E5-2200-473F-B528-043566647C21}">
          <p14:sldIdLst>
            <p14:sldId id="296"/>
            <p14:sldId id="266"/>
          </p14:sldIdLst>
        </p14:section>
        <p14:section name="IoT Hub routing i stream analysis" id="{5A8D15E3-87EB-481A-A971-CC740DDA3F38}">
          <p14:sldIdLst>
            <p14:sldId id="400"/>
            <p14:sldId id="405"/>
            <p14:sldId id="408"/>
            <p14:sldId id="415"/>
            <p14:sldId id="428"/>
            <p14:sldId id="411"/>
            <p14:sldId id="412"/>
            <p14:sldId id="413"/>
            <p14:sldId id="433"/>
          </p14:sldIdLst>
        </p14:section>
        <p14:section name="Analiza - Open source" id="{94DC6DA6-65F6-4138-8CB3-17A1B7EABF9E}">
          <p14:sldIdLst>
            <p14:sldId id="435"/>
            <p14:sldId id="436"/>
            <p14:sldId id="452"/>
            <p14:sldId id="454"/>
            <p14:sldId id="451"/>
            <p14:sldId id="453"/>
            <p14:sldId id="458"/>
            <p14:sldId id="444"/>
            <p14:sldId id="455"/>
            <p14:sldId id="534"/>
            <p14:sldId id="437"/>
            <p14:sldId id="421"/>
            <p14:sldId id="420"/>
          </p14:sldIdLst>
        </p14:section>
        <p14:section name="Spark - szczegóły" id="{E0EE3CCC-A9F9-402B-A56F-B7560CE5F975}">
          <p14:sldIdLst>
            <p14:sldId id="461"/>
            <p14:sldId id="462"/>
            <p14:sldId id="463"/>
            <p14:sldId id="464"/>
            <p14:sldId id="465"/>
            <p14:sldId id="466"/>
            <p14:sldId id="423"/>
            <p14:sldId id="467"/>
            <p14:sldId id="468"/>
            <p14:sldId id="469"/>
            <p14:sldId id="470"/>
            <p14:sldId id="471"/>
            <p14:sldId id="472"/>
            <p14:sldId id="473"/>
            <p14:sldId id="474"/>
            <p14:sldId id="475"/>
            <p14:sldId id="476"/>
            <p14:sldId id="477"/>
            <p14:sldId id="478"/>
            <p14:sldId id="479"/>
          </p14:sldIdLst>
        </p14:section>
        <p14:section name="Demo spark" id="{A9E404E1-DD07-47F6-85AE-6694C8A54BB4}">
          <p14:sldIdLst>
            <p14:sldId id="457"/>
          </p14:sldIdLst>
        </p14:section>
        <p14:section name="Stream Analytics vs Storm vs Spark" id="{D12A60E6-E5AE-484D-838C-F04B65F68F16}">
          <p14:sldIdLst>
            <p14:sldId id="456"/>
          </p14:sldIdLst>
        </p14:section>
        <p14:section name="Własny kod" id="{CE39E3EE-768B-4659-B370-20BC07D21AD2}">
          <p14:sldIdLst>
            <p14:sldId id="409"/>
            <p14:sldId id="459"/>
            <p14:sldId id="460"/>
            <p14:sldId id="403"/>
            <p14:sldId id="480"/>
            <p14:sldId id="535"/>
            <p14:sldId id="536"/>
            <p14:sldId id="537"/>
            <p14:sldId id="538"/>
            <p14:sldId id="539"/>
            <p14:sldId id="540"/>
            <p14:sldId id="426"/>
            <p14:sldId id="404"/>
            <p14:sldId id="482"/>
            <p14:sldId id="481"/>
          </p14:sldIdLst>
        </p14:section>
        <p14:section name="Analiza i przechowywanie" id="{A3B2E153-55E4-4CD0-A88B-BC2CC89A9D66}">
          <p14:sldIdLst>
            <p14:sldId id="406"/>
            <p14:sldId id="407"/>
            <p14:sldId id="487"/>
            <p14:sldId id="488"/>
            <p14:sldId id="489"/>
            <p14:sldId id="490"/>
            <p14:sldId id="491"/>
            <p14:sldId id="492"/>
            <p14:sldId id="493"/>
            <p14:sldId id="494"/>
            <p14:sldId id="495"/>
            <p14:sldId id="496"/>
            <p14:sldId id="497"/>
            <p14:sldId id="498"/>
            <p14:sldId id="499"/>
            <p14:sldId id="427"/>
            <p14:sldId id="500"/>
            <p14:sldId id="501"/>
            <p14:sldId id="502"/>
            <p14:sldId id="484"/>
            <p14:sldId id="485"/>
            <p14:sldId id="486"/>
            <p14:sldId id="483"/>
          </p14:sldIdLst>
        </p14:section>
        <p14:section name="Machine Learning - nie tylko dla IoT" id="{F0568783-EBB0-4AAB-BF52-568BA2E01977}">
          <p14:sldIdLst>
            <p14:sldId id="541"/>
            <p14:sldId id="508"/>
            <p14:sldId id="519"/>
            <p14:sldId id="520"/>
            <p14:sldId id="521"/>
            <p14:sldId id="527"/>
            <p14:sldId id="528"/>
            <p14:sldId id="529"/>
            <p14:sldId id="522"/>
            <p14:sldId id="523"/>
            <p14:sldId id="524"/>
            <p14:sldId id="525"/>
            <p14:sldId id="526"/>
            <p14:sldId id="505"/>
            <p14:sldId id="506"/>
            <p14:sldId id="509"/>
            <p14:sldId id="510"/>
            <p14:sldId id="511"/>
            <p14:sldId id="512"/>
            <p14:sldId id="513"/>
            <p14:sldId id="514"/>
            <p14:sldId id="515"/>
            <p14:sldId id="516"/>
            <p14:sldId id="517"/>
            <p14:sldId id="518"/>
            <p14:sldId id="530"/>
            <p14:sldId id="531"/>
            <p14:sldId id="532"/>
          </p14:sldIdLst>
        </p14:section>
        <p14:section name="Wizualizacja" id="{9F47F141-8F01-4D85-97C1-1E6318F6BB45}">
          <p14:sldIdLst>
            <p14:sldId id="344"/>
            <p14:sldId id="345"/>
            <p14:sldId id="346"/>
            <p14:sldId id="347"/>
            <p14:sldId id="348"/>
            <p14:sldId id="542"/>
          </p14:sldIdLst>
        </p14:section>
        <p14:section name="Case Study" id="{9D553A82-E784-4CA0-8506-A290608A0AA4}">
          <p14:sldIdLst>
            <p14:sldId id="336"/>
            <p14:sldId id="337"/>
            <p14:sldId id="338"/>
            <p14:sldId id="339"/>
            <p14:sldId id="340"/>
            <p14:sldId id="341"/>
            <p14:sldId id="342"/>
            <p14:sldId id="343"/>
          </p14:sldIdLst>
        </p14:section>
        <p14:section name="Open source" id="{F952B6A3-B217-4AEB-835B-BB829E82FE14}">
          <p14:sldIdLst>
            <p14:sldId id="3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84323" autoAdjust="0"/>
  </p:normalViewPr>
  <p:slideViewPr>
    <p:cSldViewPr snapToGrid="0">
      <p:cViewPr varScale="1">
        <p:scale>
          <a:sx n="101" d="100"/>
          <a:sy n="101" d="100"/>
        </p:scale>
        <p:origin x="80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205" Type="http://schemas.openxmlformats.org/officeDocument/2006/relationships/slide" Target="slides/slide202.xml"/><Relationship Id="rId226" Type="http://schemas.openxmlformats.org/officeDocument/2006/relationships/slide" Target="slides/slide22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16" Type="http://schemas.openxmlformats.org/officeDocument/2006/relationships/slide" Target="slides/slide213.xml"/><Relationship Id="rId237" Type="http://schemas.openxmlformats.org/officeDocument/2006/relationships/slide" Target="slides/slide234.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206" Type="http://schemas.openxmlformats.org/officeDocument/2006/relationships/slide" Target="slides/slide203.xml"/><Relationship Id="rId227" Type="http://schemas.openxmlformats.org/officeDocument/2006/relationships/slide" Target="slides/slide224.xml"/><Relationship Id="rId201" Type="http://schemas.openxmlformats.org/officeDocument/2006/relationships/slide" Target="slides/slide198.xml"/><Relationship Id="rId222" Type="http://schemas.openxmlformats.org/officeDocument/2006/relationships/slide" Target="slides/slide219.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61" Type="http://schemas.openxmlformats.org/officeDocument/2006/relationships/slide" Target="slides/slide158.xml"/><Relationship Id="rId166" Type="http://schemas.openxmlformats.org/officeDocument/2006/relationships/slide" Target="slides/slide163.xml"/><Relationship Id="rId182" Type="http://schemas.openxmlformats.org/officeDocument/2006/relationships/slide" Target="slides/slide179.xml"/><Relationship Id="rId187" Type="http://schemas.openxmlformats.org/officeDocument/2006/relationships/slide" Target="slides/slide184.xml"/><Relationship Id="rId217" Type="http://schemas.openxmlformats.org/officeDocument/2006/relationships/slide" Target="slides/slide214.xml"/><Relationship Id="rId1" Type="http://schemas.openxmlformats.org/officeDocument/2006/relationships/slideMaster" Target="slideMasters/slideMaster1.xml"/><Relationship Id="rId6" Type="http://schemas.openxmlformats.org/officeDocument/2006/relationships/slide" Target="slides/slide3.xml"/><Relationship Id="rId212" Type="http://schemas.openxmlformats.org/officeDocument/2006/relationships/slide" Target="slides/slide209.xml"/><Relationship Id="rId233" Type="http://schemas.openxmlformats.org/officeDocument/2006/relationships/slide" Target="slides/slide230.xml"/><Relationship Id="rId238" Type="http://schemas.openxmlformats.org/officeDocument/2006/relationships/notesMaster" Target="notesMasters/notesMaster1.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slide" Target="slides/slide148.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172" Type="http://schemas.openxmlformats.org/officeDocument/2006/relationships/slide" Target="slides/slide169.xml"/><Relationship Id="rId193" Type="http://schemas.openxmlformats.org/officeDocument/2006/relationships/slide" Target="slides/slide190.xml"/><Relationship Id="rId202" Type="http://schemas.openxmlformats.org/officeDocument/2006/relationships/slide" Target="slides/slide199.xml"/><Relationship Id="rId207" Type="http://schemas.openxmlformats.org/officeDocument/2006/relationships/slide" Target="slides/slide204.xml"/><Relationship Id="rId223" Type="http://schemas.openxmlformats.org/officeDocument/2006/relationships/slide" Target="slides/slide220.xml"/><Relationship Id="rId228" Type="http://schemas.openxmlformats.org/officeDocument/2006/relationships/slide" Target="slides/slide225.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183" Type="http://schemas.openxmlformats.org/officeDocument/2006/relationships/slide" Target="slides/slide180.xml"/><Relationship Id="rId213" Type="http://schemas.openxmlformats.org/officeDocument/2006/relationships/slide" Target="slides/slide210.xml"/><Relationship Id="rId218" Type="http://schemas.openxmlformats.org/officeDocument/2006/relationships/slide" Target="slides/slide215.xml"/><Relationship Id="rId234" Type="http://schemas.openxmlformats.org/officeDocument/2006/relationships/slide" Target="slides/slide231.xml"/><Relationship Id="rId239"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199" Type="http://schemas.openxmlformats.org/officeDocument/2006/relationships/slide" Target="slides/slide196.xml"/><Relationship Id="rId203" Type="http://schemas.openxmlformats.org/officeDocument/2006/relationships/slide" Target="slides/slide200.xml"/><Relationship Id="rId208" Type="http://schemas.openxmlformats.org/officeDocument/2006/relationships/slide" Target="slides/slide205.xml"/><Relationship Id="rId229" Type="http://schemas.openxmlformats.org/officeDocument/2006/relationships/slide" Target="slides/slide226.xml"/><Relationship Id="rId19" Type="http://schemas.openxmlformats.org/officeDocument/2006/relationships/slide" Target="slides/slide16.xml"/><Relationship Id="rId224" Type="http://schemas.openxmlformats.org/officeDocument/2006/relationships/slide" Target="slides/slide221.xml"/><Relationship Id="rId240" Type="http://schemas.openxmlformats.org/officeDocument/2006/relationships/viewProps" Target="viewProps.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189" Type="http://schemas.openxmlformats.org/officeDocument/2006/relationships/slide" Target="slides/slide186.xml"/><Relationship Id="rId219" Type="http://schemas.openxmlformats.org/officeDocument/2006/relationships/slide" Target="slides/slide216.xml"/><Relationship Id="rId3" Type="http://schemas.openxmlformats.org/officeDocument/2006/relationships/slideMaster" Target="slideMasters/slideMaster3.xml"/><Relationship Id="rId214" Type="http://schemas.openxmlformats.org/officeDocument/2006/relationships/slide" Target="slides/slide211.xml"/><Relationship Id="rId230" Type="http://schemas.openxmlformats.org/officeDocument/2006/relationships/slide" Target="slides/slide227.xml"/><Relationship Id="rId235" Type="http://schemas.openxmlformats.org/officeDocument/2006/relationships/slide" Target="slides/slide232.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95" Type="http://schemas.openxmlformats.org/officeDocument/2006/relationships/slide" Target="slides/slide192.xml"/><Relationship Id="rId209" Type="http://schemas.openxmlformats.org/officeDocument/2006/relationships/slide" Target="slides/slide206.xml"/><Relationship Id="rId190" Type="http://schemas.openxmlformats.org/officeDocument/2006/relationships/slide" Target="slides/slide187.xml"/><Relationship Id="rId204" Type="http://schemas.openxmlformats.org/officeDocument/2006/relationships/slide" Target="slides/slide201.xml"/><Relationship Id="rId220" Type="http://schemas.openxmlformats.org/officeDocument/2006/relationships/slide" Target="slides/slide217.xml"/><Relationship Id="rId225" Type="http://schemas.openxmlformats.org/officeDocument/2006/relationships/slide" Target="slides/slide222.xml"/><Relationship Id="rId241" Type="http://schemas.openxmlformats.org/officeDocument/2006/relationships/theme" Target="theme/theme1.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10" Type="http://schemas.openxmlformats.org/officeDocument/2006/relationships/slide" Target="slides/slide207.xml"/><Relationship Id="rId215" Type="http://schemas.openxmlformats.org/officeDocument/2006/relationships/slide" Target="slides/slide212.xml"/><Relationship Id="rId236" Type="http://schemas.openxmlformats.org/officeDocument/2006/relationships/slide" Target="slides/slide233.xml"/><Relationship Id="rId26" Type="http://schemas.openxmlformats.org/officeDocument/2006/relationships/slide" Target="slides/slide23.xml"/><Relationship Id="rId231" Type="http://schemas.openxmlformats.org/officeDocument/2006/relationships/slide" Target="slides/slide228.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242" Type="http://schemas.openxmlformats.org/officeDocument/2006/relationships/tableStyles" Target="tableStyles.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32" Type="http://schemas.openxmlformats.org/officeDocument/2006/relationships/slide" Target="slides/slide229.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18BC89-ACD1-4D65-9E8B-EFAA5EB6DFA8}"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B18C1FCC-B682-43E3-8341-093DA8D98F4D}">
      <dgm:prSet custT="1"/>
      <dgm:spPr/>
      <dgm:t>
        <a:bodyPr/>
        <a:lstStyle/>
        <a:p>
          <a:r>
            <a:rPr lang="pl-PL" sz="2400" b="1" baseline="0" dirty="0"/>
            <a:t>Urządzenia</a:t>
          </a:r>
          <a:endParaRPr lang="en-US" sz="2400" b="1" dirty="0"/>
        </a:p>
      </dgm:t>
    </dgm:pt>
    <dgm:pt modelId="{5283F6F7-D7A3-4E34-8664-2CF38C80F3A1}" type="parTrans" cxnId="{0328A0AA-7D88-4169-B7CD-684D564D0FF1}">
      <dgm:prSet/>
      <dgm:spPr/>
      <dgm:t>
        <a:bodyPr/>
        <a:lstStyle/>
        <a:p>
          <a:endParaRPr lang="en-US" sz="1400"/>
        </a:p>
      </dgm:t>
    </dgm:pt>
    <dgm:pt modelId="{C19B0CE1-0861-4191-9A74-6AFBB71EC8C9}" type="sibTrans" cxnId="{0328A0AA-7D88-4169-B7CD-684D564D0FF1}">
      <dgm:prSet/>
      <dgm:spPr/>
      <dgm:t>
        <a:bodyPr/>
        <a:lstStyle/>
        <a:p>
          <a:endParaRPr lang="en-US" sz="1400"/>
        </a:p>
      </dgm:t>
    </dgm:pt>
    <dgm:pt modelId="{E5321F3B-FA99-4D50-89B9-C4A0B0A89332}">
      <dgm:prSet custT="1"/>
      <dgm:spPr/>
      <dgm:t>
        <a:bodyPr/>
        <a:lstStyle/>
        <a:p>
          <a:r>
            <a:rPr lang="en-US" sz="2400" baseline="0" dirty="0" err="1"/>
            <a:t>Wszystko</a:t>
          </a:r>
          <a:r>
            <a:rPr lang="pl-PL" sz="2400" baseline="0" dirty="0"/>
            <a:t> fizyczne,</a:t>
          </a:r>
          <a:r>
            <a:rPr lang="en-US" sz="2400" baseline="0" dirty="0"/>
            <a:t> co </a:t>
          </a:r>
          <a:r>
            <a:rPr lang="pl-PL" sz="2400" baseline="0" dirty="0"/>
            <a:t>się </a:t>
          </a:r>
          <a:r>
            <a:rPr lang="en-US" sz="2400" baseline="0" dirty="0"/>
            <a:t>da </a:t>
          </a:r>
          <a:r>
            <a:rPr lang="pl-PL" sz="2400" baseline="0" dirty="0"/>
            <a:t>mierzyć</a:t>
          </a:r>
          <a:endParaRPr lang="en-US" sz="2400" dirty="0"/>
        </a:p>
      </dgm:t>
    </dgm:pt>
    <dgm:pt modelId="{DA8283FD-86D6-4833-8B0B-C55B45364251}" type="parTrans" cxnId="{1F6756F0-ACEE-487E-AE71-EFCD08663862}">
      <dgm:prSet/>
      <dgm:spPr/>
      <dgm:t>
        <a:bodyPr/>
        <a:lstStyle/>
        <a:p>
          <a:endParaRPr lang="en-US" sz="1400"/>
        </a:p>
      </dgm:t>
    </dgm:pt>
    <dgm:pt modelId="{DFFFFCD4-A0B3-41DA-B06B-E2188FFD9699}" type="sibTrans" cxnId="{1F6756F0-ACEE-487E-AE71-EFCD08663862}">
      <dgm:prSet/>
      <dgm:spPr/>
      <dgm:t>
        <a:bodyPr/>
        <a:lstStyle/>
        <a:p>
          <a:endParaRPr lang="en-US" sz="1400"/>
        </a:p>
      </dgm:t>
    </dgm:pt>
    <dgm:pt modelId="{1A04B59A-D1D8-4B12-A12B-6ECDBFE7E14A}">
      <dgm:prSet custT="1"/>
      <dgm:spPr/>
      <dgm:t>
        <a:bodyPr/>
        <a:lstStyle/>
        <a:p>
          <a:r>
            <a:rPr lang="pl-PL" sz="2400" b="1" baseline="0" dirty="0"/>
            <a:t>Internet</a:t>
          </a:r>
          <a:endParaRPr lang="en-US" sz="2400" b="1" dirty="0"/>
        </a:p>
      </dgm:t>
    </dgm:pt>
    <dgm:pt modelId="{55915386-1A49-4264-B1B7-5B4FB8B404A0}" type="parTrans" cxnId="{53C8F954-D78E-4260-BC1C-DFF463654124}">
      <dgm:prSet/>
      <dgm:spPr/>
      <dgm:t>
        <a:bodyPr/>
        <a:lstStyle/>
        <a:p>
          <a:endParaRPr lang="en-US" sz="1400"/>
        </a:p>
      </dgm:t>
    </dgm:pt>
    <dgm:pt modelId="{7F9FD356-51F2-4E4B-826A-CE391003D431}" type="sibTrans" cxnId="{53C8F954-D78E-4260-BC1C-DFF463654124}">
      <dgm:prSet/>
      <dgm:spPr/>
      <dgm:t>
        <a:bodyPr/>
        <a:lstStyle/>
        <a:p>
          <a:endParaRPr lang="en-US" sz="1400"/>
        </a:p>
      </dgm:t>
    </dgm:pt>
    <dgm:pt modelId="{6836681A-F384-43CD-A58B-16527C31B5DE}">
      <dgm:prSet custT="1"/>
      <dgm:spPr/>
      <dgm:t>
        <a:bodyPr/>
        <a:lstStyle/>
        <a:p>
          <a:r>
            <a:rPr lang="pl-PL" sz="2400" baseline="0" dirty="0"/>
            <a:t>RSS</a:t>
          </a:r>
          <a:endParaRPr lang="en-US" sz="2400" dirty="0"/>
        </a:p>
      </dgm:t>
    </dgm:pt>
    <dgm:pt modelId="{6FCCDBAD-E3E5-4687-B55B-1CE85B011A4B}" type="parTrans" cxnId="{61E52F7C-D070-4A65-BF7B-FB9E2D6507B4}">
      <dgm:prSet/>
      <dgm:spPr/>
      <dgm:t>
        <a:bodyPr/>
        <a:lstStyle/>
        <a:p>
          <a:endParaRPr lang="en-US" sz="1400"/>
        </a:p>
      </dgm:t>
    </dgm:pt>
    <dgm:pt modelId="{FDEAB7A5-06AE-42B1-91C3-429FA72E9E22}" type="sibTrans" cxnId="{61E52F7C-D070-4A65-BF7B-FB9E2D6507B4}">
      <dgm:prSet/>
      <dgm:spPr/>
      <dgm:t>
        <a:bodyPr/>
        <a:lstStyle/>
        <a:p>
          <a:endParaRPr lang="en-US" sz="1400"/>
        </a:p>
      </dgm:t>
    </dgm:pt>
    <dgm:pt modelId="{8FD7DB31-E1A9-4B75-A476-47552F877797}">
      <dgm:prSet custT="1"/>
      <dgm:spPr/>
      <dgm:t>
        <a:bodyPr/>
        <a:lstStyle/>
        <a:p>
          <a:r>
            <a:rPr lang="pl-PL" sz="2400" baseline="0" dirty="0"/>
            <a:t>Twitter</a:t>
          </a:r>
          <a:endParaRPr lang="en-US" sz="2400" dirty="0"/>
        </a:p>
      </dgm:t>
    </dgm:pt>
    <dgm:pt modelId="{361DDA97-39A2-4880-9C7C-F514E82B5F6E}" type="parTrans" cxnId="{8827B3E1-C499-457A-A101-D3173BE06960}">
      <dgm:prSet/>
      <dgm:spPr/>
      <dgm:t>
        <a:bodyPr/>
        <a:lstStyle/>
        <a:p>
          <a:endParaRPr lang="en-US" sz="1400"/>
        </a:p>
      </dgm:t>
    </dgm:pt>
    <dgm:pt modelId="{59C90267-B06F-4839-AAED-BAA5D82AE8D7}" type="sibTrans" cxnId="{8827B3E1-C499-457A-A101-D3173BE06960}">
      <dgm:prSet/>
      <dgm:spPr/>
      <dgm:t>
        <a:bodyPr/>
        <a:lstStyle/>
        <a:p>
          <a:endParaRPr lang="en-US" sz="1400"/>
        </a:p>
      </dgm:t>
    </dgm:pt>
    <dgm:pt modelId="{770206F7-F65D-46E8-8A78-FB4A87A1BE0C}">
      <dgm:prSet custT="1"/>
      <dgm:spPr/>
      <dgm:t>
        <a:bodyPr/>
        <a:lstStyle/>
        <a:p>
          <a:r>
            <a:rPr lang="pl-PL" sz="2400" baseline="0" dirty="0"/>
            <a:t>Ruch na stronie WWW (śledzenie, ciasteczka</a:t>
          </a:r>
          <a:r>
            <a:rPr lang="en-US" sz="2400" baseline="0" dirty="0"/>
            <a:t>)</a:t>
          </a:r>
          <a:endParaRPr lang="en-US" sz="2400" dirty="0"/>
        </a:p>
      </dgm:t>
    </dgm:pt>
    <dgm:pt modelId="{81A1725E-DE62-45C2-BC1E-C8C6535CF760}" type="parTrans" cxnId="{59068978-49CF-4A62-A002-7E1AB8D55C06}">
      <dgm:prSet/>
      <dgm:spPr/>
      <dgm:t>
        <a:bodyPr/>
        <a:lstStyle/>
        <a:p>
          <a:endParaRPr lang="en-US" sz="1400"/>
        </a:p>
      </dgm:t>
    </dgm:pt>
    <dgm:pt modelId="{7ADD09D3-672B-4DF5-9893-7A02534BCFF6}" type="sibTrans" cxnId="{59068978-49CF-4A62-A002-7E1AB8D55C06}">
      <dgm:prSet/>
      <dgm:spPr/>
      <dgm:t>
        <a:bodyPr/>
        <a:lstStyle/>
        <a:p>
          <a:endParaRPr lang="en-US" sz="1400"/>
        </a:p>
      </dgm:t>
    </dgm:pt>
    <dgm:pt modelId="{9D340C31-BC4A-4119-A8D1-26CE1B83C583}">
      <dgm:prSet custT="1"/>
      <dgm:spPr/>
      <dgm:t>
        <a:bodyPr/>
        <a:lstStyle/>
        <a:p>
          <a:r>
            <a:rPr lang="pl-PL" sz="2400" b="1" baseline="0" dirty="0"/>
            <a:t>Intranet</a:t>
          </a:r>
          <a:endParaRPr lang="en-US" sz="2400" b="1" dirty="0"/>
        </a:p>
      </dgm:t>
    </dgm:pt>
    <dgm:pt modelId="{70C72FDE-0431-4A3B-9DF2-7363C2FBDD89}" type="parTrans" cxnId="{AF639081-962C-4429-9AD3-D75D6A788E32}">
      <dgm:prSet/>
      <dgm:spPr/>
      <dgm:t>
        <a:bodyPr/>
        <a:lstStyle/>
        <a:p>
          <a:endParaRPr lang="en-US" sz="1400"/>
        </a:p>
      </dgm:t>
    </dgm:pt>
    <dgm:pt modelId="{5685F5A5-BCBD-4244-88D2-E514F1AD67C4}" type="sibTrans" cxnId="{AF639081-962C-4429-9AD3-D75D6A788E32}">
      <dgm:prSet/>
      <dgm:spPr/>
      <dgm:t>
        <a:bodyPr/>
        <a:lstStyle/>
        <a:p>
          <a:endParaRPr lang="en-US" sz="1400"/>
        </a:p>
      </dgm:t>
    </dgm:pt>
    <dgm:pt modelId="{8C7B7D3B-1B93-4193-854C-0BB4B8DCFBDD}">
      <dgm:prSet custT="1"/>
      <dgm:spPr/>
      <dgm:t>
        <a:bodyPr/>
        <a:lstStyle/>
        <a:p>
          <a:r>
            <a:rPr lang="pl-PL" sz="2400" b="1" baseline="0" dirty="0"/>
            <a:t>Sieć</a:t>
          </a:r>
          <a:endParaRPr lang="en-US" sz="2400" b="1" dirty="0"/>
        </a:p>
      </dgm:t>
    </dgm:pt>
    <dgm:pt modelId="{E5BE58FD-7067-4CB7-9F5A-7E4DD8814555}" type="parTrans" cxnId="{F8075ECC-849F-4E21-B1DA-C2E926C8391B}">
      <dgm:prSet/>
      <dgm:spPr/>
      <dgm:t>
        <a:bodyPr/>
        <a:lstStyle/>
        <a:p>
          <a:endParaRPr lang="en-US" sz="1400"/>
        </a:p>
      </dgm:t>
    </dgm:pt>
    <dgm:pt modelId="{9243FC87-8881-4DE5-B5B2-5FC3BEB3A937}" type="sibTrans" cxnId="{F8075ECC-849F-4E21-B1DA-C2E926C8391B}">
      <dgm:prSet/>
      <dgm:spPr/>
      <dgm:t>
        <a:bodyPr/>
        <a:lstStyle/>
        <a:p>
          <a:endParaRPr lang="en-US" sz="1400"/>
        </a:p>
      </dgm:t>
    </dgm:pt>
    <dgm:pt modelId="{4450DC95-7FC0-4393-8F39-2822E6FC2A8D}">
      <dgm:prSet custT="1"/>
      <dgm:spPr/>
      <dgm:t>
        <a:bodyPr/>
        <a:lstStyle/>
        <a:p>
          <a:r>
            <a:rPr lang="pl-PL" sz="2400" baseline="0" dirty="0"/>
            <a:t>Ruch pakietów</a:t>
          </a:r>
          <a:endParaRPr lang="en-US" sz="2400" dirty="0"/>
        </a:p>
      </dgm:t>
    </dgm:pt>
    <dgm:pt modelId="{FDA068BC-4E81-4BB8-BFED-DD1B2A4D86C9}" type="parTrans" cxnId="{09830AAC-1873-4E10-824C-1B75FE7BF884}">
      <dgm:prSet/>
      <dgm:spPr/>
      <dgm:t>
        <a:bodyPr/>
        <a:lstStyle/>
        <a:p>
          <a:endParaRPr lang="en-US" sz="1400"/>
        </a:p>
      </dgm:t>
    </dgm:pt>
    <dgm:pt modelId="{6483329C-AC86-43E5-B187-0E03BDE21116}" type="sibTrans" cxnId="{09830AAC-1873-4E10-824C-1B75FE7BF884}">
      <dgm:prSet/>
      <dgm:spPr/>
      <dgm:t>
        <a:bodyPr/>
        <a:lstStyle/>
        <a:p>
          <a:endParaRPr lang="en-US" sz="1400"/>
        </a:p>
      </dgm:t>
    </dgm:pt>
    <dgm:pt modelId="{5F268263-891C-4448-8A82-F4E5B3127257}">
      <dgm:prSet custT="1"/>
      <dgm:spPr/>
      <dgm:t>
        <a:bodyPr/>
        <a:lstStyle/>
        <a:p>
          <a:r>
            <a:rPr lang="pl-PL" sz="2400" baseline="0" dirty="0"/>
            <a:t>Zawartość</a:t>
          </a:r>
          <a:endParaRPr lang="en-US" sz="2400" dirty="0"/>
        </a:p>
      </dgm:t>
    </dgm:pt>
    <dgm:pt modelId="{CEF42B91-2E48-4AE1-B58A-443CA50EDFE6}" type="parTrans" cxnId="{86A3B9D0-7665-48F7-BEAE-DD1D40C0F3DA}">
      <dgm:prSet/>
      <dgm:spPr/>
      <dgm:t>
        <a:bodyPr/>
        <a:lstStyle/>
        <a:p>
          <a:endParaRPr lang="en-US" sz="1400"/>
        </a:p>
      </dgm:t>
    </dgm:pt>
    <dgm:pt modelId="{51E46FF2-4D82-4F7D-B7C2-4C8C26DBF46F}" type="sibTrans" cxnId="{86A3B9D0-7665-48F7-BEAE-DD1D40C0F3DA}">
      <dgm:prSet/>
      <dgm:spPr/>
      <dgm:t>
        <a:bodyPr/>
        <a:lstStyle/>
        <a:p>
          <a:endParaRPr lang="en-US" sz="1400"/>
        </a:p>
      </dgm:t>
    </dgm:pt>
    <dgm:pt modelId="{D8FD4850-7664-4CDB-839F-38FDE84812F0}">
      <dgm:prSet custT="1"/>
      <dgm:spPr/>
      <dgm:t>
        <a:bodyPr/>
        <a:lstStyle/>
        <a:p>
          <a:r>
            <a:rPr lang="pl-PL" sz="2400" baseline="0" dirty="0"/>
            <a:t>Adres od-do</a:t>
          </a:r>
          <a:endParaRPr lang="en-US" sz="2400" dirty="0"/>
        </a:p>
      </dgm:t>
    </dgm:pt>
    <dgm:pt modelId="{102605B6-D593-4A34-9AC3-8BBE637E5BF1}" type="parTrans" cxnId="{18CF8B46-DDCF-4AC0-A7C7-942194293B04}">
      <dgm:prSet/>
      <dgm:spPr/>
      <dgm:t>
        <a:bodyPr/>
        <a:lstStyle/>
        <a:p>
          <a:endParaRPr lang="en-US" sz="1400"/>
        </a:p>
      </dgm:t>
    </dgm:pt>
    <dgm:pt modelId="{FE698BC1-CB7F-4297-ACA6-BF1F8E29A1D4}" type="sibTrans" cxnId="{18CF8B46-DDCF-4AC0-A7C7-942194293B04}">
      <dgm:prSet/>
      <dgm:spPr/>
      <dgm:t>
        <a:bodyPr/>
        <a:lstStyle/>
        <a:p>
          <a:endParaRPr lang="en-US" sz="1400"/>
        </a:p>
      </dgm:t>
    </dgm:pt>
    <dgm:pt modelId="{13698803-9C00-4C48-AD98-9E22AF6E6711}">
      <dgm:prSet custT="1"/>
      <dgm:spPr/>
      <dgm:t>
        <a:bodyPr/>
        <a:lstStyle/>
        <a:p>
          <a:r>
            <a:rPr lang="pl-PL" sz="2400" dirty="0"/>
            <a:t>Liczba zamówień na sekundę</a:t>
          </a:r>
          <a:endParaRPr lang="en-US" sz="2400" dirty="0"/>
        </a:p>
      </dgm:t>
    </dgm:pt>
    <dgm:pt modelId="{1BF773CF-C6B9-4865-BBAF-E3704AF64B56}" type="parTrans" cxnId="{6B0B5208-33D2-4A05-82A8-D4472529E24F}">
      <dgm:prSet/>
      <dgm:spPr/>
      <dgm:t>
        <a:bodyPr/>
        <a:lstStyle/>
        <a:p>
          <a:endParaRPr lang="en-US" sz="1400"/>
        </a:p>
      </dgm:t>
    </dgm:pt>
    <dgm:pt modelId="{523220E2-83FE-4D7D-9A7E-7AC4A7E4012A}" type="sibTrans" cxnId="{6B0B5208-33D2-4A05-82A8-D4472529E24F}">
      <dgm:prSet/>
      <dgm:spPr/>
      <dgm:t>
        <a:bodyPr/>
        <a:lstStyle/>
        <a:p>
          <a:endParaRPr lang="en-US" sz="1400"/>
        </a:p>
      </dgm:t>
    </dgm:pt>
    <dgm:pt modelId="{007B740D-31BE-4D79-82E1-4F9D1B69DDA6}">
      <dgm:prSet custT="1"/>
      <dgm:spPr/>
      <dgm:t>
        <a:bodyPr/>
        <a:lstStyle/>
        <a:p>
          <a:r>
            <a:rPr lang="pl-PL" sz="2400" dirty="0"/>
            <a:t>Facebook, Instagram</a:t>
          </a:r>
          <a:endParaRPr lang="en-US" sz="2400" dirty="0"/>
        </a:p>
      </dgm:t>
    </dgm:pt>
    <dgm:pt modelId="{2719D57B-C29B-413A-A71B-8F25371C677C}" type="parTrans" cxnId="{70E8A2C4-580D-4EE7-B563-682382024E35}">
      <dgm:prSet/>
      <dgm:spPr/>
      <dgm:t>
        <a:bodyPr/>
        <a:lstStyle/>
        <a:p>
          <a:endParaRPr lang="en-US" sz="1400"/>
        </a:p>
      </dgm:t>
    </dgm:pt>
    <dgm:pt modelId="{06E6C6C2-2006-484F-B454-EA82251290DA}" type="sibTrans" cxnId="{70E8A2C4-580D-4EE7-B563-682382024E35}">
      <dgm:prSet/>
      <dgm:spPr/>
      <dgm:t>
        <a:bodyPr/>
        <a:lstStyle/>
        <a:p>
          <a:endParaRPr lang="en-US" sz="1400"/>
        </a:p>
      </dgm:t>
    </dgm:pt>
    <dgm:pt modelId="{1A6CF40C-6F5A-4BF8-938F-860390A3C1E3}">
      <dgm:prSet custT="1"/>
      <dgm:spPr/>
      <dgm:t>
        <a:bodyPr/>
        <a:lstStyle/>
        <a:p>
          <a:r>
            <a:rPr lang="pl-PL" sz="2400" dirty="0"/>
            <a:t>Liczba w punkcie</a:t>
          </a:r>
          <a:endParaRPr lang="en-US" sz="2400" dirty="0"/>
        </a:p>
      </dgm:t>
    </dgm:pt>
    <dgm:pt modelId="{37466F29-7E8B-4607-BE4A-1C3510FDB00C}" type="parTrans" cxnId="{04C72CD2-61AE-4182-9942-BB357D3D5474}">
      <dgm:prSet/>
      <dgm:spPr/>
      <dgm:t>
        <a:bodyPr/>
        <a:lstStyle/>
        <a:p>
          <a:endParaRPr lang="en-US" sz="1400"/>
        </a:p>
      </dgm:t>
    </dgm:pt>
    <dgm:pt modelId="{4D47BF1B-1021-497F-A7D6-995F8E5D6BCB}" type="sibTrans" cxnId="{04C72CD2-61AE-4182-9942-BB357D3D5474}">
      <dgm:prSet/>
      <dgm:spPr/>
      <dgm:t>
        <a:bodyPr/>
        <a:lstStyle/>
        <a:p>
          <a:endParaRPr lang="en-US" sz="1400"/>
        </a:p>
      </dgm:t>
    </dgm:pt>
    <dgm:pt modelId="{C76D12A0-AE78-43CF-9D32-863DCEEC83F8}">
      <dgm:prSet custT="1"/>
      <dgm:spPr/>
      <dgm:t>
        <a:bodyPr/>
        <a:lstStyle/>
        <a:p>
          <a:r>
            <a:rPr lang="pl-PL" sz="2400" dirty="0"/>
            <a:t>Śledzenie aktywności pracownika</a:t>
          </a:r>
          <a:endParaRPr lang="en-US" sz="2400" dirty="0"/>
        </a:p>
      </dgm:t>
    </dgm:pt>
    <dgm:pt modelId="{47EA9DFC-5222-4204-BF03-F96A7558E3C2}" type="parTrans" cxnId="{DCF52EE3-CCB2-49F9-8B8E-35E1F4A4031F}">
      <dgm:prSet/>
      <dgm:spPr/>
      <dgm:t>
        <a:bodyPr/>
        <a:lstStyle/>
        <a:p>
          <a:endParaRPr lang="en-US" sz="1400"/>
        </a:p>
      </dgm:t>
    </dgm:pt>
    <dgm:pt modelId="{D81A312C-5C6B-414C-97CE-FC4C1DE4893F}" type="sibTrans" cxnId="{DCF52EE3-CCB2-49F9-8B8E-35E1F4A4031F}">
      <dgm:prSet/>
      <dgm:spPr/>
      <dgm:t>
        <a:bodyPr/>
        <a:lstStyle/>
        <a:p>
          <a:endParaRPr lang="en-US" sz="1400"/>
        </a:p>
      </dgm:t>
    </dgm:pt>
    <dgm:pt modelId="{F9EC02F6-76B1-46C2-920E-E92BAC4A3F44}">
      <dgm:prSet custT="1"/>
      <dgm:spPr/>
      <dgm:t>
        <a:bodyPr/>
        <a:lstStyle/>
        <a:p>
          <a:r>
            <a:rPr lang="pl-PL" sz="2400" dirty="0"/>
            <a:t>Kamery w sklepie na kasie</a:t>
          </a:r>
          <a:endParaRPr lang="en-US" sz="2400" dirty="0"/>
        </a:p>
      </dgm:t>
    </dgm:pt>
    <dgm:pt modelId="{78FDA65D-129E-43AF-950D-1BC3207F02F5}" type="parTrans" cxnId="{16142F10-90A2-4CD7-BD23-EEE362AD2A08}">
      <dgm:prSet/>
      <dgm:spPr/>
      <dgm:t>
        <a:bodyPr/>
        <a:lstStyle/>
        <a:p>
          <a:endParaRPr lang="en-US" sz="1400"/>
        </a:p>
      </dgm:t>
    </dgm:pt>
    <dgm:pt modelId="{1C1699B5-4AAF-4EF7-8E54-9BF25A55CF89}" type="sibTrans" cxnId="{16142F10-90A2-4CD7-BD23-EEE362AD2A08}">
      <dgm:prSet/>
      <dgm:spPr/>
      <dgm:t>
        <a:bodyPr/>
        <a:lstStyle/>
        <a:p>
          <a:endParaRPr lang="en-US" sz="1400"/>
        </a:p>
      </dgm:t>
    </dgm:pt>
    <dgm:pt modelId="{50DF9E35-7C49-49EC-9F78-F149DBC77DC5}">
      <dgm:prSet custT="1"/>
      <dgm:spPr/>
      <dgm:t>
        <a:bodyPr/>
        <a:lstStyle/>
        <a:p>
          <a:r>
            <a:rPr lang="pl-PL" sz="2400" b="1" dirty="0"/>
            <a:t>Finanse</a:t>
          </a:r>
          <a:endParaRPr lang="en-US" sz="2400" b="1" dirty="0"/>
        </a:p>
      </dgm:t>
    </dgm:pt>
    <dgm:pt modelId="{54D5B261-2449-400A-95D6-A13626D855F6}" type="parTrans" cxnId="{D79E206C-DF50-4B74-8EE9-892CFB89AB8C}">
      <dgm:prSet/>
      <dgm:spPr/>
      <dgm:t>
        <a:bodyPr/>
        <a:lstStyle/>
        <a:p>
          <a:endParaRPr lang="en-US"/>
        </a:p>
      </dgm:t>
    </dgm:pt>
    <dgm:pt modelId="{F8539558-F4B2-4E75-8A3B-E8F5A5C7612B}" type="sibTrans" cxnId="{D79E206C-DF50-4B74-8EE9-892CFB89AB8C}">
      <dgm:prSet/>
      <dgm:spPr/>
      <dgm:t>
        <a:bodyPr/>
        <a:lstStyle/>
        <a:p>
          <a:endParaRPr lang="en-US"/>
        </a:p>
      </dgm:t>
    </dgm:pt>
    <dgm:pt modelId="{AB80532E-521B-4E6D-9CB6-1F102A4DB448}">
      <dgm:prSet custT="1"/>
      <dgm:spPr/>
      <dgm:t>
        <a:bodyPr/>
        <a:lstStyle/>
        <a:p>
          <a:r>
            <a:rPr lang="pl-PL" sz="2400" dirty="0" err="1"/>
            <a:t>Forex</a:t>
          </a:r>
          <a:endParaRPr lang="en-US" sz="2400" dirty="0"/>
        </a:p>
      </dgm:t>
    </dgm:pt>
    <dgm:pt modelId="{4C790233-4534-4B12-AD50-133DA05FD979}" type="parTrans" cxnId="{89D22D1F-B4B6-4DCC-8308-72A7E5D4A0BD}">
      <dgm:prSet/>
      <dgm:spPr/>
      <dgm:t>
        <a:bodyPr/>
        <a:lstStyle/>
        <a:p>
          <a:endParaRPr lang="en-US"/>
        </a:p>
      </dgm:t>
    </dgm:pt>
    <dgm:pt modelId="{9503E070-146F-4980-88DC-DFB3EEB30007}" type="sibTrans" cxnId="{89D22D1F-B4B6-4DCC-8308-72A7E5D4A0BD}">
      <dgm:prSet/>
      <dgm:spPr/>
      <dgm:t>
        <a:bodyPr/>
        <a:lstStyle/>
        <a:p>
          <a:endParaRPr lang="en-US"/>
        </a:p>
      </dgm:t>
    </dgm:pt>
    <dgm:pt modelId="{D578E63D-1771-4F46-B4AC-396C7DDC6111}">
      <dgm:prSet custT="1"/>
      <dgm:spPr/>
      <dgm:t>
        <a:bodyPr/>
        <a:lstStyle/>
        <a:p>
          <a:r>
            <a:rPr lang="pl-PL" sz="2400" dirty="0"/>
            <a:t>Giełda</a:t>
          </a:r>
          <a:endParaRPr lang="en-US" sz="2400" dirty="0"/>
        </a:p>
      </dgm:t>
    </dgm:pt>
    <dgm:pt modelId="{AF883A57-523F-4704-AE41-86842E06AC8C}" type="parTrans" cxnId="{209A656B-1950-4315-BBE3-22536B5DA4FE}">
      <dgm:prSet/>
      <dgm:spPr/>
      <dgm:t>
        <a:bodyPr/>
        <a:lstStyle/>
        <a:p>
          <a:endParaRPr lang="en-US"/>
        </a:p>
      </dgm:t>
    </dgm:pt>
    <dgm:pt modelId="{78F3D65F-3FF0-4962-902D-8D8BF7182A82}" type="sibTrans" cxnId="{209A656B-1950-4315-BBE3-22536B5DA4FE}">
      <dgm:prSet/>
      <dgm:spPr/>
      <dgm:t>
        <a:bodyPr/>
        <a:lstStyle/>
        <a:p>
          <a:endParaRPr lang="en-US"/>
        </a:p>
      </dgm:t>
    </dgm:pt>
    <dgm:pt modelId="{52342E40-04A7-4CF2-A665-ABE047265F9E}">
      <dgm:prSet custT="1"/>
      <dgm:spPr/>
      <dgm:t>
        <a:bodyPr/>
        <a:lstStyle/>
        <a:p>
          <a:r>
            <a:rPr lang="pl-PL" sz="2400" dirty="0"/>
            <a:t>„Przepływy finansowe”</a:t>
          </a:r>
          <a:endParaRPr lang="en-US" sz="2400" dirty="0"/>
        </a:p>
      </dgm:t>
    </dgm:pt>
    <dgm:pt modelId="{345E4EA9-F60F-48A5-B36F-BB5E444A90D1}" type="parTrans" cxnId="{3C52D15D-8756-4C4B-948B-C1C8C2F2554D}">
      <dgm:prSet/>
      <dgm:spPr/>
      <dgm:t>
        <a:bodyPr/>
        <a:lstStyle/>
        <a:p>
          <a:endParaRPr lang="en-US"/>
        </a:p>
      </dgm:t>
    </dgm:pt>
    <dgm:pt modelId="{51A0A734-CD74-4FE6-97C7-9CF9CDEC4E63}" type="sibTrans" cxnId="{3C52D15D-8756-4C4B-948B-C1C8C2F2554D}">
      <dgm:prSet/>
      <dgm:spPr/>
      <dgm:t>
        <a:bodyPr/>
        <a:lstStyle/>
        <a:p>
          <a:endParaRPr lang="en-US"/>
        </a:p>
      </dgm:t>
    </dgm:pt>
    <dgm:pt modelId="{C03E6AF6-5977-4D8C-9D5B-F8BD37E229F7}" type="pres">
      <dgm:prSet presAssocID="{8718BC89-ACD1-4D65-9E8B-EFAA5EB6DFA8}" presName="Name0" presStyleCnt="0">
        <dgm:presLayoutVars>
          <dgm:dir/>
          <dgm:animLvl val="lvl"/>
          <dgm:resizeHandles val="exact"/>
        </dgm:presLayoutVars>
      </dgm:prSet>
      <dgm:spPr/>
    </dgm:pt>
    <dgm:pt modelId="{27DC61E2-0063-444F-AA7C-B2140DA420AF}" type="pres">
      <dgm:prSet presAssocID="{B18C1FCC-B682-43E3-8341-093DA8D98F4D}" presName="composite" presStyleCnt="0"/>
      <dgm:spPr/>
    </dgm:pt>
    <dgm:pt modelId="{C5890691-4F64-4D53-B735-D4FCF48D0148}" type="pres">
      <dgm:prSet presAssocID="{B18C1FCC-B682-43E3-8341-093DA8D98F4D}" presName="parTx" presStyleLbl="alignNode1" presStyleIdx="0" presStyleCnt="5">
        <dgm:presLayoutVars>
          <dgm:chMax val="0"/>
          <dgm:chPref val="0"/>
          <dgm:bulletEnabled val="1"/>
        </dgm:presLayoutVars>
      </dgm:prSet>
      <dgm:spPr/>
    </dgm:pt>
    <dgm:pt modelId="{CF3F88A9-562F-44D6-8534-B80B53173A38}" type="pres">
      <dgm:prSet presAssocID="{B18C1FCC-B682-43E3-8341-093DA8D98F4D}" presName="desTx" presStyleLbl="alignAccFollowNode1" presStyleIdx="0" presStyleCnt="5">
        <dgm:presLayoutVars>
          <dgm:bulletEnabled val="1"/>
        </dgm:presLayoutVars>
      </dgm:prSet>
      <dgm:spPr/>
    </dgm:pt>
    <dgm:pt modelId="{58028124-03AA-4707-A98E-5F6EA5EF0C9A}" type="pres">
      <dgm:prSet presAssocID="{C19B0CE1-0861-4191-9A74-6AFBB71EC8C9}" presName="space" presStyleCnt="0"/>
      <dgm:spPr/>
    </dgm:pt>
    <dgm:pt modelId="{995CDF39-33FB-4653-B50C-276687006F3F}" type="pres">
      <dgm:prSet presAssocID="{50DF9E35-7C49-49EC-9F78-F149DBC77DC5}" presName="composite" presStyleCnt="0"/>
      <dgm:spPr/>
    </dgm:pt>
    <dgm:pt modelId="{8C71687A-47A8-4D11-8705-964871459EE3}" type="pres">
      <dgm:prSet presAssocID="{50DF9E35-7C49-49EC-9F78-F149DBC77DC5}" presName="parTx" presStyleLbl="alignNode1" presStyleIdx="1" presStyleCnt="5">
        <dgm:presLayoutVars>
          <dgm:chMax val="0"/>
          <dgm:chPref val="0"/>
          <dgm:bulletEnabled val="1"/>
        </dgm:presLayoutVars>
      </dgm:prSet>
      <dgm:spPr/>
    </dgm:pt>
    <dgm:pt modelId="{65B34BF8-420F-4C42-9D27-570804DD3883}" type="pres">
      <dgm:prSet presAssocID="{50DF9E35-7C49-49EC-9F78-F149DBC77DC5}" presName="desTx" presStyleLbl="alignAccFollowNode1" presStyleIdx="1" presStyleCnt="5">
        <dgm:presLayoutVars>
          <dgm:bulletEnabled val="1"/>
        </dgm:presLayoutVars>
      </dgm:prSet>
      <dgm:spPr/>
    </dgm:pt>
    <dgm:pt modelId="{0304A411-9CE9-4EAD-AC89-D2CAD58B1688}" type="pres">
      <dgm:prSet presAssocID="{F8539558-F4B2-4E75-8A3B-E8F5A5C7612B}" presName="space" presStyleCnt="0"/>
      <dgm:spPr/>
    </dgm:pt>
    <dgm:pt modelId="{58C36747-2D57-40F1-A4F1-510C4749B8BC}" type="pres">
      <dgm:prSet presAssocID="{1A04B59A-D1D8-4B12-A12B-6ECDBFE7E14A}" presName="composite" presStyleCnt="0"/>
      <dgm:spPr/>
    </dgm:pt>
    <dgm:pt modelId="{56B4F48F-A621-46F2-8017-33CEF8B0CF32}" type="pres">
      <dgm:prSet presAssocID="{1A04B59A-D1D8-4B12-A12B-6ECDBFE7E14A}" presName="parTx" presStyleLbl="alignNode1" presStyleIdx="2" presStyleCnt="5">
        <dgm:presLayoutVars>
          <dgm:chMax val="0"/>
          <dgm:chPref val="0"/>
          <dgm:bulletEnabled val="1"/>
        </dgm:presLayoutVars>
      </dgm:prSet>
      <dgm:spPr/>
    </dgm:pt>
    <dgm:pt modelId="{998C5D55-00CD-4859-ADA7-46A4C610ECC9}" type="pres">
      <dgm:prSet presAssocID="{1A04B59A-D1D8-4B12-A12B-6ECDBFE7E14A}" presName="desTx" presStyleLbl="alignAccFollowNode1" presStyleIdx="2" presStyleCnt="5">
        <dgm:presLayoutVars>
          <dgm:bulletEnabled val="1"/>
        </dgm:presLayoutVars>
      </dgm:prSet>
      <dgm:spPr/>
    </dgm:pt>
    <dgm:pt modelId="{C11D5B3E-0BF8-4CFA-A628-B5B0B94B91EC}" type="pres">
      <dgm:prSet presAssocID="{7F9FD356-51F2-4E4B-826A-CE391003D431}" presName="space" presStyleCnt="0"/>
      <dgm:spPr/>
    </dgm:pt>
    <dgm:pt modelId="{C2DCA35B-7ABE-4FA1-84CA-57AA0BEEFF32}" type="pres">
      <dgm:prSet presAssocID="{9D340C31-BC4A-4119-A8D1-26CE1B83C583}" presName="composite" presStyleCnt="0"/>
      <dgm:spPr/>
    </dgm:pt>
    <dgm:pt modelId="{7DF7B278-A9E7-4C35-894D-053A63B6B75B}" type="pres">
      <dgm:prSet presAssocID="{9D340C31-BC4A-4119-A8D1-26CE1B83C583}" presName="parTx" presStyleLbl="alignNode1" presStyleIdx="3" presStyleCnt="5">
        <dgm:presLayoutVars>
          <dgm:chMax val="0"/>
          <dgm:chPref val="0"/>
          <dgm:bulletEnabled val="1"/>
        </dgm:presLayoutVars>
      </dgm:prSet>
      <dgm:spPr/>
    </dgm:pt>
    <dgm:pt modelId="{20846BBA-41D8-499A-B43E-158096564A08}" type="pres">
      <dgm:prSet presAssocID="{9D340C31-BC4A-4119-A8D1-26CE1B83C583}" presName="desTx" presStyleLbl="alignAccFollowNode1" presStyleIdx="3" presStyleCnt="5">
        <dgm:presLayoutVars>
          <dgm:bulletEnabled val="1"/>
        </dgm:presLayoutVars>
      </dgm:prSet>
      <dgm:spPr/>
    </dgm:pt>
    <dgm:pt modelId="{57E75718-FEB6-4DE8-928E-ECAAAFEBFDCE}" type="pres">
      <dgm:prSet presAssocID="{5685F5A5-BCBD-4244-88D2-E514F1AD67C4}" presName="space" presStyleCnt="0"/>
      <dgm:spPr/>
    </dgm:pt>
    <dgm:pt modelId="{10198B0B-4CCC-4FDE-83AB-7025386095C3}" type="pres">
      <dgm:prSet presAssocID="{8C7B7D3B-1B93-4193-854C-0BB4B8DCFBDD}" presName="composite" presStyleCnt="0"/>
      <dgm:spPr/>
    </dgm:pt>
    <dgm:pt modelId="{4C40805B-0CB7-4F73-8339-4B38D09F7856}" type="pres">
      <dgm:prSet presAssocID="{8C7B7D3B-1B93-4193-854C-0BB4B8DCFBDD}" presName="parTx" presStyleLbl="alignNode1" presStyleIdx="4" presStyleCnt="5">
        <dgm:presLayoutVars>
          <dgm:chMax val="0"/>
          <dgm:chPref val="0"/>
          <dgm:bulletEnabled val="1"/>
        </dgm:presLayoutVars>
      </dgm:prSet>
      <dgm:spPr/>
    </dgm:pt>
    <dgm:pt modelId="{7CDF7B4A-8880-417A-B45A-9A36CC8EEAFA}" type="pres">
      <dgm:prSet presAssocID="{8C7B7D3B-1B93-4193-854C-0BB4B8DCFBDD}" presName="desTx" presStyleLbl="alignAccFollowNode1" presStyleIdx="4" presStyleCnt="5">
        <dgm:presLayoutVars>
          <dgm:bulletEnabled val="1"/>
        </dgm:presLayoutVars>
      </dgm:prSet>
      <dgm:spPr/>
    </dgm:pt>
  </dgm:ptLst>
  <dgm:cxnLst>
    <dgm:cxn modelId="{EE956D06-5EDA-4747-9CD5-345BDF4539DF}" type="presOf" srcId="{B18C1FCC-B682-43E3-8341-093DA8D98F4D}" destId="{C5890691-4F64-4D53-B735-D4FCF48D0148}" srcOrd="0" destOrd="0" presId="urn:microsoft.com/office/officeart/2005/8/layout/hList1"/>
    <dgm:cxn modelId="{6B0B5208-33D2-4A05-82A8-D4472529E24F}" srcId="{9D340C31-BC4A-4119-A8D1-26CE1B83C583}" destId="{13698803-9C00-4C48-AD98-9E22AF6E6711}" srcOrd="0" destOrd="0" parTransId="{1BF773CF-C6B9-4865-BBAF-E3704AF64B56}" sibTransId="{523220E2-83FE-4D7D-9A7E-7AC4A7E4012A}"/>
    <dgm:cxn modelId="{054E4E0B-660D-4D6F-B408-BF3FA8B8BA7C}" type="presOf" srcId="{8FD7DB31-E1A9-4B75-A476-47552F877797}" destId="{998C5D55-00CD-4859-ADA7-46A4C610ECC9}" srcOrd="0" destOrd="1" presId="urn:microsoft.com/office/officeart/2005/8/layout/hList1"/>
    <dgm:cxn modelId="{16142F10-90A2-4CD7-BD23-EEE362AD2A08}" srcId="{9D340C31-BC4A-4119-A8D1-26CE1B83C583}" destId="{F9EC02F6-76B1-46C2-920E-E92BAC4A3F44}" srcOrd="2" destOrd="0" parTransId="{78FDA65D-129E-43AF-950D-1BC3207F02F5}" sibTransId="{1C1699B5-4AAF-4EF7-8E54-9BF25A55CF89}"/>
    <dgm:cxn modelId="{95F7B619-476C-4F31-9E13-73E0BEA16A3D}" type="presOf" srcId="{9D340C31-BC4A-4119-A8D1-26CE1B83C583}" destId="{7DF7B278-A9E7-4C35-894D-053A63B6B75B}" srcOrd="0" destOrd="0" presId="urn:microsoft.com/office/officeart/2005/8/layout/hList1"/>
    <dgm:cxn modelId="{89D22D1F-B4B6-4DCC-8308-72A7E5D4A0BD}" srcId="{50DF9E35-7C49-49EC-9F78-F149DBC77DC5}" destId="{AB80532E-521B-4E6D-9CB6-1F102A4DB448}" srcOrd="0" destOrd="0" parTransId="{4C790233-4534-4B12-AD50-133DA05FD979}" sibTransId="{9503E070-146F-4980-88DC-DFB3EEB30007}"/>
    <dgm:cxn modelId="{8165891F-17F6-439F-A7D9-78AFA4AF9404}" type="presOf" srcId="{007B740D-31BE-4D79-82E1-4F9D1B69DDA6}" destId="{998C5D55-00CD-4859-ADA7-46A4C610ECC9}" srcOrd="0" destOrd="2" presId="urn:microsoft.com/office/officeart/2005/8/layout/hList1"/>
    <dgm:cxn modelId="{4E905327-0397-467A-8256-5A636D973530}" type="presOf" srcId="{5F268263-891C-4448-8A82-F4E5B3127257}" destId="{7CDF7B4A-8880-417A-B45A-9A36CC8EEAFA}" srcOrd="0" destOrd="1" presId="urn:microsoft.com/office/officeart/2005/8/layout/hList1"/>
    <dgm:cxn modelId="{63454635-8524-40D2-8560-E938EFA404EA}" type="presOf" srcId="{13698803-9C00-4C48-AD98-9E22AF6E6711}" destId="{20846BBA-41D8-499A-B43E-158096564A08}" srcOrd="0" destOrd="0" presId="urn:microsoft.com/office/officeart/2005/8/layout/hList1"/>
    <dgm:cxn modelId="{3C52D15D-8756-4C4B-948B-C1C8C2F2554D}" srcId="{50DF9E35-7C49-49EC-9F78-F149DBC77DC5}" destId="{52342E40-04A7-4CF2-A665-ABE047265F9E}" srcOrd="2" destOrd="0" parTransId="{345E4EA9-F60F-48A5-B36F-BB5E444A90D1}" sibTransId="{51A0A734-CD74-4FE6-97C7-9CF9CDEC4E63}"/>
    <dgm:cxn modelId="{D22A9660-120D-4078-8B95-58D02D944065}" type="presOf" srcId="{8C7B7D3B-1B93-4193-854C-0BB4B8DCFBDD}" destId="{4C40805B-0CB7-4F73-8339-4B38D09F7856}" srcOrd="0" destOrd="0" presId="urn:microsoft.com/office/officeart/2005/8/layout/hList1"/>
    <dgm:cxn modelId="{00F97561-EF94-4B0E-B9D5-E9C02CBAC5DC}" type="presOf" srcId="{1A6CF40C-6F5A-4BF8-938F-860390A3C1E3}" destId="{7CDF7B4A-8880-417A-B45A-9A36CC8EEAFA}" srcOrd="0" destOrd="3" presId="urn:microsoft.com/office/officeart/2005/8/layout/hList1"/>
    <dgm:cxn modelId="{61C82A66-EBF0-4F7C-89BE-775B45B29D3C}" type="presOf" srcId="{1A04B59A-D1D8-4B12-A12B-6ECDBFE7E14A}" destId="{56B4F48F-A621-46F2-8017-33CEF8B0CF32}" srcOrd="0" destOrd="0" presId="urn:microsoft.com/office/officeart/2005/8/layout/hList1"/>
    <dgm:cxn modelId="{18CF8B46-DDCF-4AC0-A7C7-942194293B04}" srcId="{8C7B7D3B-1B93-4193-854C-0BB4B8DCFBDD}" destId="{D8FD4850-7664-4CDB-839F-38FDE84812F0}" srcOrd="2" destOrd="0" parTransId="{102605B6-D593-4A34-9AC3-8BBE637E5BF1}" sibTransId="{FE698BC1-CB7F-4297-ACA6-BF1F8E29A1D4}"/>
    <dgm:cxn modelId="{209A656B-1950-4315-BBE3-22536B5DA4FE}" srcId="{50DF9E35-7C49-49EC-9F78-F149DBC77DC5}" destId="{D578E63D-1771-4F46-B4AC-396C7DDC6111}" srcOrd="1" destOrd="0" parTransId="{AF883A57-523F-4704-AE41-86842E06AC8C}" sibTransId="{78F3D65F-3FF0-4962-902D-8D8BF7182A82}"/>
    <dgm:cxn modelId="{D79E206C-DF50-4B74-8EE9-892CFB89AB8C}" srcId="{8718BC89-ACD1-4D65-9E8B-EFAA5EB6DFA8}" destId="{50DF9E35-7C49-49EC-9F78-F149DBC77DC5}" srcOrd="1" destOrd="0" parTransId="{54D5B261-2449-400A-95D6-A13626D855F6}" sibTransId="{F8539558-F4B2-4E75-8A3B-E8F5A5C7612B}"/>
    <dgm:cxn modelId="{7E68624D-6454-4943-9B7E-CA73BA3A7216}" type="presOf" srcId="{8718BC89-ACD1-4D65-9E8B-EFAA5EB6DFA8}" destId="{C03E6AF6-5977-4D8C-9D5B-F8BD37E229F7}" srcOrd="0" destOrd="0" presId="urn:microsoft.com/office/officeart/2005/8/layout/hList1"/>
    <dgm:cxn modelId="{A24B3772-EC72-4DA3-957A-7A331C223512}" type="presOf" srcId="{C76D12A0-AE78-43CF-9D32-863DCEEC83F8}" destId="{20846BBA-41D8-499A-B43E-158096564A08}" srcOrd="0" destOrd="1" presId="urn:microsoft.com/office/officeart/2005/8/layout/hList1"/>
    <dgm:cxn modelId="{53C8F954-D78E-4260-BC1C-DFF463654124}" srcId="{8718BC89-ACD1-4D65-9E8B-EFAA5EB6DFA8}" destId="{1A04B59A-D1D8-4B12-A12B-6ECDBFE7E14A}" srcOrd="2" destOrd="0" parTransId="{55915386-1A49-4264-B1B7-5B4FB8B404A0}" sibTransId="{7F9FD356-51F2-4E4B-826A-CE391003D431}"/>
    <dgm:cxn modelId="{59068978-49CF-4A62-A002-7E1AB8D55C06}" srcId="{1A04B59A-D1D8-4B12-A12B-6ECDBFE7E14A}" destId="{770206F7-F65D-46E8-8A78-FB4A87A1BE0C}" srcOrd="3" destOrd="0" parTransId="{81A1725E-DE62-45C2-BC1E-C8C6535CF760}" sibTransId="{7ADD09D3-672B-4DF5-9893-7A02534BCFF6}"/>
    <dgm:cxn modelId="{40DE6A79-E211-4DF0-B903-59483DBEA5E4}" type="presOf" srcId="{F9EC02F6-76B1-46C2-920E-E92BAC4A3F44}" destId="{20846BBA-41D8-499A-B43E-158096564A08}" srcOrd="0" destOrd="2" presId="urn:microsoft.com/office/officeart/2005/8/layout/hList1"/>
    <dgm:cxn modelId="{61E52F7C-D070-4A65-BF7B-FB9E2D6507B4}" srcId="{1A04B59A-D1D8-4B12-A12B-6ECDBFE7E14A}" destId="{6836681A-F384-43CD-A58B-16527C31B5DE}" srcOrd="0" destOrd="0" parTransId="{6FCCDBAD-E3E5-4687-B55B-1CE85B011A4B}" sibTransId="{FDEAB7A5-06AE-42B1-91C3-429FA72E9E22}"/>
    <dgm:cxn modelId="{AF639081-962C-4429-9AD3-D75D6A788E32}" srcId="{8718BC89-ACD1-4D65-9E8B-EFAA5EB6DFA8}" destId="{9D340C31-BC4A-4119-A8D1-26CE1B83C583}" srcOrd="3" destOrd="0" parTransId="{70C72FDE-0431-4A3B-9DF2-7363C2FBDD89}" sibTransId="{5685F5A5-BCBD-4244-88D2-E514F1AD67C4}"/>
    <dgm:cxn modelId="{913A4D85-7905-44C2-8B91-8D66E0C51B0C}" type="presOf" srcId="{52342E40-04A7-4CF2-A665-ABE047265F9E}" destId="{65B34BF8-420F-4C42-9D27-570804DD3883}" srcOrd="0" destOrd="2" presId="urn:microsoft.com/office/officeart/2005/8/layout/hList1"/>
    <dgm:cxn modelId="{339D0688-4A97-42FD-8247-2855E4C92A94}" type="presOf" srcId="{D578E63D-1771-4F46-B4AC-396C7DDC6111}" destId="{65B34BF8-420F-4C42-9D27-570804DD3883}" srcOrd="0" destOrd="1" presId="urn:microsoft.com/office/officeart/2005/8/layout/hList1"/>
    <dgm:cxn modelId="{48A07C9E-1EF3-48FF-BC5B-FBAE12604879}" type="presOf" srcId="{E5321F3B-FA99-4D50-89B9-C4A0B0A89332}" destId="{CF3F88A9-562F-44D6-8534-B80B53173A38}" srcOrd="0" destOrd="0" presId="urn:microsoft.com/office/officeart/2005/8/layout/hList1"/>
    <dgm:cxn modelId="{0328A0AA-7D88-4169-B7CD-684D564D0FF1}" srcId="{8718BC89-ACD1-4D65-9E8B-EFAA5EB6DFA8}" destId="{B18C1FCC-B682-43E3-8341-093DA8D98F4D}" srcOrd="0" destOrd="0" parTransId="{5283F6F7-D7A3-4E34-8664-2CF38C80F3A1}" sibTransId="{C19B0CE1-0861-4191-9A74-6AFBB71EC8C9}"/>
    <dgm:cxn modelId="{09830AAC-1873-4E10-824C-1B75FE7BF884}" srcId="{8C7B7D3B-1B93-4193-854C-0BB4B8DCFBDD}" destId="{4450DC95-7FC0-4393-8F39-2822E6FC2A8D}" srcOrd="0" destOrd="0" parTransId="{FDA068BC-4E81-4BB8-BFED-DD1B2A4D86C9}" sibTransId="{6483329C-AC86-43E5-B187-0E03BDE21116}"/>
    <dgm:cxn modelId="{C7F605C2-B0F1-4151-A511-2C4806D78F81}" type="presOf" srcId="{50DF9E35-7C49-49EC-9F78-F149DBC77DC5}" destId="{8C71687A-47A8-4D11-8705-964871459EE3}" srcOrd="0" destOrd="0" presId="urn:microsoft.com/office/officeart/2005/8/layout/hList1"/>
    <dgm:cxn modelId="{70E8A2C4-580D-4EE7-B563-682382024E35}" srcId="{1A04B59A-D1D8-4B12-A12B-6ECDBFE7E14A}" destId="{007B740D-31BE-4D79-82E1-4F9D1B69DDA6}" srcOrd="2" destOrd="0" parTransId="{2719D57B-C29B-413A-A71B-8F25371C677C}" sibTransId="{06E6C6C2-2006-484F-B454-EA82251290DA}"/>
    <dgm:cxn modelId="{B893ABC7-3B35-447D-A633-4187E940FAA0}" type="presOf" srcId="{4450DC95-7FC0-4393-8F39-2822E6FC2A8D}" destId="{7CDF7B4A-8880-417A-B45A-9A36CC8EEAFA}" srcOrd="0" destOrd="0" presId="urn:microsoft.com/office/officeart/2005/8/layout/hList1"/>
    <dgm:cxn modelId="{F8075ECC-849F-4E21-B1DA-C2E926C8391B}" srcId="{8718BC89-ACD1-4D65-9E8B-EFAA5EB6DFA8}" destId="{8C7B7D3B-1B93-4193-854C-0BB4B8DCFBDD}" srcOrd="4" destOrd="0" parTransId="{E5BE58FD-7067-4CB7-9F5A-7E4DD8814555}" sibTransId="{9243FC87-8881-4DE5-B5B2-5FC3BEB3A937}"/>
    <dgm:cxn modelId="{03DAB1CE-5ECD-4C9D-AEB0-3952BB1FC337}" type="presOf" srcId="{AB80532E-521B-4E6D-9CB6-1F102A4DB448}" destId="{65B34BF8-420F-4C42-9D27-570804DD3883}" srcOrd="0" destOrd="0" presId="urn:microsoft.com/office/officeart/2005/8/layout/hList1"/>
    <dgm:cxn modelId="{86A3B9D0-7665-48F7-BEAE-DD1D40C0F3DA}" srcId="{8C7B7D3B-1B93-4193-854C-0BB4B8DCFBDD}" destId="{5F268263-891C-4448-8A82-F4E5B3127257}" srcOrd="1" destOrd="0" parTransId="{CEF42B91-2E48-4AE1-B58A-443CA50EDFE6}" sibTransId="{51E46FF2-4D82-4F7D-B7C2-4C8C26DBF46F}"/>
    <dgm:cxn modelId="{04C72CD2-61AE-4182-9942-BB357D3D5474}" srcId="{8C7B7D3B-1B93-4193-854C-0BB4B8DCFBDD}" destId="{1A6CF40C-6F5A-4BF8-938F-860390A3C1E3}" srcOrd="3" destOrd="0" parTransId="{37466F29-7E8B-4607-BE4A-1C3510FDB00C}" sibTransId="{4D47BF1B-1021-497F-A7D6-995F8E5D6BCB}"/>
    <dgm:cxn modelId="{8827B3E1-C499-457A-A101-D3173BE06960}" srcId="{1A04B59A-D1D8-4B12-A12B-6ECDBFE7E14A}" destId="{8FD7DB31-E1A9-4B75-A476-47552F877797}" srcOrd="1" destOrd="0" parTransId="{361DDA97-39A2-4880-9C7C-F514E82B5F6E}" sibTransId="{59C90267-B06F-4839-AAED-BAA5D82AE8D7}"/>
    <dgm:cxn modelId="{DCF52EE3-CCB2-49F9-8B8E-35E1F4A4031F}" srcId="{9D340C31-BC4A-4119-A8D1-26CE1B83C583}" destId="{C76D12A0-AE78-43CF-9D32-863DCEEC83F8}" srcOrd="1" destOrd="0" parTransId="{47EA9DFC-5222-4204-BF03-F96A7558E3C2}" sibTransId="{D81A312C-5C6B-414C-97CE-FC4C1DE4893F}"/>
    <dgm:cxn modelId="{B3BBD5EF-B318-455C-B2B5-A3B0539041A9}" type="presOf" srcId="{770206F7-F65D-46E8-8A78-FB4A87A1BE0C}" destId="{998C5D55-00CD-4859-ADA7-46A4C610ECC9}" srcOrd="0" destOrd="3" presId="urn:microsoft.com/office/officeart/2005/8/layout/hList1"/>
    <dgm:cxn modelId="{1F6756F0-ACEE-487E-AE71-EFCD08663862}" srcId="{B18C1FCC-B682-43E3-8341-093DA8D98F4D}" destId="{E5321F3B-FA99-4D50-89B9-C4A0B0A89332}" srcOrd="0" destOrd="0" parTransId="{DA8283FD-86D6-4833-8B0B-C55B45364251}" sibTransId="{DFFFFCD4-A0B3-41DA-B06B-E2188FFD9699}"/>
    <dgm:cxn modelId="{10C6CBF3-5E84-488F-8CF0-6F977E9442AA}" type="presOf" srcId="{6836681A-F384-43CD-A58B-16527C31B5DE}" destId="{998C5D55-00CD-4859-ADA7-46A4C610ECC9}" srcOrd="0" destOrd="0" presId="urn:microsoft.com/office/officeart/2005/8/layout/hList1"/>
    <dgm:cxn modelId="{3C2025FB-ED3E-4113-BE3B-99083D9A03A9}" type="presOf" srcId="{D8FD4850-7664-4CDB-839F-38FDE84812F0}" destId="{7CDF7B4A-8880-417A-B45A-9A36CC8EEAFA}" srcOrd="0" destOrd="2" presId="urn:microsoft.com/office/officeart/2005/8/layout/hList1"/>
    <dgm:cxn modelId="{CFA43C1A-1C26-41F1-8B04-2CED3FE02CD9}" type="presParOf" srcId="{C03E6AF6-5977-4D8C-9D5B-F8BD37E229F7}" destId="{27DC61E2-0063-444F-AA7C-B2140DA420AF}" srcOrd="0" destOrd="0" presId="urn:microsoft.com/office/officeart/2005/8/layout/hList1"/>
    <dgm:cxn modelId="{D02835F5-6470-4681-A956-FD348B93733E}" type="presParOf" srcId="{27DC61E2-0063-444F-AA7C-B2140DA420AF}" destId="{C5890691-4F64-4D53-B735-D4FCF48D0148}" srcOrd="0" destOrd="0" presId="urn:microsoft.com/office/officeart/2005/8/layout/hList1"/>
    <dgm:cxn modelId="{D6F804C9-539C-40CF-B05E-D3A07FCA2831}" type="presParOf" srcId="{27DC61E2-0063-444F-AA7C-B2140DA420AF}" destId="{CF3F88A9-562F-44D6-8534-B80B53173A38}" srcOrd="1" destOrd="0" presId="urn:microsoft.com/office/officeart/2005/8/layout/hList1"/>
    <dgm:cxn modelId="{91815BD1-9761-4F1B-B130-2F69349B1100}" type="presParOf" srcId="{C03E6AF6-5977-4D8C-9D5B-F8BD37E229F7}" destId="{58028124-03AA-4707-A98E-5F6EA5EF0C9A}" srcOrd="1" destOrd="0" presId="urn:microsoft.com/office/officeart/2005/8/layout/hList1"/>
    <dgm:cxn modelId="{6BB6918E-427B-4547-9DAC-E37F75EC7EC2}" type="presParOf" srcId="{C03E6AF6-5977-4D8C-9D5B-F8BD37E229F7}" destId="{995CDF39-33FB-4653-B50C-276687006F3F}" srcOrd="2" destOrd="0" presId="urn:microsoft.com/office/officeart/2005/8/layout/hList1"/>
    <dgm:cxn modelId="{9DE375A3-D392-49DA-A5C8-339F92CE4C5C}" type="presParOf" srcId="{995CDF39-33FB-4653-B50C-276687006F3F}" destId="{8C71687A-47A8-4D11-8705-964871459EE3}" srcOrd="0" destOrd="0" presId="urn:microsoft.com/office/officeart/2005/8/layout/hList1"/>
    <dgm:cxn modelId="{9F0B0889-4D76-401B-9311-495D96E21092}" type="presParOf" srcId="{995CDF39-33FB-4653-B50C-276687006F3F}" destId="{65B34BF8-420F-4C42-9D27-570804DD3883}" srcOrd="1" destOrd="0" presId="urn:microsoft.com/office/officeart/2005/8/layout/hList1"/>
    <dgm:cxn modelId="{D46DA04A-6C6C-4395-8D4B-256D34815448}" type="presParOf" srcId="{C03E6AF6-5977-4D8C-9D5B-F8BD37E229F7}" destId="{0304A411-9CE9-4EAD-AC89-D2CAD58B1688}" srcOrd="3" destOrd="0" presId="urn:microsoft.com/office/officeart/2005/8/layout/hList1"/>
    <dgm:cxn modelId="{CAB313AA-7BFD-4D7E-9301-2FFD4C84FF7A}" type="presParOf" srcId="{C03E6AF6-5977-4D8C-9D5B-F8BD37E229F7}" destId="{58C36747-2D57-40F1-A4F1-510C4749B8BC}" srcOrd="4" destOrd="0" presId="urn:microsoft.com/office/officeart/2005/8/layout/hList1"/>
    <dgm:cxn modelId="{7FB8928C-83E6-46EE-9D47-D1A458B64AE1}" type="presParOf" srcId="{58C36747-2D57-40F1-A4F1-510C4749B8BC}" destId="{56B4F48F-A621-46F2-8017-33CEF8B0CF32}" srcOrd="0" destOrd="0" presId="urn:microsoft.com/office/officeart/2005/8/layout/hList1"/>
    <dgm:cxn modelId="{CD0DD154-42DF-42C8-960E-C7C6415D96CC}" type="presParOf" srcId="{58C36747-2D57-40F1-A4F1-510C4749B8BC}" destId="{998C5D55-00CD-4859-ADA7-46A4C610ECC9}" srcOrd="1" destOrd="0" presId="urn:microsoft.com/office/officeart/2005/8/layout/hList1"/>
    <dgm:cxn modelId="{8D39FD95-164C-4959-9C54-947608BD235A}" type="presParOf" srcId="{C03E6AF6-5977-4D8C-9D5B-F8BD37E229F7}" destId="{C11D5B3E-0BF8-4CFA-A628-B5B0B94B91EC}" srcOrd="5" destOrd="0" presId="urn:microsoft.com/office/officeart/2005/8/layout/hList1"/>
    <dgm:cxn modelId="{D3F73B68-47AA-4FE3-9BCC-65608B17E6F1}" type="presParOf" srcId="{C03E6AF6-5977-4D8C-9D5B-F8BD37E229F7}" destId="{C2DCA35B-7ABE-4FA1-84CA-57AA0BEEFF32}" srcOrd="6" destOrd="0" presId="urn:microsoft.com/office/officeart/2005/8/layout/hList1"/>
    <dgm:cxn modelId="{395BF4F8-6B8E-4CCF-B5FA-A5FC084CBD65}" type="presParOf" srcId="{C2DCA35B-7ABE-4FA1-84CA-57AA0BEEFF32}" destId="{7DF7B278-A9E7-4C35-894D-053A63B6B75B}" srcOrd="0" destOrd="0" presId="urn:microsoft.com/office/officeart/2005/8/layout/hList1"/>
    <dgm:cxn modelId="{17E083E8-894D-4B6D-9B40-87F3B1D34F3F}" type="presParOf" srcId="{C2DCA35B-7ABE-4FA1-84CA-57AA0BEEFF32}" destId="{20846BBA-41D8-499A-B43E-158096564A08}" srcOrd="1" destOrd="0" presId="urn:microsoft.com/office/officeart/2005/8/layout/hList1"/>
    <dgm:cxn modelId="{A789D9FF-7D30-4AE4-9E62-572867F0E2DC}" type="presParOf" srcId="{C03E6AF6-5977-4D8C-9D5B-F8BD37E229F7}" destId="{57E75718-FEB6-4DE8-928E-ECAAAFEBFDCE}" srcOrd="7" destOrd="0" presId="urn:microsoft.com/office/officeart/2005/8/layout/hList1"/>
    <dgm:cxn modelId="{5077A8A0-6E83-4957-BD61-DA3577B75A77}" type="presParOf" srcId="{C03E6AF6-5977-4D8C-9D5B-F8BD37E229F7}" destId="{10198B0B-4CCC-4FDE-83AB-7025386095C3}" srcOrd="8" destOrd="0" presId="urn:microsoft.com/office/officeart/2005/8/layout/hList1"/>
    <dgm:cxn modelId="{44B55C7E-CB0F-49D0-B443-A8A7F73FE67D}" type="presParOf" srcId="{10198B0B-4CCC-4FDE-83AB-7025386095C3}" destId="{4C40805B-0CB7-4F73-8339-4B38D09F7856}" srcOrd="0" destOrd="0" presId="urn:microsoft.com/office/officeart/2005/8/layout/hList1"/>
    <dgm:cxn modelId="{EEE3CC74-2AD2-45B7-A07A-030473BFC142}" type="presParOf" srcId="{10198B0B-4CCC-4FDE-83AB-7025386095C3}" destId="{7CDF7B4A-8880-417A-B45A-9A36CC8EEAFA}"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603DEE-7418-479F-9193-815875798A6D}"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n-US"/>
        </a:p>
      </dgm:t>
    </dgm:pt>
    <dgm:pt modelId="{515E01BD-639B-40D8-860E-BC81C883A7A5}">
      <dgm:prSet/>
      <dgm:spPr/>
      <dgm:t>
        <a:bodyPr/>
        <a:lstStyle/>
        <a:p>
          <a:pPr rtl="0"/>
          <a:r>
            <a:rPr lang="pl-PL" baseline="0" dirty="0"/>
            <a:t>I2cDevice</a:t>
          </a:r>
          <a:endParaRPr lang="en-US" dirty="0"/>
        </a:p>
      </dgm:t>
    </dgm:pt>
    <dgm:pt modelId="{811CBC7C-858E-4F8E-B84D-339A9CC524D4}" type="parTrans" cxnId="{D43052BE-95A0-4577-8A7E-097B3474B486}">
      <dgm:prSet/>
      <dgm:spPr/>
      <dgm:t>
        <a:bodyPr/>
        <a:lstStyle/>
        <a:p>
          <a:endParaRPr lang="en-US"/>
        </a:p>
      </dgm:t>
    </dgm:pt>
    <dgm:pt modelId="{5122D07D-605D-42AB-A490-3FD0BF63A8E7}" type="sibTrans" cxnId="{D43052BE-95A0-4577-8A7E-097B3474B486}">
      <dgm:prSet/>
      <dgm:spPr/>
      <dgm:t>
        <a:bodyPr/>
        <a:lstStyle/>
        <a:p>
          <a:endParaRPr lang="en-US"/>
        </a:p>
      </dgm:t>
    </dgm:pt>
    <dgm:pt modelId="{DB12211E-07C7-400D-B89E-7D9DED2C66BE}">
      <dgm:prSet/>
      <dgm:spPr/>
      <dgm:t>
        <a:bodyPr/>
        <a:lstStyle/>
        <a:p>
          <a:pPr rtl="0"/>
          <a:r>
            <a:rPr lang="pl-PL" baseline="0" dirty="0" err="1"/>
            <a:t>SpiDevice</a:t>
          </a:r>
          <a:endParaRPr lang="en-US" dirty="0"/>
        </a:p>
      </dgm:t>
    </dgm:pt>
    <dgm:pt modelId="{0101DB7F-BF8F-4C6E-9B54-A836D0E0E440}" type="parTrans" cxnId="{E6FF3E98-9CC6-4315-92CD-4EDE08627399}">
      <dgm:prSet/>
      <dgm:spPr/>
      <dgm:t>
        <a:bodyPr/>
        <a:lstStyle/>
        <a:p>
          <a:endParaRPr lang="en-US"/>
        </a:p>
      </dgm:t>
    </dgm:pt>
    <dgm:pt modelId="{D1AA06A2-B5C8-451D-81AB-475BEB8F1B73}" type="sibTrans" cxnId="{E6FF3E98-9CC6-4315-92CD-4EDE08627399}">
      <dgm:prSet/>
      <dgm:spPr/>
      <dgm:t>
        <a:bodyPr/>
        <a:lstStyle/>
        <a:p>
          <a:endParaRPr lang="en-US"/>
        </a:p>
      </dgm:t>
    </dgm:pt>
    <dgm:pt modelId="{A8976134-3288-4EAB-9CDC-F33DCDC17B08}">
      <dgm:prSet/>
      <dgm:spPr/>
      <dgm:t>
        <a:bodyPr/>
        <a:lstStyle/>
        <a:p>
          <a:pPr rtl="0"/>
          <a:r>
            <a:rPr lang="pl-PL" baseline="0"/>
            <a:t>GpioPin</a:t>
          </a:r>
          <a:endParaRPr lang="en-US" dirty="0"/>
        </a:p>
      </dgm:t>
    </dgm:pt>
    <dgm:pt modelId="{62CB3526-1863-4B86-B81C-C234A3CCC833}" type="parTrans" cxnId="{52CC6A01-F039-4D8F-81BF-2E953969E1CE}">
      <dgm:prSet/>
      <dgm:spPr/>
      <dgm:t>
        <a:bodyPr/>
        <a:lstStyle/>
        <a:p>
          <a:endParaRPr lang="en-US"/>
        </a:p>
      </dgm:t>
    </dgm:pt>
    <dgm:pt modelId="{13C37345-404C-481B-BB3C-3ECDBACB6D69}" type="sibTrans" cxnId="{52CC6A01-F039-4D8F-81BF-2E953969E1CE}">
      <dgm:prSet/>
      <dgm:spPr/>
      <dgm:t>
        <a:bodyPr/>
        <a:lstStyle/>
        <a:p>
          <a:endParaRPr lang="en-US"/>
        </a:p>
      </dgm:t>
    </dgm:pt>
    <dgm:pt modelId="{E35BB4E4-ED6E-43DE-A1ED-8178ABEBCD7A}">
      <dgm:prSet/>
      <dgm:spPr/>
      <dgm:t>
        <a:bodyPr/>
        <a:lstStyle/>
        <a:p>
          <a:pPr rtl="0"/>
          <a:r>
            <a:rPr lang="pl-PL" dirty="0"/>
            <a:t>Odczyt / zapis sygnału cyfrowego (1/0).</a:t>
          </a:r>
          <a:endParaRPr lang="en-US" dirty="0"/>
        </a:p>
      </dgm:t>
    </dgm:pt>
    <dgm:pt modelId="{9697CB79-3361-44A9-8F07-8D6DF53C8A24}" type="parTrans" cxnId="{A4CDE0E8-F42A-495B-B9E0-42BB18B584B9}">
      <dgm:prSet/>
      <dgm:spPr/>
      <dgm:t>
        <a:bodyPr/>
        <a:lstStyle/>
        <a:p>
          <a:endParaRPr lang="en-US"/>
        </a:p>
      </dgm:t>
    </dgm:pt>
    <dgm:pt modelId="{5D80EC12-7144-4C48-8A2F-3BEBFB87BD8C}" type="sibTrans" cxnId="{A4CDE0E8-F42A-495B-B9E0-42BB18B584B9}">
      <dgm:prSet/>
      <dgm:spPr/>
      <dgm:t>
        <a:bodyPr/>
        <a:lstStyle/>
        <a:p>
          <a:endParaRPr lang="en-US"/>
        </a:p>
      </dgm:t>
    </dgm:pt>
    <dgm:pt modelId="{EBD3EB42-45EE-4E75-B168-0370A9528C1B}">
      <dgm:prSet/>
      <dgm:spPr/>
      <dgm:t>
        <a:bodyPr/>
        <a:lstStyle/>
        <a:p>
          <a:pPr rtl="0"/>
          <a:r>
            <a:rPr lang="pl-PL" dirty="0"/>
            <a:t>Szyna do której dołączamy różne urządzenia</a:t>
          </a:r>
          <a:endParaRPr lang="en-US" dirty="0"/>
        </a:p>
      </dgm:t>
    </dgm:pt>
    <dgm:pt modelId="{A2D42723-BC8E-4C4F-B25C-95FC1E8967EE}" type="parTrans" cxnId="{66C2BCE8-1735-4802-B3FC-8CC93C965636}">
      <dgm:prSet/>
      <dgm:spPr/>
      <dgm:t>
        <a:bodyPr/>
        <a:lstStyle/>
        <a:p>
          <a:endParaRPr lang="en-US"/>
        </a:p>
      </dgm:t>
    </dgm:pt>
    <dgm:pt modelId="{22495F31-FC11-4306-A83E-47DE5406FF34}" type="sibTrans" cxnId="{66C2BCE8-1735-4802-B3FC-8CC93C965636}">
      <dgm:prSet/>
      <dgm:spPr/>
      <dgm:t>
        <a:bodyPr/>
        <a:lstStyle/>
        <a:p>
          <a:endParaRPr lang="en-US"/>
        </a:p>
      </dgm:t>
    </dgm:pt>
    <dgm:pt modelId="{F2ECFDBD-EBAF-48A7-A401-4A74F5DAC385}">
      <dgm:prSet/>
      <dgm:spPr/>
      <dgm:t>
        <a:bodyPr/>
        <a:lstStyle/>
        <a:p>
          <a:pPr rtl="0"/>
          <a:r>
            <a:rPr lang="pl-PL" dirty="0"/>
            <a:t>Szybsza szyna do której dołączamy różne urządzenia</a:t>
          </a:r>
          <a:endParaRPr lang="en-US" dirty="0"/>
        </a:p>
      </dgm:t>
    </dgm:pt>
    <dgm:pt modelId="{FBC8B79E-49AF-4422-91BF-8540E974EEC8}" type="parTrans" cxnId="{0C18CA02-5776-41F4-99E1-67335E1DBB1A}">
      <dgm:prSet/>
      <dgm:spPr/>
      <dgm:t>
        <a:bodyPr/>
        <a:lstStyle/>
        <a:p>
          <a:endParaRPr lang="en-US"/>
        </a:p>
      </dgm:t>
    </dgm:pt>
    <dgm:pt modelId="{B5285D4C-F218-46C9-9A78-DA69BFD224D7}" type="sibTrans" cxnId="{0C18CA02-5776-41F4-99E1-67335E1DBB1A}">
      <dgm:prSet/>
      <dgm:spPr/>
      <dgm:t>
        <a:bodyPr/>
        <a:lstStyle/>
        <a:p>
          <a:endParaRPr lang="en-US"/>
        </a:p>
      </dgm:t>
    </dgm:pt>
    <dgm:pt modelId="{EF76C66C-D36D-4B57-88BE-4A50DBEA1CB9}">
      <dgm:prSet/>
      <dgm:spPr/>
      <dgm:t>
        <a:bodyPr/>
        <a:lstStyle/>
        <a:p>
          <a:pPr rtl="0"/>
          <a:r>
            <a:rPr lang="pl-PL" dirty="0"/>
            <a:t>4 piny (+ masa), prędkości większe niż I2C, do 100MHz, testy pokazują około 13 MB/s (~104 </a:t>
          </a:r>
          <a:r>
            <a:rPr lang="pl-PL" dirty="0" err="1"/>
            <a:t>mbit</a:t>
          </a:r>
          <a:r>
            <a:rPr lang="pl-PL" dirty="0"/>
            <a:t>/s)</a:t>
          </a:r>
          <a:endParaRPr lang="en-US" dirty="0"/>
        </a:p>
      </dgm:t>
    </dgm:pt>
    <dgm:pt modelId="{A760B7E6-8118-4EAD-9AA0-48A4E0CFEAB1}" type="parTrans" cxnId="{894C4C17-CF19-4E2F-B89E-8E82C01E6988}">
      <dgm:prSet/>
      <dgm:spPr/>
      <dgm:t>
        <a:bodyPr/>
        <a:lstStyle/>
        <a:p>
          <a:endParaRPr lang="en-US"/>
        </a:p>
      </dgm:t>
    </dgm:pt>
    <dgm:pt modelId="{EA3DDBAF-B719-4179-A46C-FBA2E9981F93}" type="sibTrans" cxnId="{894C4C17-CF19-4E2F-B89E-8E82C01E6988}">
      <dgm:prSet/>
      <dgm:spPr/>
      <dgm:t>
        <a:bodyPr/>
        <a:lstStyle/>
        <a:p>
          <a:endParaRPr lang="en-US"/>
        </a:p>
      </dgm:t>
    </dgm:pt>
    <dgm:pt modelId="{7A3104DE-F063-4D09-988D-645C2192BD17}">
      <dgm:prSet/>
      <dgm:spPr/>
      <dgm:t>
        <a:bodyPr/>
        <a:lstStyle/>
        <a:p>
          <a:pPr rtl="0"/>
          <a:r>
            <a:rPr lang="en-US" dirty="0" err="1"/>
            <a:t>AdcChannel</a:t>
          </a:r>
          <a:endParaRPr lang="en-US" dirty="0"/>
        </a:p>
      </dgm:t>
    </dgm:pt>
    <dgm:pt modelId="{05272514-E02D-44BE-975B-8D7CD8A1E465}" type="parTrans" cxnId="{46B37332-0649-471A-BD22-4710EA08F997}">
      <dgm:prSet/>
      <dgm:spPr/>
      <dgm:t>
        <a:bodyPr/>
        <a:lstStyle/>
        <a:p>
          <a:endParaRPr lang="en-US"/>
        </a:p>
      </dgm:t>
    </dgm:pt>
    <dgm:pt modelId="{E40CC2D7-0788-4427-A171-9A9C226D8733}" type="sibTrans" cxnId="{46B37332-0649-471A-BD22-4710EA08F997}">
      <dgm:prSet/>
      <dgm:spPr/>
      <dgm:t>
        <a:bodyPr/>
        <a:lstStyle/>
        <a:p>
          <a:endParaRPr lang="en-US"/>
        </a:p>
      </dgm:t>
    </dgm:pt>
    <dgm:pt modelId="{D84C86B0-C7FC-42B3-9E32-B5BA643B306F}">
      <dgm:prSet/>
      <dgm:spPr/>
      <dgm:t>
        <a:bodyPr/>
        <a:lstStyle/>
        <a:p>
          <a:pPr rtl="0"/>
          <a:r>
            <a:rPr lang="pl-PL" dirty="0" err="1"/>
            <a:t>Pwm</a:t>
          </a:r>
          <a:endParaRPr lang="en-US" dirty="0"/>
        </a:p>
      </dgm:t>
    </dgm:pt>
    <dgm:pt modelId="{5067D500-2980-401B-A886-76ECF892C088}" type="parTrans" cxnId="{39F0D57C-608F-407D-81F7-4DDFD3884BF9}">
      <dgm:prSet/>
      <dgm:spPr/>
      <dgm:t>
        <a:bodyPr/>
        <a:lstStyle/>
        <a:p>
          <a:endParaRPr lang="en-US"/>
        </a:p>
      </dgm:t>
    </dgm:pt>
    <dgm:pt modelId="{8AD5AE77-44C7-4372-AF02-738FE375C290}" type="sibTrans" cxnId="{39F0D57C-608F-407D-81F7-4DDFD3884BF9}">
      <dgm:prSet/>
      <dgm:spPr/>
      <dgm:t>
        <a:bodyPr/>
        <a:lstStyle/>
        <a:p>
          <a:endParaRPr lang="en-US"/>
        </a:p>
      </dgm:t>
    </dgm:pt>
    <dgm:pt modelId="{3BEC4732-DEDD-4801-9782-407F7F6CC9E9}">
      <dgm:prSet/>
      <dgm:spPr/>
      <dgm:t>
        <a:bodyPr/>
        <a:lstStyle/>
        <a:p>
          <a:r>
            <a:rPr lang="pl-PL" dirty="0"/>
            <a:t>Sygnał PWM (serwomechanizm, popiskiwania); Zakłada dołączone układy</a:t>
          </a:r>
          <a:endParaRPr lang="en-US" dirty="0"/>
        </a:p>
      </dgm:t>
    </dgm:pt>
    <dgm:pt modelId="{9C20D86E-39D4-4B66-8F23-570199EE3A33}" type="parTrans" cxnId="{3CBD0BF8-4A9C-4D7D-9C3E-A674A3CAAC6C}">
      <dgm:prSet/>
      <dgm:spPr/>
      <dgm:t>
        <a:bodyPr/>
        <a:lstStyle/>
        <a:p>
          <a:endParaRPr lang="en-US"/>
        </a:p>
      </dgm:t>
    </dgm:pt>
    <dgm:pt modelId="{326D1BB4-956F-453A-8EB6-82288D07758D}" type="sibTrans" cxnId="{3CBD0BF8-4A9C-4D7D-9C3E-A674A3CAAC6C}">
      <dgm:prSet/>
      <dgm:spPr/>
      <dgm:t>
        <a:bodyPr/>
        <a:lstStyle/>
        <a:p>
          <a:endParaRPr lang="en-US"/>
        </a:p>
      </dgm:t>
    </dgm:pt>
    <dgm:pt modelId="{C674F410-5ED7-4506-85ED-35FFFF3C5B9A}">
      <dgm:prSet/>
      <dgm:spPr/>
      <dgm:t>
        <a:bodyPr/>
        <a:lstStyle/>
        <a:p>
          <a:pPr rtl="0"/>
          <a:r>
            <a:rPr lang="pl-PL" dirty="0"/>
            <a:t>Przetwornik analogowo/cyfrowy (dołączony układ)</a:t>
          </a:r>
          <a:endParaRPr lang="en-US" dirty="0"/>
        </a:p>
      </dgm:t>
    </dgm:pt>
    <dgm:pt modelId="{DD47E28A-3041-44A2-B914-BB2A5F1E3D7C}" type="parTrans" cxnId="{D4B96412-C3EE-4E37-A005-27FA0617B6A2}">
      <dgm:prSet/>
      <dgm:spPr/>
      <dgm:t>
        <a:bodyPr/>
        <a:lstStyle/>
        <a:p>
          <a:endParaRPr lang="en-US"/>
        </a:p>
      </dgm:t>
    </dgm:pt>
    <dgm:pt modelId="{E9B12902-BCE6-4214-A2D2-E23AC6694BEA}" type="sibTrans" cxnId="{D4B96412-C3EE-4E37-A005-27FA0617B6A2}">
      <dgm:prSet/>
      <dgm:spPr/>
      <dgm:t>
        <a:bodyPr/>
        <a:lstStyle/>
        <a:p>
          <a:endParaRPr lang="en-US"/>
        </a:p>
      </dgm:t>
    </dgm:pt>
    <dgm:pt modelId="{5312E2AA-EABB-4B86-9810-B727AA445D44}">
      <dgm:prSet/>
      <dgm:spPr/>
      <dgm:t>
        <a:bodyPr/>
        <a:lstStyle/>
        <a:p>
          <a:pPr rtl="0"/>
          <a:r>
            <a:rPr lang="pl-PL" dirty="0"/>
            <a:t>2 piny (+ masa), </a:t>
          </a:r>
          <a:r>
            <a:rPr lang="pl-PL" dirty="0" err="1"/>
            <a:t>StandardMode</a:t>
          </a:r>
          <a:r>
            <a:rPr lang="pl-PL" dirty="0"/>
            <a:t>: 100 </a:t>
          </a:r>
          <a:r>
            <a:rPr lang="pl-PL" dirty="0" err="1"/>
            <a:t>kbit</a:t>
          </a:r>
          <a:r>
            <a:rPr lang="pl-PL" dirty="0"/>
            <a:t>/s, FastMode:1 </a:t>
          </a:r>
          <a:r>
            <a:rPr lang="pl-PL" dirty="0" err="1"/>
            <a:t>mbit</a:t>
          </a:r>
          <a:r>
            <a:rPr lang="pl-PL" dirty="0"/>
            <a:t>/s (są szybsze, ale to na razie to co jest dostępne)</a:t>
          </a:r>
          <a:endParaRPr lang="en-US" dirty="0"/>
        </a:p>
      </dgm:t>
    </dgm:pt>
    <dgm:pt modelId="{0D1B3661-1E67-44C5-9614-25DE1BD6582A}" type="sibTrans" cxnId="{A7CA0C8E-E2BE-453B-B057-F69A9C7D5561}">
      <dgm:prSet/>
      <dgm:spPr/>
      <dgm:t>
        <a:bodyPr/>
        <a:lstStyle/>
        <a:p>
          <a:endParaRPr lang="en-US"/>
        </a:p>
      </dgm:t>
    </dgm:pt>
    <dgm:pt modelId="{4F83765E-6470-4396-B641-1AEEF3E3F648}" type="parTrans" cxnId="{A7CA0C8E-E2BE-453B-B057-F69A9C7D5561}">
      <dgm:prSet/>
      <dgm:spPr/>
      <dgm:t>
        <a:bodyPr/>
        <a:lstStyle/>
        <a:p>
          <a:endParaRPr lang="en-US"/>
        </a:p>
      </dgm:t>
    </dgm:pt>
    <dgm:pt modelId="{C82BCF0A-A350-455F-903C-50FC9B309F1E}">
      <dgm:prSet/>
      <dgm:spPr/>
      <dgm:t>
        <a:bodyPr/>
        <a:lstStyle/>
        <a:p>
          <a:r>
            <a:rPr lang="en-US" b="0" i="0" dirty="0" err="1"/>
            <a:t>GattDeviceService</a:t>
          </a:r>
          <a:endParaRPr lang="en-US" dirty="0"/>
        </a:p>
      </dgm:t>
    </dgm:pt>
    <dgm:pt modelId="{3873A04A-EEF2-4451-915E-3FD8D49F9FC6}" type="parTrans" cxnId="{A57C8672-70A8-480A-B561-FAA7D86774DC}">
      <dgm:prSet/>
      <dgm:spPr/>
    </dgm:pt>
    <dgm:pt modelId="{99F0A305-62C5-44E2-9CA4-0A39C5C04B0B}" type="sibTrans" cxnId="{A57C8672-70A8-480A-B561-FAA7D86774DC}">
      <dgm:prSet/>
      <dgm:spPr/>
    </dgm:pt>
    <dgm:pt modelId="{186D3C0C-DEF8-4057-A60F-A01F3AB74615}">
      <dgm:prSet/>
      <dgm:spPr/>
      <dgm:t>
        <a:bodyPr/>
        <a:lstStyle/>
        <a:p>
          <a:r>
            <a:rPr lang="en-US" b="0" i="0" dirty="0"/>
            <a:t>Bluetooth Low Energy (BLE) Generic Attribute Profile (GATT)</a:t>
          </a:r>
          <a:endParaRPr lang="en-US" dirty="0"/>
        </a:p>
      </dgm:t>
    </dgm:pt>
    <dgm:pt modelId="{42705853-7E6D-4AB2-B678-71762BF96ADE}" type="parTrans" cxnId="{6BE1B54D-85EF-45DB-AFBF-9F0A9CA36CAE}">
      <dgm:prSet/>
      <dgm:spPr/>
    </dgm:pt>
    <dgm:pt modelId="{DC699B5C-47D9-455A-AA57-0F84AB010D3E}" type="sibTrans" cxnId="{6BE1B54D-85EF-45DB-AFBF-9F0A9CA36CAE}">
      <dgm:prSet/>
      <dgm:spPr/>
    </dgm:pt>
    <dgm:pt modelId="{740A4261-7A5D-4725-8FB5-2396ADB683C9}" type="pres">
      <dgm:prSet presAssocID="{93603DEE-7418-479F-9193-815875798A6D}" presName="linear" presStyleCnt="0">
        <dgm:presLayoutVars>
          <dgm:animLvl val="lvl"/>
          <dgm:resizeHandles val="exact"/>
        </dgm:presLayoutVars>
      </dgm:prSet>
      <dgm:spPr/>
    </dgm:pt>
    <dgm:pt modelId="{63640DB4-DEA4-4122-9D5A-991D4EE6F522}" type="pres">
      <dgm:prSet presAssocID="{A8976134-3288-4EAB-9CDC-F33DCDC17B08}" presName="parentText" presStyleLbl="node1" presStyleIdx="0" presStyleCnt="6">
        <dgm:presLayoutVars>
          <dgm:chMax val="0"/>
          <dgm:bulletEnabled val="1"/>
        </dgm:presLayoutVars>
      </dgm:prSet>
      <dgm:spPr/>
    </dgm:pt>
    <dgm:pt modelId="{854A8F3F-ABB4-49B7-92F5-D93F99963AF8}" type="pres">
      <dgm:prSet presAssocID="{A8976134-3288-4EAB-9CDC-F33DCDC17B08}" presName="childText" presStyleLbl="revTx" presStyleIdx="0" presStyleCnt="6">
        <dgm:presLayoutVars>
          <dgm:bulletEnabled val="1"/>
        </dgm:presLayoutVars>
      </dgm:prSet>
      <dgm:spPr/>
    </dgm:pt>
    <dgm:pt modelId="{D5B284ED-E7D1-42B9-958C-066247437F09}" type="pres">
      <dgm:prSet presAssocID="{515E01BD-639B-40D8-860E-BC81C883A7A5}" presName="parentText" presStyleLbl="node1" presStyleIdx="1" presStyleCnt="6">
        <dgm:presLayoutVars>
          <dgm:chMax val="0"/>
          <dgm:bulletEnabled val="1"/>
        </dgm:presLayoutVars>
      </dgm:prSet>
      <dgm:spPr/>
    </dgm:pt>
    <dgm:pt modelId="{8F061EE5-9E40-4B5C-9F79-3FE5D619D29C}" type="pres">
      <dgm:prSet presAssocID="{515E01BD-639B-40D8-860E-BC81C883A7A5}" presName="childText" presStyleLbl="revTx" presStyleIdx="1" presStyleCnt="6">
        <dgm:presLayoutVars>
          <dgm:bulletEnabled val="1"/>
        </dgm:presLayoutVars>
      </dgm:prSet>
      <dgm:spPr/>
    </dgm:pt>
    <dgm:pt modelId="{92BDFD05-68D4-40B8-BFF5-56B41CF1DBD6}" type="pres">
      <dgm:prSet presAssocID="{DB12211E-07C7-400D-B89E-7D9DED2C66BE}" presName="parentText" presStyleLbl="node1" presStyleIdx="2" presStyleCnt="6">
        <dgm:presLayoutVars>
          <dgm:chMax val="0"/>
          <dgm:bulletEnabled val="1"/>
        </dgm:presLayoutVars>
      </dgm:prSet>
      <dgm:spPr/>
    </dgm:pt>
    <dgm:pt modelId="{75F5A2D8-26BD-4BC4-AFAE-2762F0BA919A}" type="pres">
      <dgm:prSet presAssocID="{DB12211E-07C7-400D-B89E-7D9DED2C66BE}" presName="childText" presStyleLbl="revTx" presStyleIdx="2" presStyleCnt="6">
        <dgm:presLayoutVars>
          <dgm:bulletEnabled val="1"/>
        </dgm:presLayoutVars>
      </dgm:prSet>
      <dgm:spPr/>
    </dgm:pt>
    <dgm:pt modelId="{E9BB8A92-4086-4872-956C-9E71CEC69C71}" type="pres">
      <dgm:prSet presAssocID="{7A3104DE-F063-4D09-988D-645C2192BD17}" presName="parentText" presStyleLbl="node1" presStyleIdx="3" presStyleCnt="6">
        <dgm:presLayoutVars>
          <dgm:chMax val="0"/>
          <dgm:bulletEnabled val="1"/>
        </dgm:presLayoutVars>
      </dgm:prSet>
      <dgm:spPr/>
    </dgm:pt>
    <dgm:pt modelId="{14A91BAC-6DA9-4B69-9FA1-2658479A85C0}" type="pres">
      <dgm:prSet presAssocID="{7A3104DE-F063-4D09-988D-645C2192BD17}" presName="childText" presStyleLbl="revTx" presStyleIdx="3" presStyleCnt="6">
        <dgm:presLayoutVars>
          <dgm:bulletEnabled val="1"/>
        </dgm:presLayoutVars>
      </dgm:prSet>
      <dgm:spPr/>
    </dgm:pt>
    <dgm:pt modelId="{E12715B7-221F-4D2A-B03E-2995D4DF06CD}" type="pres">
      <dgm:prSet presAssocID="{D84C86B0-C7FC-42B3-9E32-B5BA643B306F}" presName="parentText" presStyleLbl="node1" presStyleIdx="4" presStyleCnt="6">
        <dgm:presLayoutVars>
          <dgm:chMax val="0"/>
          <dgm:bulletEnabled val="1"/>
        </dgm:presLayoutVars>
      </dgm:prSet>
      <dgm:spPr/>
    </dgm:pt>
    <dgm:pt modelId="{5A96B4C1-6DED-42FB-8000-8E1608431D21}" type="pres">
      <dgm:prSet presAssocID="{D84C86B0-C7FC-42B3-9E32-B5BA643B306F}" presName="childText" presStyleLbl="revTx" presStyleIdx="4" presStyleCnt="6">
        <dgm:presLayoutVars>
          <dgm:bulletEnabled val="1"/>
        </dgm:presLayoutVars>
      </dgm:prSet>
      <dgm:spPr/>
    </dgm:pt>
    <dgm:pt modelId="{0FBC6417-4177-4403-AEB8-5FF0EDCAB313}" type="pres">
      <dgm:prSet presAssocID="{C82BCF0A-A350-455F-903C-50FC9B309F1E}" presName="parentText" presStyleLbl="node1" presStyleIdx="5" presStyleCnt="6">
        <dgm:presLayoutVars>
          <dgm:chMax val="0"/>
          <dgm:bulletEnabled val="1"/>
        </dgm:presLayoutVars>
      </dgm:prSet>
      <dgm:spPr/>
    </dgm:pt>
    <dgm:pt modelId="{C6AB6AB8-6EBD-4B08-9954-9650674B2C0D}" type="pres">
      <dgm:prSet presAssocID="{C82BCF0A-A350-455F-903C-50FC9B309F1E}" presName="childText" presStyleLbl="revTx" presStyleIdx="5" presStyleCnt="6">
        <dgm:presLayoutVars>
          <dgm:bulletEnabled val="1"/>
        </dgm:presLayoutVars>
      </dgm:prSet>
      <dgm:spPr/>
    </dgm:pt>
  </dgm:ptLst>
  <dgm:cxnLst>
    <dgm:cxn modelId="{52CC6A01-F039-4D8F-81BF-2E953969E1CE}" srcId="{93603DEE-7418-479F-9193-815875798A6D}" destId="{A8976134-3288-4EAB-9CDC-F33DCDC17B08}" srcOrd="0" destOrd="0" parTransId="{62CB3526-1863-4B86-B81C-C234A3CCC833}" sibTransId="{13C37345-404C-481B-BB3C-3ECDBACB6D69}"/>
    <dgm:cxn modelId="{0C18CA02-5776-41F4-99E1-67335E1DBB1A}" srcId="{DB12211E-07C7-400D-B89E-7D9DED2C66BE}" destId="{F2ECFDBD-EBAF-48A7-A401-4A74F5DAC385}" srcOrd="0" destOrd="0" parTransId="{FBC8B79E-49AF-4422-91BF-8540E974EEC8}" sibTransId="{B5285D4C-F218-46C9-9A78-DA69BFD224D7}"/>
    <dgm:cxn modelId="{D4B96412-C3EE-4E37-A005-27FA0617B6A2}" srcId="{7A3104DE-F063-4D09-988D-645C2192BD17}" destId="{C674F410-5ED7-4506-85ED-35FFFF3C5B9A}" srcOrd="0" destOrd="0" parTransId="{DD47E28A-3041-44A2-B914-BB2A5F1E3D7C}" sibTransId="{E9B12902-BCE6-4214-A2D2-E23AC6694BEA}"/>
    <dgm:cxn modelId="{894C4C17-CF19-4E2F-B89E-8E82C01E6988}" srcId="{DB12211E-07C7-400D-B89E-7D9DED2C66BE}" destId="{EF76C66C-D36D-4B57-88BE-4A50DBEA1CB9}" srcOrd="1" destOrd="0" parTransId="{A760B7E6-8118-4EAD-9AA0-48A4E0CFEAB1}" sibTransId="{EA3DDBAF-B719-4179-A46C-FBA2E9981F93}"/>
    <dgm:cxn modelId="{46B37332-0649-471A-BD22-4710EA08F997}" srcId="{93603DEE-7418-479F-9193-815875798A6D}" destId="{7A3104DE-F063-4D09-988D-645C2192BD17}" srcOrd="3" destOrd="0" parTransId="{05272514-E02D-44BE-975B-8D7CD8A1E465}" sibTransId="{E40CC2D7-0788-4427-A171-9A9C226D8733}"/>
    <dgm:cxn modelId="{6BC6545B-A774-40E3-A83F-0F49412532C1}" type="presOf" srcId="{A8976134-3288-4EAB-9CDC-F33DCDC17B08}" destId="{63640DB4-DEA4-4122-9D5A-991D4EE6F522}" srcOrd="0" destOrd="0" presId="urn:microsoft.com/office/officeart/2005/8/layout/vList2"/>
    <dgm:cxn modelId="{D4C0E166-3019-4D4B-B2BA-68B65768087D}" type="presOf" srcId="{E35BB4E4-ED6E-43DE-A1ED-8178ABEBCD7A}" destId="{854A8F3F-ABB4-49B7-92F5-D93F99963AF8}" srcOrd="0" destOrd="0" presId="urn:microsoft.com/office/officeart/2005/8/layout/vList2"/>
    <dgm:cxn modelId="{6BE1B54D-85EF-45DB-AFBF-9F0A9CA36CAE}" srcId="{C82BCF0A-A350-455F-903C-50FC9B309F1E}" destId="{186D3C0C-DEF8-4057-A60F-A01F3AB74615}" srcOrd="0" destOrd="0" parTransId="{42705853-7E6D-4AB2-B678-71762BF96ADE}" sibTransId="{DC699B5C-47D9-455A-AA57-0F84AB010D3E}"/>
    <dgm:cxn modelId="{A57C8672-70A8-480A-B561-FAA7D86774DC}" srcId="{93603DEE-7418-479F-9193-815875798A6D}" destId="{C82BCF0A-A350-455F-903C-50FC9B309F1E}" srcOrd="5" destOrd="0" parTransId="{3873A04A-EEF2-4451-915E-3FD8D49F9FC6}" sibTransId="{99F0A305-62C5-44E2-9CA4-0A39C5C04B0B}"/>
    <dgm:cxn modelId="{39F0D57C-608F-407D-81F7-4DDFD3884BF9}" srcId="{93603DEE-7418-479F-9193-815875798A6D}" destId="{D84C86B0-C7FC-42B3-9E32-B5BA643B306F}" srcOrd="4" destOrd="0" parTransId="{5067D500-2980-401B-A886-76ECF892C088}" sibTransId="{8AD5AE77-44C7-4372-AF02-738FE375C290}"/>
    <dgm:cxn modelId="{E15C2E8C-1849-4562-870B-55DF4C05DEC9}" type="presOf" srcId="{C674F410-5ED7-4506-85ED-35FFFF3C5B9A}" destId="{14A91BAC-6DA9-4B69-9FA1-2658479A85C0}" srcOrd="0" destOrd="0" presId="urn:microsoft.com/office/officeart/2005/8/layout/vList2"/>
    <dgm:cxn modelId="{A7CA0C8E-E2BE-453B-B057-F69A9C7D5561}" srcId="{515E01BD-639B-40D8-860E-BC81C883A7A5}" destId="{5312E2AA-EABB-4B86-9810-B727AA445D44}" srcOrd="1" destOrd="0" parTransId="{4F83765E-6470-4396-B641-1AEEF3E3F648}" sibTransId="{0D1B3661-1E67-44C5-9614-25DE1BD6582A}"/>
    <dgm:cxn modelId="{E6FF3E98-9CC6-4315-92CD-4EDE08627399}" srcId="{93603DEE-7418-479F-9193-815875798A6D}" destId="{DB12211E-07C7-400D-B89E-7D9DED2C66BE}" srcOrd="2" destOrd="0" parTransId="{0101DB7F-BF8F-4C6E-9B54-A836D0E0E440}" sibTransId="{D1AA06A2-B5C8-451D-81AB-475BEB8F1B73}"/>
    <dgm:cxn modelId="{1444129B-57B3-447A-96D0-BE0823A4ABE5}" type="presOf" srcId="{EBD3EB42-45EE-4E75-B168-0370A9528C1B}" destId="{8F061EE5-9E40-4B5C-9F79-3FE5D619D29C}" srcOrd="0" destOrd="0" presId="urn:microsoft.com/office/officeart/2005/8/layout/vList2"/>
    <dgm:cxn modelId="{E1BC32A1-C486-4C7B-8D9C-D6FC12C9CE14}" type="presOf" srcId="{515E01BD-639B-40D8-860E-BC81C883A7A5}" destId="{D5B284ED-E7D1-42B9-958C-066247437F09}" srcOrd="0" destOrd="0" presId="urn:microsoft.com/office/officeart/2005/8/layout/vList2"/>
    <dgm:cxn modelId="{3A5603AC-AEDE-4183-B0E0-1A3E928B12C5}" type="presOf" srcId="{C82BCF0A-A350-455F-903C-50FC9B309F1E}" destId="{0FBC6417-4177-4403-AEB8-5FF0EDCAB313}" srcOrd="0" destOrd="0" presId="urn:microsoft.com/office/officeart/2005/8/layout/vList2"/>
    <dgm:cxn modelId="{D26A90B0-FE49-4B38-9DE8-D68A019ACA44}" type="presOf" srcId="{D84C86B0-C7FC-42B3-9E32-B5BA643B306F}" destId="{E12715B7-221F-4D2A-B03E-2995D4DF06CD}" srcOrd="0" destOrd="0" presId="urn:microsoft.com/office/officeart/2005/8/layout/vList2"/>
    <dgm:cxn modelId="{915673B6-D26F-4124-9232-DF80D55A16AD}" type="presOf" srcId="{F2ECFDBD-EBAF-48A7-A401-4A74F5DAC385}" destId="{75F5A2D8-26BD-4BC4-AFAE-2762F0BA919A}" srcOrd="0" destOrd="0" presId="urn:microsoft.com/office/officeart/2005/8/layout/vList2"/>
    <dgm:cxn modelId="{E601A4BD-D72C-408D-8BAD-1FE3607BA92F}" type="presOf" srcId="{3BEC4732-DEDD-4801-9782-407F7F6CC9E9}" destId="{5A96B4C1-6DED-42FB-8000-8E1608431D21}" srcOrd="0" destOrd="0" presId="urn:microsoft.com/office/officeart/2005/8/layout/vList2"/>
    <dgm:cxn modelId="{D43052BE-95A0-4577-8A7E-097B3474B486}" srcId="{93603DEE-7418-479F-9193-815875798A6D}" destId="{515E01BD-639B-40D8-860E-BC81C883A7A5}" srcOrd="1" destOrd="0" parTransId="{811CBC7C-858E-4F8E-B84D-339A9CC524D4}" sibTransId="{5122D07D-605D-42AB-A490-3FD0BF63A8E7}"/>
    <dgm:cxn modelId="{D80C9FC0-3C43-4FFF-BE88-22432AD0AB96}" type="presOf" srcId="{5312E2AA-EABB-4B86-9810-B727AA445D44}" destId="{8F061EE5-9E40-4B5C-9F79-3FE5D619D29C}" srcOrd="0" destOrd="1" presId="urn:microsoft.com/office/officeart/2005/8/layout/vList2"/>
    <dgm:cxn modelId="{A2A4EFC1-DFF6-4ABD-BC19-AC37BB4AA5FC}" type="presOf" srcId="{93603DEE-7418-479F-9193-815875798A6D}" destId="{740A4261-7A5D-4725-8FB5-2396ADB683C9}" srcOrd="0" destOrd="0" presId="urn:microsoft.com/office/officeart/2005/8/layout/vList2"/>
    <dgm:cxn modelId="{408E09CC-C0BC-47F6-9319-27CDA3C91A22}" type="presOf" srcId="{186D3C0C-DEF8-4057-A60F-A01F3AB74615}" destId="{C6AB6AB8-6EBD-4B08-9954-9650674B2C0D}" srcOrd="0" destOrd="0" presId="urn:microsoft.com/office/officeart/2005/8/layout/vList2"/>
    <dgm:cxn modelId="{7EEA55D0-73D0-4AF4-AE05-58007965847E}" type="presOf" srcId="{DB12211E-07C7-400D-B89E-7D9DED2C66BE}" destId="{92BDFD05-68D4-40B8-BFF5-56B41CF1DBD6}" srcOrd="0" destOrd="0" presId="urn:microsoft.com/office/officeart/2005/8/layout/vList2"/>
    <dgm:cxn modelId="{66C2BCE8-1735-4802-B3FC-8CC93C965636}" srcId="{515E01BD-639B-40D8-860E-BC81C883A7A5}" destId="{EBD3EB42-45EE-4E75-B168-0370A9528C1B}" srcOrd="0" destOrd="0" parTransId="{A2D42723-BC8E-4C4F-B25C-95FC1E8967EE}" sibTransId="{22495F31-FC11-4306-A83E-47DE5406FF34}"/>
    <dgm:cxn modelId="{A4CDE0E8-F42A-495B-B9E0-42BB18B584B9}" srcId="{A8976134-3288-4EAB-9CDC-F33DCDC17B08}" destId="{E35BB4E4-ED6E-43DE-A1ED-8178ABEBCD7A}" srcOrd="0" destOrd="0" parTransId="{9697CB79-3361-44A9-8F07-8D6DF53C8A24}" sibTransId="{5D80EC12-7144-4C48-8A2F-3BEBFB87BD8C}"/>
    <dgm:cxn modelId="{3CBD0BF8-4A9C-4D7D-9C3E-A674A3CAAC6C}" srcId="{D84C86B0-C7FC-42B3-9E32-B5BA643B306F}" destId="{3BEC4732-DEDD-4801-9782-407F7F6CC9E9}" srcOrd="0" destOrd="0" parTransId="{9C20D86E-39D4-4B66-8F23-570199EE3A33}" sibTransId="{326D1BB4-956F-453A-8EB6-82288D07758D}"/>
    <dgm:cxn modelId="{0D399DF8-8B89-4A5D-8E7E-1388728B4154}" type="presOf" srcId="{EF76C66C-D36D-4B57-88BE-4A50DBEA1CB9}" destId="{75F5A2D8-26BD-4BC4-AFAE-2762F0BA919A}" srcOrd="0" destOrd="1" presId="urn:microsoft.com/office/officeart/2005/8/layout/vList2"/>
    <dgm:cxn modelId="{98BF4CFE-D0EE-4475-ADD2-078071208EB9}" type="presOf" srcId="{7A3104DE-F063-4D09-988D-645C2192BD17}" destId="{E9BB8A92-4086-4872-956C-9E71CEC69C71}" srcOrd="0" destOrd="0" presId="urn:microsoft.com/office/officeart/2005/8/layout/vList2"/>
    <dgm:cxn modelId="{9C46425F-E552-4CE2-A141-865B47F9F06E}" type="presParOf" srcId="{740A4261-7A5D-4725-8FB5-2396ADB683C9}" destId="{63640DB4-DEA4-4122-9D5A-991D4EE6F522}" srcOrd="0" destOrd="0" presId="urn:microsoft.com/office/officeart/2005/8/layout/vList2"/>
    <dgm:cxn modelId="{24D30990-B75D-43CE-9BE9-5E2E67FE97B6}" type="presParOf" srcId="{740A4261-7A5D-4725-8FB5-2396ADB683C9}" destId="{854A8F3F-ABB4-49B7-92F5-D93F99963AF8}" srcOrd="1" destOrd="0" presId="urn:microsoft.com/office/officeart/2005/8/layout/vList2"/>
    <dgm:cxn modelId="{49140BC7-5EDF-414A-89EB-351147C57AB6}" type="presParOf" srcId="{740A4261-7A5D-4725-8FB5-2396ADB683C9}" destId="{D5B284ED-E7D1-42B9-958C-066247437F09}" srcOrd="2" destOrd="0" presId="urn:microsoft.com/office/officeart/2005/8/layout/vList2"/>
    <dgm:cxn modelId="{1EA26C9E-15FD-46D1-96ED-A8500C67554E}" type="presParOf" srcId="{740A4261-7A5D-4725-8FB5-2396ADB683C9}" destId="{8F061EE5-9E40-4B5C-9F79-3FE5D619D29C}" srcOrd="3" destOrd="0" presId="urn:microsoft.com/office/officeart/2005/8/layout/vList2"/>
    <dgm:cxn modelId="{851BB1CF-C7DA-4928-87E8-FC7B4F137C63}" type="presParOf" srcId="{740A4261-7A5D-4725-8FB5-2396ADB683C9}" destId="{92BDFD05-68D4-40B8-BFF5-56B41CF1DBD6}" srcOrd="4" destOrd="0" presId="urn:microsoft.com/office/officeart/2005/8/layout/vList2"/>
    <dgm:cxn modelId="{54C8F0BC-9733-4120-B5F7-7482127448CE}" type="presParOf" srcId="{740A4261-7A5D-4725-8FB5-2396ADB683C9}" destId="{75F5A2D8-26BD-4BC4-AFAE-2762F0BA919A}" srcOrd="5" destOrd="0" presId="urn:microsoft.com/office/officeart/2005/8/layout/vList2"/>
    <dgm:cxn modelId="{B38BF0A1-B591-4C2C-B916-22C3BD3B5A74}" type="presParOf" srcId="{740A4261-7A5D-4725-8FB5-2396ADB683C9}" destId="{E9BB8A92-4086-4872-956C-9E71CEC69C71}" srcOrd="6" destOrd="0" presId="urn:microsoft.com/office/officeart/2005/8/layout/vList2"/>
    <dgm:cxn modelId="{2A88D79C-89CB-4E59-85D7-6758DF056029}" type="presParOf" srcId="{740A4261-7A5D-4725-8FB5-2396ADB683C9}" destId="{14A91BAC-6DA9-4B69-9FA1-2658479A85C0}" srcOrd="7" destOrd="0" presId="urn:microsoft.com/office/officeart/2005/8/layout/vList2"/>
    <dgm:cxn modelId="{AE028D0D-2665-4C22-81AC-9E5AAE9C08DF}" type="presParOf" srcId="{740A4261-7A5D-4725-8FB5-2396ADB683C9}" destId="{E12715B7-221F-4D2A-B03E-2995D4DF06CD}" srcOrd="8" destOrd="0" presId="urn:microsoft.com/office/officeart/2005/8/layout/vList2"/>
    <dgm:cxn modelId="{EDABB04C-6A08-4A1E-BDF8-EB217C53D773}" type="presParOf" srcId="{740A4261-7A5D-4725-8FB5-2396ADB683C9}" destId="{5A96B4C1-6DED-42FB-8000-8E1608431D21}" srcOrd="9" destOrd="0" presId="urn:microsoft.com/office/officeart/2005/8/layout/vList2"/>
    <dgm:cxn modelId="{3359F6DB-C446-426E-812C-C3E7385F2CB2}" type="presParOf" srcId="{740A4261-7A5D-4725-8FB5-2396ADB683C9}" destId="{0FBC6417-4177-4403-AEB8-5FF0EDCAB313}" srcOrd="10" destOrd="0" presId="urn:microsoft.com/office/officeart/2005/8/layout/vList2"/>
    <dgm:cxn modelId="{96D08CEE-1C3C-4FCC-82CC-1A418ED919F9}" type="presParOf" srcId="{740A4261-7A5D-4725-8FB5-2396ADB683C9}" destId="{C6AB6AB8-6EBD-4B08-9954-9650674B2C0D}" srcOrd="1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F4A4C51-3B8C-4456-99E8-EBA3C0AEAC8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C8C5A004-B50E-49A0-BF37-803ECE837DCC}">
      <dgm:prSet/>
      <dgm:spPr/>
      <dgm:t>
        <a:bodyPr/>
        <a:lstStyle/>
        <a:p>
          <a:r>
            <a:rPr lang="pl-PL" baseline="0" dirty="0"/>
            <a:t>.NET</a:t>
          </a:r>
          <a:endParaRPr lang="en-US" dirty="0"/>
        </a:p>
      </dgm:t>
    </dgm:pt>
    <dgm:pt modelId="{393456C9-F464-45E1-85B6-92C477FA4BB7}" type="parTrans" cxnId="{416C8D25-4C5B-4E19-8513-F46CB31FBF21}">
      <dgm:prSet/>
      <dgm:spPr/>
      <dgm:t>
        <a:bodyPr/>
        <a:lstStyle/>
        <a:p>
          <a:endParaRPr lang="en-US"/>
        </a:p>
      </dgm:t>
    </dgm:pt>
    <dgm:pt modelId="{280D9F29-D81E-4A36-82B2-AEA7B5348904}" type="sibTrans" cxnId="{416C8D25-4C5B-4E19-8513-F46CB31FBF21}">
      <dgm:prSet/>
      <dgm:spPr/>
      <dgm:t>
        <a:bodyPr/>
        <a:lstStyle/>
        <a:p>
          <a:endParaRPr lang="en-US"/>
        </a:p>
      </dgm:t>
    </dgm:pt>
    <dgm:pt modelId="{ED38A3DC-1B09-49D9-8250-1DD6C4335E4B}">
      <dgm:prSet/>
      <dgm:spPr/>
      <dgm:t>
        <a:bodyPr/>
        <a:lstStyle/>
        <a:p>
          <a:r>
            <a:rPr lang="pl-PL" baseline="0" dirty="0"/>
            <a:t>Java</a:t>
          </a:r>
          <a:endParaRPr lang="en-US" dirty="0"/>
        </a:p>
      </dgm:t>
    </dgm:pt>
    <dgm:pt modelId="{EB9D1EF8-1058-4509-BAC3-83535A82490F}" type="parTrans" cxnId="{0244FDA1-2271-4677-BE59-7FF117A1E0D8}">
      <dgm:prSet/>
      <dgm:spPr/>
      <dgm:t>
        <a:bodyPr/>
        <a:lstStyle/>
        <a:p>
          <a:endParaRPr lang="en-US"/>
        </a:p>
      </dgm:t>
    </dgm:pt>
    <dgm:pt modelId="{4D4426B3-557F-48EE-BB69-74402553D2E6}" type="sibTrans" cxnId="{0244FDA1-2271-4677-BE59-7FF117A1E0D8}">
      <dgm:prSet/>
      <dgm:spPr/>
      <dgm:t>
        <a:bodyPr/>
        <a:lstStyle/>
        <a:p>
          <a:endParaRPr lang="en-US"/>
        </a:p>
      </dgm:t>
    </dgm:pt>
    <dgm:pt modelId="{41D67F1D-993D-4196-B273-E9ED1164857B}">
      <dgm:prSet/>
      <dgm:spPr/>
      <dgm:t>
        <a:bodyPr/>
        <a:lstStyle/>
        <a:p>
          <a:r>
            <a:rPr lang="pl-PL" baseline="0"/>
            <a:t>NodeJS</a:t>
          </a:r>
          <a:endParaRPr lang="en-US"/>
        </a:p>
      </dgm:t>
    </dgm:pt>
    <dgm:pt modelId="{7563D94B-6959-4043-84FF-8970F9BA7B07}" type="parTrans" cxnId="{739D7AB7-9917-443C-B2F1-76B72C1F73C1}">
      <dgm:prSet/>
      <dgm:spPr/>
      <dgm:t>
        <a:bodyPr/>
        <a:lstStyle/>
        <a:p>
          <a:endParaRPr lang="en-US"/>
        </a:p>
      </dgm:t>
    </dgm:pt>
    <dgm:pt modelId="{470C8FA4-55FD-4737-80DB-FD9E93330372}" type="sibTrans" cxnId="{739D7AB7-9917-443C-B2F1-76B72C1F73C1}">
      <dgm:prSet/>
      <dgm:spPr/>
      <dgm:t>
        <a:bodyPr/>
        <a:lstStyle/>
        <a:p>
          <a:endParaRPr lang="en-US"/>
        </a:p>
      </dgm:t>
    </dgm:pt>
    <dgm:pt modelId="{A6414657-26EC-4832-886F-299A21680D2B}">
      <dgm:prSet/>
      <dgm:spPr/>
      <dgm:t>
        <a:bodyPr/>
        <a:lstStyle/>
        <a:p>
          <a:r>
            <a:rPr lang="en-US" dirty="0" err="1"/>
            <a:t>IGatewayModule</a:t>
          </a:r>
          <a:r>
            <a:rPr lang="en-US" dirty="0"/>
            <a:t>, </a:t>
          </a:r>
          <a:r>
            <a:rPr lang="en-US" dirty="0" err="1"/>
            <a:t>IGatewayModuleStart</a:t>
          </a:r>
          <a:endParaRPr lang="en-US" dirty="0"/>
        </a:p>
      </dgm:t>
    </dgm:pt>
    <dgm:pt modelId="{9CCA1FE4-3E4C-4677-94DB-EFFA96712515}" type="parTrans" cxnId="{169E8EA5-14E8-45A7-9E30-D436353D9DC5}">
      <dgm:prSet/>
      <dgm:spPr/>
      <dgm:t>
        <a:bodyPr/>
        <a:lstStyle/>
        <a:p>
          <a:endParaRPr lang="en-US"/>
        </a:p>
      </dgm:t>
    </dgm:pt>
    <dgm:pt modelId="{5138D9EE-F72E-4D3E-8DF8-353B03862298}" type="sibTrans" cxnId="{169E8EA5-14E8-45A7-9E30-D436353D9DC5}">
      <dgm:prSet/>
      <dgm:spPr/>
      <dgm:t>
        <a:bodyPr/>
        <a:lstStyle/>
        <a:p>
          <a:endParaRPr lang="en-US"/>
        </a:p>
      </dgm:t>
    </dgm:pt>
    <dgm:pt modelId="{7C53BF19-BFF9-4B8D-A4C9-A6796ABA55FF}">
      <dgm:prSet/>
      <dgm:spPr/>
      <dgm:t>
        <a:bodyPr/>
        <a:lstStyle/>
        <a:p>
          <a:r>
            <a:rPr lang="en-US"/>
            <a:t>Create</a:t>
          </a:r>
          <a:endParaRPr lang="en-US" dirty="0"/>
        </a:p>
      </dgm:t>
    </dgm:pt>
    <dgm:pt modelId="{FC599289-D96C-4F32-B474-5D2676E18660}" type="parTrans" cxnId="{36E78DE1-1BDE-4AD1-815C-FA6CE4D8AE7A}">
      <dgm:prSet/>
      <dgm:spPr/>
      <dgm:t>
        <a:bodyPr/>
        <a:lstStyle/>
        <a:p>
          <a:endParaRPr lang="en-US"/>
        </a:p>
      </dgm:t>
    </dgm:pt>
    <dgm:pt modelId="{F2FC5F35-96EA-489C-939A-20CCA16E53A4}" type="sibTrans" cxnId="{36E78DE1-1BDE-4AD1-815C-FA6CE4D8AE7A}">
      <dgm:prSet/>
      <dgm:spPr/>
      <dgm:t>
        <a:bodyPr/>
        <a:lstStyle/>
        <a:p>
          <a:endParaRPr lang="en-US"/>
        </a:p>
      </dgm:t>
    </dgm:pt>
    <dgm:pt modelId="{882FBAA0-F1FE-4F25-9891-A500263ABC2B}">
      <dgm:prSet/>
      <dgm:spPr/>
      <dgm:t>
        <a:bodyPr/>
        <a:lstStyle/>
        <a:p>
          <a:r>
            <a:rPr lang="en-US" dirty="0"/>
            <a:t>Start</a:t>
          </a:r>
        </a:p>
      </dgm:t>
    </dgm:pt>
    <dgm:pt modelId="{BB08B1B4-75E3-4EAC-96FC-582AC0BA31E9}" type="parTrans" cxnId="{F8B02E84-C44D-4BFE-A674-A3E3937EDD38}">
      <dgm:prSet/>
      <dgm:spPr/>
      <dgm:t>
        <a:bodyPr/>
        <a:lstStyle/>
        <a:p>
          <a:endParaRPr lang="en-US"/>
        </a:p>
      </dgm:t>
    </dgm:pt>
    <dgm:pt modelId="{DFED2B2B-0B11-466F-898D-BCD437658C66}" type="sibTrans" cxnId="{F8B02E84-C44D-4BFE-A674-A3E3937EDD38}">
      <dgm:prSet/>
      <dgm:spPr/>
      <dgm:t>
        <a:bodyPr/>
        <a:lstStyle/>
        <a:p>
          <a:endParaRPr lang="en-US"/>
        </a:p>
      </dgm:t>
    </dgm:pt>
    <dgm:pt modelId="{A4577833-B5E1-4D4C-8A13-F3CE5A264051}">
      <dgm:prSet/>
      <dgm:spPr/>
      <dgm:t>
        <a:bodyPr/>
        <a:lstStyle/>
        <a:p>
          <a:r>
            <a:rPr lang="en-US" dirty="0"/>
            <a:t>Destroy</a:t>
          </a:r>
        </a:p>
      </dgm:t>
    </dgm:pt>
    <dgm:pt modelId="{6A1472D5-BB39-43AB-8F6B-B9A275B45CF6}" type="parTrans" cxnId="{70C099A4-10F3-421F-9620-4862ABA89179}">
      <dgm:prSet/>
      <dgm:spPr/>
      <dgm:t>
        <a:bodyPr/>
        <a:lstStyle/>
        <a:p>
          <a:endParaRPr lang="en-US"/>
        </a:p>
      </dgm:t>
    </dgm:pt>
    <dgm:pt modelId="{B9800FE6-FC5A-4E2F-9D4B-E2D98E06CE66}" type="sibTrans" cxnId="{70C099A4-10F3-421F-9620-4862ABA89179}">
      <dgm:prSet/>
      <dgm:spPr/>
      <dgm:t>
        <a:bodyPr/>
        <a:lstStyle/>
        <a:p>
          <a:endParaRPr lang="en-US"/>
        </a:p>
      </dgm:t>
    </dgm:pt>
    <dgm:pt modelId="{C14C05FA-673C-4B4D-ACF1-0A68936A8F0A}">
      <dgm:prSet/>
      <dgm:spPr/>
      <dgm:t>
        <a:bodyPr/>
        <a:lstStyle/>
        <a:p>
          <a:r>
            <a:rPr lang="en-US" dirty="0"/>
            <a:t>Receive</a:t>
          </a:r>
        </a:p>
      </dgm:t>
    </dgm:pt>
    <dgm:pt modelId="{0E6F9149-EBB4-4B03-BDAB-C35A6559FA7F}" type="parTrans" cxnId="{0F017A7C-6CDB-41CE-8754-C1044CC1BAF8}">
      <dgm:prSet/>
      <dgm:spPr/>
      <dgm:t>
        <a:bodyPr/>
        <a:lstStyle/>
        <a:p>
          <a:endParaRPr lang="en-US"/>
        </a:p>
      </dgm:t>
    </dgm:pt>
    <dgm:pt modelId="{91876691-64F6-421D-B10B-8AF54EC3A087}" type="sibTrans" cxnId="{0F017A7C-6CDB-41CE-8754-C1044CC1BAF8}">
      <dgm:prSet/>
      <dgm:spPr/>
      <dgm:t>
        <a:bodyPr/>
        <a:lstStyle/>
        <a:p>
          <a:endParaRPr lang="en-US"/>
        </a:p>
      </dgm:t>
    </dgm:pt>
    <dgm:pt modelId="{668BDACB-D37B-47E6-AFE1-8EFD0EA004E3}">
      <dgm:prSet/>
      <dgm:spPr/>
      <dgm:t>
        <a:bodyPr/>
        <a:lstStyle/>
        <a:p>
          <a:r>
            <a:rPr lang="pl-PL" dirty="0"/>
            <a:t>Nadawanie, zwykle w wątku:</a:t>
          </a:r>
          <a:endParaRPr lang="en-US" dirty="0"/>
        </a:p>
      </dgm:t>
    </dgm:pt>
    <dgm:pt modelId="{4F9F4A77-BFFF-459D-B479-24BE0274378E}" type="parTrans" cxnId="{1D7D4D78-EB87-4138-ABEB-76B66AA1EA90}">
      <dgm:prSet/>
      <dgm:spPr/>
      <dgm:t>
        <a:bodyPr/>
        <a:lstStyle/>
        <a:p>
          <a:endParaRPr lang="en-US"/>
        </a:p>
      </dgm:t>
    </dgm:pt>
    <dgm:pt modelId="{540DE863-6EBD-4B48-BBF2-BAA960AA93C6}" type="sibTrans" cxnId="{1D7D4D78-EB87-4138-ABEB-76B66AA1EA90}">
      <dgm:prSet/>
      <dgm:spPr/>
      <dgm:t>
        <a:bodyPr/>
        <a:lstStyle/>
        <a:p>
          <a:endParaRPr lang="en-US"/>
        </a:p>
      </dgm:t>
    </dgm:pt>
    <dgm:pt modelId="{D9C4B5E3-122C-4B24-9D75-075F649CE9E4}">
      <dgm:prSet/>
      <dgm:spPr/>
      <dgm:t>
        <a:bodyPr/>
        <a:lstStyle/>
        <a:p>
          <a:r>
            <a:rPr lang="pl-PL" dirty="0" err="1"/>
            <a:t>dict</a:t>
          </a:r>
          <a:r>
            <a:rPr lang="en-US" dirty="0"/>
            <a:t>.Add("source", "sensor");</a:t>
          </a:r>
        </a:p>
      </dgm:t>
    </dgm:pt>
    <dgm:pt modelId="{77A88C3C-7739-4A8F-BE74-BC0D1F7D53CA}" type="parTrans" cxnId="{42E0B9E9-32FC-4C32-8C49-16117E7C4394}">
      <dgm:prSet/>
      <dgm:spPr/>
      <dgm:t>
        <a:bodyPr/>
        <a:lstStyle/>
        <a:p>
          <a:endParaRPr lang="en-US"/>
        </a:p>
      </dgm:t>
    </dgm:pt>
    <dgm:pt modelId="{C02D8DF1-9FAF-462D-ADB7-730338026DDA}" type="sibTrans" cxnId="{42E0B9E9-32FC-4C32-8C49-16117E7C4394}">
      <dgm:prSet/>
      <dgm:spPr/>
      <dgm:t>
        <a:bodyPr/>
        <a:lstStyle/>
        <a:p>
          <a:endParaRPr lang="en-US"/>
        </a:p>
      </dgm:t>
    </dgm:pt>
    <dgm:pt modelId="{73B17A22-6913-4264-BE80-E9CDA90DFD85}">
      <dgm:prSet/>
      <dgm:spPr/>
      <dgm:t>
        <a:bodyPr/>
        <a:lstStyle/>
        <a:p>
          <a:r>
            <a:rPr lang="en-US" dirty="0"/>
            <a:t>Message </a:t>
          </a:r>
          <a:r>
            <a:rPr lang="pl-PL" dirty="0" err="1"/>
            <a:t>msg</a:t>
          </a:r>
          <a:r>
            <a:rPr lang="en-US" dirty="0"/>
            <a:t> = new Message("</a:t>
          </a:r>
          <a:r>
            <a:rPr lang="en-US" dirty="0" err="1"/>
            <a:t>SensorData</a:t>
          </a:r>
          <a:r>
            <a:rPr lang="en-US" dirty="0"/>
            <a:t>: " + n, </a:t>
          </a:r>
          <a:r>
            <a:rPr lang="pl-PL" dirty="0" err="1"/>
            <a:t>dict</a:t>
          </a:r>
          <a:r>
            <a:rPr lang="en-US" dirty="0"/>
            <a:t>);</a:t>
          </a:r>
        </a:p>
      </dgm:t>
    </dgm:pt>
    <dgm:pt modelId="{E5A1F895-02D5-4634-BAC9-4BF1C2C5855F}" type="parTrans" cxnId="{525A8C64-19E7-413C-BE17-ED9E3B8C7980}">
      <dgm:prSet/>
      <dgm:spPr/>
      <dgm:t>
        <a:bodyPr/>
        <a:lstStyle/>
        <a:p>
          <a:endParaRPr lang="en-US"/>
        </a:p>
      </dgm:t>
    </dgm:pt>
    <dgm:pt modelId="{5D75B403-A7ED-4D90-86BB-D534414A7B16}" type="sibTrans" cxnId="{525A8C64-19E7-413C-BE17-ED9E3B8C7980}">
      <dgm:prSet/>
      <dgm:spPr/>
      <dgm:t>
        <a:bodyPr/>
        <a:lstStyle/>
        <a:p>
          <a:endParaRPr lang="en-US"/>
        </a:p>
      </dgm:t>
    </dgm:pt>
    <dgm:pt modelId="{634B0971-357C-43ED-BFCE-B68E9A9FFF53}">
      <dgm:prSet/>
      <dgm:spPr/>
      <dgm:t>
        <a:bodyPr/>
        <a:lstStyle/>
        <a:p>
          <a:r>
            <a:rPr lang="en-US" dirty="0" err="1"/>
            <a:t>this.broker.Publish</a:t>
          </a:r>
          <a:r>
            <a:rPr lang="en-US" dirty="0"/>
            <a:t>(</a:t>
          </a:r>
          <a:r>
            <a:rPr lang="en-US" dirty="0" err="1"/>
            <a:t>messageToPublish</a:t>
          </a:r>
          <a:r>
            <a:rPr lang="en-US" dirty="0"/>
            <a:t>);</a:t>
          </a:r>
        </a:p>
      </dgm:t>
    </dgm:pt>
    <dgm:pt modelId="{5A640192-7152-4F15-980F-F3F0D08F00A1}" type="parTrans" cxnId="{D686F705-1A59-48CA-8DBE-59BC9DB1AA27}">
      <dgm:prSet/>
      <dgm:spPr/>
      <dgm:t>
        <a:bodyPr/>
        <a:lstStyle/>
        <a:p>
          <a:endParaRPr lang="en-US"/>
        </a:p>
      </dgm:t>
    </dgm:pt>
    <dgm:pt modelId="{CE09C580-E9BF-49E0-A135-BE19346D06AB}" type="sibTrans" cxnId="{D686F705-1A59-48CA-8DBE-59BC9DB1AA27}">
      <dgm:prSet/>
      <dgm:spPr/>
      <dgm:t>
        <a:bodyPr/>
        <a:lstStyle/>
        <a:p>
          <a:endParaRPr lang="en-US"/>
        </a:p>
      </dgm:t>
    </dgm:pt>
    <dgm:pt modelId="{D6EA057B-284C-42E7-AF1D-72493656D002}">
      <dgm:prSet/>
      <dgm:spPr/>
      <dgm:t>
        <a:bodyPr/>
        <a:lstStyle/>
        <a:p>
          <a:endParaRPr lang="en-US" dirty="0"/>
        </a:p>
      </dgm:t>
    </dgm:pt>
    <dgm:pt modelId="{A9AC9156-A2F0-4CA8-8095-6A89385B7D9C}" type="parTrans" cxnId="{23BD9C75-3F3D-4E73-A48E-107E6507FD8B}">
      <dgm:prSet/>
      <dgm:spPr/>
      <dgm:t>
        <a:bodyPr/>
        <a:lstStyle/>
        <a:p>
          <a:endParaRPr lang="en-US"/>
        </a:p>
      </dgm:t>
    </dgm:pt>
    <dgm:pt modelId="{9EA3C85C-B45B-44C1-BB6E-CA1F8DDB5620}" type="sibTrans" cxnId="{23BD9C75-3F3D-4E73-A48E-107E6507FD8B}">
      <dgm:prSet/>
      <dgm:spPr/>
      <dgm:t>
        <a:bodyPr/>
        <a:lstStyle/>
        <a:p>
          <a:endParaRPr lang="en-US"/>
        </a:p>
      </dgm:t>
    </dgm:pt>
    <dgm:pt modelId="{58EF5659-4126-4D10-8319-9FF873B30BC6}">
      <dgm:prSet/>
      <dgm:spPr/>
      <dgm:t>
        <a:bodyPr/>
        <a:lstStyle/>
        <a:p>
          <a:r>
            <a:rPr lang="en-US" dirty="0" err="1"/>
            <a:t>IGatewayModule</a:t>
          </a:r>
          <a:endParaRPr lang="en-US" dirty="0"/>
        </a:p>
      </dgm:t>
    </dgm:pt>
    <dgm:pt modelId="{A32B0521-5389-4BDF-9916-4415BD7FF27D}" type="parTrans" cxnId="{DD94853B-7D70-45E1-9B9A-C929C40D6B5D}">
      <dgm:prSet/>
      <dgm:spPr/>
    </dgm:pt>
    <dgm:pt modelId="{3A183E88-4FD3-4190-B44A-61541B33CEF0}" type="sibTrans" cxnId="{DD94853B-7D70-45E1-9B9A-C929C40D6B5D}">
      <dgm:prSet/>
      <dgm:spPr/>
    </dgm:pt>
    <dgm:pt modelId="{D632CC85-73EA-41E2-9231-CBCC92FC66E8}">
      <dgm:prSet/>
      <dgm:spPr/>
      <dgm:t>
        <a:bodyPr/>
        <a:lstStyle/>
        <a:p>
          <a:r>
            <a:rPr lang="en-US" dirty="0"/>
            <a:t>create</a:t>
          </a:r>
        </a:p>
      </dgm:t>
    </dgm:pt>
    <dgm:pt modelId="{BE711F0B-9F4E-42DA-9EE2-C93004947726}" type="parTrans" cxnId="{5043C334-511A-4F4F-AD45-098D0DCF649C}">
      <dgm:prSet/>
      <dgm:spPr/>
    </dgm:pt>
    <dgm:pt modelId="{B6252A90-849A-4053-ACBF-381D5F8ADD20}" type="sibTrans" cxnId="{5043C334-511A-4F4F-AD45-098D0DCF649C}">
      <dgm:prSet/>
      <dgm:spPr/>
    </dgm:pt>
    <dgm:pt modelId="{EDA95CEC-6CB5-469E-BEBB-C92B0A93DA91}">
      <dgm:prSet/>
      <dgm:spPr/>
      <dgm:t>
        <a:bodyPr/>
        <a:lstStyle/>
        <a:p>
          <a:r>
            <a:rPr lang="en-US" dirty="0"/>
            <a:t>start</a:t>
          </a:r>
        </a:p>
      </dgm:t>
    </dgm:pt>
    <dgm:pt modelId="{DB5444F1-B048-4625-AAF3-3F50E40C4363}" type="parTrans" cxnId="{88B0F0BE-B0FD-4B85-AC7E-7D9858CC5606}">
      <dgm:prSet/>
      <dgm:spPr/>
    </dgm:pt>
    <dgm:pt modelId="{3006B485-C07C-4132-A296-578EED025B0B}" type="sibTrans" cxnId="{88B0F0BE-B0FD-4B85-AC7E-7D9858CC5606}">
      <dgm:prSet/>
      <dgm:spPr/>
    </dgm:pt>
    <dgm:pt modelId="{231497CE-187E-4126-A350-921F218718FA}">
      <dgm:prSet/>
      <dgm:spPr/>
      <dgm:t>
        <a:bodyPr/>
        <a:lstStyle/>
        <a:p>
          <a:r>
            <a:rPr lang="en-US" dirty="0"/>
            <a:t>destroy</a:t>
          </a:r>
        </a:p>
      </dgm:t>
    </dgm:pt>
    <dgm:pt modelId="{4662E337-8446-4EE4-8E3B-ADF6BF3783CC}" type="parTrans" cxnId="{22552636-E62E-4CBA-93B8-7325FAF09FEB}">
      <dgm:prSet/>
      <dgm:spPr/>
    </dgm:pt>
    <dgm:pt modelId="{71247AE6-3B88-4394-93CA-61D2BA42F4E6}" type="sibTrans" cxnId="{22552636-E62E-4CBA-93B8-7325FAF09FEB}">
      <dgm:prSet/>
      <dgm:spPr/>
    </dgm:pt>
    <dgm:pt modelId="{43B75D73-CB71-4F04-BB5B-AE9BC9B88891}">
      <dgm:prSet/>
      <dgm:spPr/>
      <dgm:t>
        <a:bodyPr/>
        <a:lstStyle/>
        <a:p>
          <a:r>
            <a:rPr lang="en-US" dirty="0"/>
            <a:t>receive</a:t>
          </a:r>
        </a:p>
      </dgm:t>
    </dgm:pt>
    <dgm:pt modelId="{1329A21D-66A7-44F5-94F6-ECC14022EB2B}" type="parTrans" cxnId="{C8417B4B-64A2-46EF-BABC-47706C924706}">
      <dgm:prSet/>
      <dgm:spPr/>
    </dgm:pt>
    <dgm:pt modelId="{1AD34734-0F42-4C23-8AAD-B6BF5019D811}" type="sibTrans" cxnId="{C8417B4B-64A2-46EF-BABC-47706C924706}">
      <dgm:prSet/>
      <dgm:spPr/>
    </dgm:pt>
    <dgm:pt modelId="{EAC30A97-71A5-4350-823A-4DC10A3D9B6A}" type="pres">
      <dgm:prSet presAssocID="{AF4A4C51-3B8C-4456-99E8-EBA3C0AEAC80}" presName="Name0" presStyleCnt="0">
        <dgm:presLayoutVars>
          <dgm:dir/>
          <dgm:animLvl val="lvl"/>
          <dgm:resizeHandles val="exact"/>
        </dgm:presLayoutVars>
      </dgm:prSet>
      <dgm:spPr/>
    </dgm:pt>
    <dgm:pt modelId="{BB96B9AC-91E2-439C-B0BC-7E79C7148D18}" type="pres">
      <dgm:prSet presAssocID="{C8C5A004-B50E-49A0-BF37-803ECE837DCC}" presName="composite" presStyleCnt="0"/>
      <dgm:spPr/>
    </dgm:pt>
    <dgm:pt modelId="{AEB5D37F-444E-49B8-A8FE-1B8B24A0B461}" type="pres">
      <dgm:prSet presAssocID="{C8C5A004-B50E-49A0-BF37-803ECE837DCC}" presName="parTx" presStyleLbl="alignNode1" presStyleIdx="0" presStyleCnt="3">
        <dgm:presLayoutVars>
          <dgm:chMax val="0"/>
          <dgm:chPref val="0"/>
          <dgm:bulletEnabled val="1"/>
        </dgm:presLayoutVars>
      </dgm:prSet>
      <dgm:spPr/>
    </dgm:pt>
    <dgm:pt modelId="{F50FBF5B-D4E9-4A12-84EF-1700EE04B3A5}" type="pres">
      <dgm:prSet presAssocID="{C8C5A004-B50E-49A0-BF37-803ECE837DCC}" presName="desTx" presStyleLbl="alignAccFollowNode1" presStyleIdx="0" presStyleCnt="3">
        <dgm:presLayoutVars>
          <dgm:bulletEnabled val="1"/>
        </dgm:presLayoutVars>
      </dgm:prSet>
      <dgm:spPr/>
    </dgm:pt>
    <dgm:pt modelId="{8336384B-8C77-46D1-81A7-883A3559A25E}" type="pres">
      <dgm:prSet presAssocID="{280D9F29-D81E-4A36-82B2-AEA7B5348904}" presName="space" presStyleCnt="0"/>
      <dgm:spPr/>
    </dgm:pt>
    <dgm:pt modelId="{477E41EE-BCE8-468E-9BED-F565A7FD96AF}" type="pres">
      <dgm:prSet presAssocID="{ED38A3DC-1B09-49D9-8250-1DD6C4335E4B}" presName="composite" presStyleCnt="0"/>
      <dgm:spPr/>
    </dgm:pt>
    <dgm:pt modelId="{30A416F3-A481-49AB-9553-41AF54322DE6}" type="pres">
      <dgm:prSet presAssocID="{ED38A3DC-1B09-49D9-8250-1DD6C4335E4B}" presName="parTx" presStyleLbl="alignNode1" presStyleIdx="1" presStyleCnt="3">
        <dgm:presLayoutVars>
          <dgm:chMax val="0"/>
          <dgm:chPref val="0"/>
          <dgm:bulletEnabled val="1"/>
        </dgm:presLayoutVars>
      </dgm:prSet>
      <dgm:spPr/>
    </dgm:pt>
    <dgm:pt modelId="{4A86BD71-6E2B-4DAC-B619-47B5F70123B3}" type="pres">
      <dgm:prSet presAssocID="{ED38A3DC-1B09-49D9-8250-1DD6C4335E4B}" presName="desTx" presStyleLbl="alignAccFollowNode1" presStyleIdx="1" presStyleCnt="3">
        <dgm:presLayoutVars>
          <dgm:bulletEnabled val="1"/>
        </dgm:presLayoutVars>
      </dgm:prSet>
      <dgm:spPr/>
    </dgm:pt>
    <dgm:pt modelId="{EA53B2F8-5C31-4572-880C-DE8FB6E339CD}" type="pres">
      <dgm:prSet presAssocID="{4D4426B3-557F-48EE-BB69-74402553D2E6}" presName="space" presStyleCnt="0"/>
      <dgm:spPr/>
    </dgm:pt>
    <dgm:pt modelId="{9E0E872A-A3AE-4453-A17C-0AA6533BDF0F}" type="pres">
      <dgm:prSet presAssocID="{41D67F1D-993D-4196-B273-E9ED1164857B}" presName="composite" presStyleCnt="0"/>
      <dgm:spPr/>
    </dgm:pt>
    <dgm:pt modelId="{04FA0556-CF2F-42E2-9E75-420835ECAF70}" type="pres">
      <dgm:prSet presAssocID="{41D67F1D-993D-4196-B273-E9ED1164857B}" presName="parTx" presStyleLbl="alignNode1" presStyleIdx="2" presStyleCnt="3">
        <dgm:presLayoutVars>
          <dgm:chMax val="0"/>
          <dgm:chPref val="0"/>
          <dgm:bulletEnabled val="1"/>
        </dgm:presLayoutVars>
      </dgm:prSet>
      <dgm:spPr/>
    </dgm:pt>
    <dgm:pt modelId="{2FD2FD5A-45A8-412D-8B10-51951FD23041}" type="pres">
      <dgm:prSet presAssocID="{41D67F1D-993D-4196-B273-E9ED1164857B}" presName="desTx" presStyleLbl="alignAccFollowNode1" presStyleIdx="2" presStyleCnt="3">
        <dgm:presLayoutVars>
          <dgm:bulletEnabled val="1"/>
        </dgm:presLayoutVars>
      </dgm:prSet>
      <dgm:spPr/>
    </dgm:pt>
  </dgm:ptLst>
  <dgm:cxnLst>
    <dgm:cxn modelId="{D686F705-1A59-48CA-8DBE-59BC9DB1AA27}" srcId="{668BDACB-D37B-47E6-AFE1-8EFD0EA004E3}" destId="{634B0971-357C-43ED-BFCE-B68E9A9FFF53}" srcOrd="2" destOrd="0" parTransId="{5A640192-7152-4F15-980F-F3F0D08F00A1}" sibTransId="{CE09C580-E9BF-49E0-A135-BE19346D06AB}"/>
    <dgm:cxn modelId="{A0455525-9304-486C-A180-CA524238DB18}" type="presOf" srcId="{668BDACB-D37B-47E6-AFE1-8EFD0EA004E3}" destId="{F50FBF5B-D4E9-4A12-84EF-1700EE04B3A5}" srcOrd="0" destOrd="5" presId="urn:microsoft.com/office/officeart/2005/8/layout/hList1"/>
    <dgm:cxn modelId="{416C8D25-4C5B-4E19-8513-F46CB31FBF21}" srcId="{AF4A4C51-3B8C-4456-99E8-EBA3C0AEAC80}" destId="{C8C5A004-B50E-49A0-BF37-803ECE837DCC}" srcOrd="0" destOrd="0" parTransId="{393456C9-F464-45E1-85B6-92C477FA4BB7}" sibTransId="{280D9F29-D81E-4A36-82B2-AEA7B5348904}"/>
    <dgm:cxn modelId="{5043C334-511A-4F4F-AD45-098D0DCF649C}" srcId="{ED38A3DC-1B09-49D9-8250-1DD6C4335E4B}" destId="{D632CC85-73EA-41E2-9231-CBCC92FC66E8}" srcOrd="1" destOrd="0" parTransId="{BE711F0B-9F4E-42DA-9EE2-C93004947726}" sibTransId="{B6252A90-849A-4053-ACBF-381D5F8ADD20}"/>
    <dgm:cxn modelId="{B27B5D35-12D0-4940-A98F-88479A1139F7}" type="presOf" srcId="{ED38A3DC-1B09-49D9-8250-1DD6C4335E4B}" destId="{30A416F3-A481-49AB-9553-41AF54322DE6}" srcOrd="0" destOrd="0" presId="urn:microsoft.com/office/officeart/2005/8/layout/hList1"/>
    <dgm:cxn modelId="{22552636-E62E-4CBA-93B8-7325FAF09FEB}" srcId="{ED38A3DC-1B09-49D9-8250-1DD6C4335E4B}" destId="{231497CE-187E-4126-A350-921F218718FA}" srcOrd="3" destOrd="0" parTransId="{4662E337-8446-4EE4-8E3B-ADF6BF3783CC}" sibTransId="{71247AE6-3B88-4394-93CA-61D2BA42F4E6}"/>
    <dgm:cxn modelId="{A6C8C136-F36A-4473-9314-44837779CD82}" type="presOf" srcId="{41D67F1D-993D-4196-B273-E9ED1164857B}" destId="{04FA0556-CF2F-42E2-9E75-420835ECAF70}" srcOrd="0" destOrd="0" presId="urn:microsoft.com/office/officeart/2005/8/layout/hList1"/>
    <dgm:cxn modelId="{DD94853B-7D70-45E1-9B9A-C929C40D6B5D}" srcId="{ED38A3DC-1B09-49D9-8250-1DD6C4335E4B}" destId="{58EF5659-4126-4D10-8319-9FF873B30BC6}" srcOrd="0" destOrd="0" parTransId="{A32B0521-5389-4BDF-9916-4415BD7FF27D}" sibTransId="{3A183E88-4FD3-4190-B44A-61541B33CEF0}"/>
    <dgm:cxn modelId="{76802944-B740-4365-B49F-ABE83071CD25}" type="presOf" srcId="{EDA95CEC-6CB5-469E-BEBB-C92B0A93DA91}" destId="{4A86BD71-6E2B-4DAC-B619-47B5F70123B3}" srcOrd="0" destOrd="2" presId="urn:microsoft.com/office/officeart/2005/8/layout/hList1"/>
    <dgm:cxn modelId="{525A8C64-19E7-413C-BE17-ED9E3B8C7980}" srcId="{668BDACB-D37B-47E6-AFE1-8EFD0EA004E3}" destId="{73B17A22-6913-4264-BE80-E9CDA90DFD85}" srcOrd="1" destOrd="0" parTransId="{E5A1F895-02D5-4634-BAC9-4BF1C2C5855F}" sibTransId="{5D75B403-A7ED-4D90-86BB-D534414A7B16}"/>
    <dgm:cxn modelId="{8C22CC64-38D1-46A6-A9FA-0E918EF5FEBF}" type="presOf" srcId="{882FBAA0-F1FE-4F25-9891-A500263ABC2B}" destId="{F50FBF5B-D4E9-4A12-84EF-1700EE04B3A5}" srcOrd="0" destOrd="2" presId="urn:microsoft.com/office/officeart/2005/8/layout/hList1"/>
    <dgm:cxn modelId="{C8417B4B-64A2-46EF-BABC-47706C924706}" srcId="{ED38A3DC-1B09-49D9-8250-1DD6C4335E4B}" destId="{43B75D73-CB71-4F04-BB5B-AE9BC9B88891}" srcOrd="4" destOrd="0" parTransId="{1329A21D-66A7-44F5-94F6-ECC14022EB2B}" sibTransId="{1AD34734-0F42-4C23-8AAD-B6BF5019D811}"/>
    <dgm:cxn modelId="{23BD9C75-3F3D-4E73-A48E-107E6507FD8B}" srcId="{668BDACB-D37B-47E6-AFE1-8EFD0EA004E3}" destId="{D6EA057B-284C-42E7-AF1D-72493656D002}" srcOrd="3" destOrd="0" parTransId="{A9AC9156-A2F0-4CA8-8095-6A89385B7D9C}" sibTransId="{9EA3C85C-B45B-44C1-BB6E-CA1F8DDB5620}"/>
    <dgm:cxn modelId="{64910A76-164C-4E0A-9687-54A497533F09}" type="presOf" srcId="{D9C4B5E3-122C-4B24-9D75-075F649CE9E4}" destId="{F50FBF5B-D4E9-4A12-84EF-1700EE04B3A5}" srcOrd="0" destOrd="6" presId="urn:microsoft.com/office/officeart/2005/8/layout/hList1"/>
    <dgm:cxn modelId="{1D7D4D78-EB87-4138-ABEB-76B66AA1EA90}" srcId="{C8C5A004-B50E-49A0-BF37-803ECE837DCC}" destId="{668BDACB-D37B-47E6-AFE1-8EFD0EA004E3}" srcOrd="5" destOrd="0" parTransId="{4F9F4A77-BFFF-459D-B479-24BE0274378E}" sibTransId="{540DE863-6EBD-4B48-BBF2-BAA960AA93C6}"/>
    <dgm:cxn modelId="{0F017A7C-6CDB-41CE-8754-C1044CC1BAF8}" srcId="{C8C5A004-B50E-49A0-BF37-803ECE837DCC}" destId="{C14C05FA-673C-4B4D-ACF1-0A68936A8F0A}" srcOrd="4" destOrd="0" parTransId="{0E6F9149-EBB4-4B03-BDAB-C35A6559FA7F}" sibTransId="{91876691-64F6-421D-B10B-8AF54EC3A087}"/>
    <dgm:cxn modelId="{F8B02E84-C44D-4BFE-A674-A3E3937EDD38}" srcId="{C8C5A004-B50E-49A0-BF37-803ECE837DCC}" destId="{882FBAA0-F1FE-4F25-9891-A500263ABC2B}" srcOrd="2" destOrd="0" parTransId="{BB08B1B4-75E3-4EAC-96FC-582AC0BA31E9}" sibTransId="{DFED2B2B-0B11-466F-898D-BCD437658C66}"/>
    <dgm:cxn modelId="{1297BF8A-D840-4353-B968-78C68D4E86E7}" type="presOf" srcId="{A4577833-B5E1-4D4C-8A13-F3CE5A264051}" destId="{F50FBF5B-D4E9-4A12-84EF-1700EE04B3A5}" srcOrd="0" destOrd="3" presId="urn:microsoft.com/office/officeart/2005/8/layout/hList1"/>
    <dgm:cxn modelId="{A1A5919B-5CD7-4B82-852E-2D1456A0ACEB}" type="presOf" srcId="{D6EA057B-284C-42E7-AF1D-72493656D002}" destId="{F50FBF5B-D4E9-4A12-84EF-1700EE04B3A5}" srcOrd="0" destOrd="9" presId="urn:microsoft.com/office/officeart/2005/8/layout/hList1"/>
    <dgm:cxn modelId="{3CCC5C9F-6DF8-4B25-9BEB-14DE74E080B2}" type="presOf" srcId="{D632CC85-73EA-41E2-9231-CBCC92FC66E8}" destId="{4A86BD71-6E2B-4DAC-B619-47B5F70123B3}" srcOrd="0" destOrd="1" presId="urn:microsoft.com/office/officeart/2005/8/layout/hList1"/>
    <dgm:cxn modelId="{0244FDA1-2271-4677-BE59-7FF117A1E0D8}" srcId="{AF4A4C51-3B8C-4456-99E8-EBA3C0AEAC80}" destId="{ED38A3DC-1B09-49D9-8250-1DD6C4335E4B}" srcOrd="1" destOrd="0" parTransId="{EB9D1EF8-1058-4509-BAC3-83535A82490F}" sibTransId="{4D4426B3-557F-48EE-BB69-74402553D2E6}"/>
    <dgm:cxn modelId="{70C099A4-10F3-421F-9620-4862ABA89179}" srcId="{C8C5A004-B50E-49A0-BF37-803ECE837DCC}" destId="{A4577833-B5E1-4D4C-8A13-F3CE5A264051}" srcOrd="3" destOrd="0" parTransId="{6A1472D5-BB39-43AB-8F6B-B9A275B45CF6}" sibTransId="{B9800FE6-FC5A-4E2F-9D4B-E2D98E06CE66}"/>
    <dgm:cxn modelId="{169E8EA5-14E8-45A7-9E30-D436353D9DC5}" srcId="{C8C5A004-B50E-49A0-BF37-803ECE837DCC}" destId="{A6414657-26EC-4832-886F-299A21680D2B}" srcOrd="0" destOrd="0" parTransId="{9CCA1FE4-3E4C-4677-94DB-EFFA96712515}" sibTransId="{5138D9EE-F72E-4D3E-8DF8-353B03862298}"/>
    <dgm:cxn modelId="{CF4B29A7-4836-4034-BD57-AAB6FF95C3BB}" type="presOf" srcId="{A6414657-26EC-4832-886F-299A21680D2B}" destId="{F50FBF5B-D4E9-4A12-84EF-1700EE04B3A5}" srcOrd="0" destOrd="0" presId="urn:microsoft.com/office/officeart/2005/8/layout/hList1"/>
    <dgm:cxn modelId="{006C9DB2-F82F-41D6-8A51-20D48CBCC674}" type="presOf" srcId="{7C53BF19-BFF9-4B8D-A4C9-A6796ABA55FF}" destId="{F50FBF5B-D4E9-4A12-84EF-1700EE04B3A5}" srcOrd="0" destOrd="1" presId="urn:microsoft.com/office/officeart/2005/8/layout/hList1"/>
    <dgm:cxn modelId="{739D7AB7-9917-443C-B2F1-76B72C1F73C1}" srcId="{AF4A4C51-3B8C-4456-99E8-EBA3C0AEAC80}" destId="{41D67F1D-993D-4196-B273-E9ED1164857B}" srcOrd="2" destOrd="0" parTransId="{7563D94B-6959-4043-84FF-8970F9BA7B07}" sibTransId="{470C8FA4-55FD-4737-80DB-FD9E93330372}"/>
    <dgm:cxn modelId="{88B0F0BE-B0FD-4B85-AC7E-7D9858CC5606}" srcId="{ED38A3DC-1B09-49D9-8250-1DD6C4335E4B}" destId="{EDA95CEC-6CB5-469E-BEBB-C92B0A93DA91}" srcOrd="2" destOrd="0" parTransId="{DB5444F1-B048-4625-AAF3-3F50E40C4363}" sibTransId="{3006B485-C07C-4132-A296-578EED025B0B}"/>
    <dgm:cxn modelId="{BC843DCB-B5E2-487B-961C-E964CBF90789}" type="presOf" srcId="{73B17A22-6913-4264-BE80-E9CDA90DFD85}" destId="{F50FBF5B-D4E9-4A12-84EF-1700EE04B3A5}" srcOrd="0" destOrd="7" presId="urn:microsoft.com/office/officeart/2005/8/layout/hList1"/>
    <dgm:cxn modelId="{368760D0-17FE-44BA-A8B4-F3D480822C9A}" type="presOf" srcId="{634B0971-357C-43ED-BFCE-B68E9A9FFF53}" destId="{F50FBF5B-D4E9-4A12-84EF-1700EE04B3A5}" srcOrd="0" destOrd="8" presId="urn:microsoft.com/office/officeart/2005/8/layout/hList1"/>
    <dgm:cxn modelId="{FD5D24D4-51CF-427B-9239-ACB4A006FBE9}" type="presOf" srcId="{C8C5A004-B50E-49A0-BF37-803ECE837DCC}" destId="{AEB5D37F-444E-49B8-A8FE-1B8B24A0B461}" srcOrd="0" destOrd="0" presId="urn:microsoft.com/office/officeart/2005/8/layout/hList1"/>
    <dgm:cxn modelId="{ADFA31D7-08B7-499D-8B3D-4E50FC8C5347}" type="presOf" srcId="{58EF5659-4126-4D10-8319-9FF873B30BC6}" destId="{4A86BD71-6E2B-4DAC-B619-47B5F70123B3}" srcOrd="0" destOrd="0" presId="urn:microsoft.com/office/officeart/2005/8/layout/hList1"/>
    <dgm:cxn modelId="{8A66C9D8-293C-4016-B19D-2C58D7385BD5}" type="presOf" srcId="{43B75D73-CB71-4F04-BB5B-AE9BC9B88891}" destId="{4A86BD71-6E2B-4DAC-B619-47B5F70123B3}" srcOrd="0" destOrd="4" presId="urn:microsoft.com/office/officeart/2005/8/layout/hList1"/>
    <dgm:cxn modelId="{36E78DE1-1BDE-4AD1-815C-FA6CE4D8AE7A}" srcId="{C8C5A004-B50E-49A0-BF37-803ECE837DCC}" destId="{7C53BF19-BFF9-4B8D-A4C9-A6796ABA55FF}" srcOrd="1" destOrd="0" parTransId="{FC599289-D96C-4F32-B474-5D2676E18660}" sibTransId="{F2FC5F35-96EA-489C-939A-20CCA16E53A4}"/>
    <dgm:cxn modelId="{42E0B9E9-32FC-4C32-8C49-16117E7C4394}" srcId="{668BDACB-D37B-47E6-AFE1-8EFD0EA004E3}" destId="{D9C4B5E3-122C-4B24-9D75-075F649CE9E4}" srcOrd="0" destOrd="0" parTransId="{77A88C3C-7739-4A8F-BE74-BC0D1F7D53CA}" sibTransId="{C02D8DF1-9FAF-462D-ADB7-730338026DDA}"/>
    <dgm:cxn modelId="{B41488EC-CE2F-4BF9-A377-1FCB4903A8A5}" type="presOf" srcId="{231497CE-187E-4126-A350-921F218718FA}" destId="{4A86BD71-6E2B-4DAC-B619-47B5F70123B3}" srcOrd="0" destOrd="3" presId="urn:microsoft.com/office/officeart/2005/8/layout/hList1"/>
    <dgm:cxn modelId="{89FBBCF4-F2BA-4DCF-BBCC-4435782D3887}" type="presOf" srcId="{C14C05FA-673C-4B4D-ACF1-0A68936A8F0A}" destId="{F50FBF5B-D4E9-4A12-84EF-1700EE04B3A5}" srcOrd="0" destOrd="4" presId="urn:microsoft.com/office/officeart/2005/8/layout/hList1"/>
    <dgm:cxn modelId="{98FD87FA-9667-411D-A265-02E8D9D63D35}" type="presOf" srcId="{AF4A4C51-3B8C-4456-99E8-EBA3C0AEAC80}" destId="{EAC30A97-71A5-4350-823A-4DC10A3D9B6A}" srcOrd="0" destOrd="0" presId="urn:microsoft.com/office/officeart/2005/8/layout/hList1"/>
    <dgm:cxn modelId="{26C66723-93F6-490E-9264-5B89AE392789}" type="presParOf" srcId="{EAC30A97-71A5-4350-823A-4DC10A3D9B6A}" destId="{BB96B9AC-91E2-439C-B0BC-7E79C7148D18}" srcOrd="0" destOrd="0" presId="urn:microsoft.com/office/officeart/2005/8/layout/hList1"/>
    <dgm:cxn modelId="{5C9DFE91-830B-4FC3-A2E5-61463415CADC}" type="presParOf" srcId="{BB96B9AC-91E2-439C-B0BC-7E79C7148D18}" destId="{AEB5D37F-444E-49B8-A8FE-1B8B24A0B461}" srcOrd="0" destOrd="0" presId="urn:microsoft.com/office/officeart/2005/8/layout/hList1"/>
    <dgm:cxn modelId="{0AC84494-6139-4674-B452-9BAA3B7434CC}" type="presParOf" srcId="{BB96B9AC-91E2-439C-B0BC-7E79C7148D18}" destId="{F50FBF5B-D4E9-4A12-84EF-1700EE04B3A5}" srcOrd="1" destOrd="0" presId="urn:microsoft.com/office/officeart/2005/8/layout/hList1"/>
    <dgm:cxn modelId="{B5593AB3-84F1-4D19-AC20-28EB897454D1}" type="presParOf" srcId="{EAC30A97-71A5-4350-823A-4DC10A3D9B6A}" destId="{8336384B-8C77-46D1-81A7-883A3559A25E}" srcOrd="1" destOrd="0" presId="urn:microsoft.com/office/officeart/2005/8/layout/hList1"/>
    <dgm:cxn modelId="{D46FD118-36A6-4022-8FC5-0754A76F41E9}" type="presParOf" srcId="{EAC30A97-71A5-4350-823A-4DC10A3D9B6A}" destId="{477E41EE-BCE8-468E-9BED-F565A7FD96AF}" srcOrd="2" destOrd="0" presId="urn:microsoft.com/office/officeart/2005/8/layout/hList1"/>
    <dgm:cxn modelId="{A083FEA1-4FEE-42DB-AF58-39CE4FBD687A}" type="presParOf" srcId="{477E41EE-BCE8-468E-9BED-F565A7FD96AF}" destId="{30A416F3-A481-49AB-9553-41AF54322DE6}" srcOrd="0" destOrd="0" presId="urn:microsoft.com/office/officeart/2005/8/layout/hList1"/>
    <dgm:cxn modelId="{06DA0B87-25B5-47B6-9F12-42797CFA2F82}" type="presParOf" srcId="{477E41EE-BCE8-468E-9BED-F565A7FD96AF}" destId="{4A86BD71-6E2B-4DAC-B619-47B5F70123B3}" srcOrd="1" destOrd="0" presId="urn:microsoft.com/office/officeart/2005/8/layout/hList1"/>
    <dgm:cxn modelId="{8FD2E2A6-4D55-4CE6-BA01-5F949A2028E2}" type="presParOf" srcId="{EAC30A97-71A5-4350-823A-4DC10A3D9B6A}" destId="{EA53B2F8-5C31-4572-880C-DE8FB6E339CD}" srcOrd="3" destOrd="0" presId="urn:microsoft.com/office/officeart/2005/8/layout/hList1"/>
    <dgm:cxn modelId="{42DC25A9-4327-498F-AA9C-38A75107235B}" type="presParOf" srcId="{EAC30A97-71A5-4350-823A-4DC10A3D9B6A}" destId="{9E0E872A-A3AE-4453-A17C-0AA6533BDF0F}" srcOrd="4" destOrd="0" presId="urn:microsoft.com/office/officeart/2005/8/layout/hList1"/>
    <dgm:cxn modelId="{D1EBE2AE-3DB0-4E07-88CD-150AB8B24CFA}" type="presParOf" srcId="{9E0E872A-A3AE-4453-A17C-0AA6533BDF0F}" destId="{04FA0556-CF2F-42E2-9E75-420835ECAF70}" srcOrd="0" destOrd="0" presId="urn:microsoft.com/office/officeart/2005/8/layout/hList1"/>
    <dgm:cxn modelId="{7544C504-2E22-4920-8299-EC2A9522577B}" type="presParOf" srcId="{9E0E872A-A3AE-4453-A17C-0AA6533BDF0F}" destId="{2FD2FD5A-45A8-412D-8B10-51951FD2304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000FF8D-70FF-45F9-B4D4-243FFFE69051}"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6F742213-1E4D-46F7-9777-51ADFE06032C}">
      <dgm:prSet/>
      <dgm:spPr/>
      <dgm:t>
        <a:bodyPr/>
        <a:lstStyle/>
        <a:p>
          <a:pPr rtl="0"/>
          <a:r>
            <a:rPr lang="pl-PL" baseline="0" dirty="0"/>
            <a:t>Własny kod, Azure </a:t>
          </a:r>
          <a:r>
            <a:rPr lang="pl-PL" baseline="0" dirty="0" err="1"/>
            <a:t>Function</a:t>
          </a:r>
          <a:r>
            <a:rPr lang="pl-PL" baseline="0" dirty="0"/>
            <a:t>, </a:t>
          </a:r>
          <a:r>
            <a:rPr lang="pl-PL" dirty="0"/>
            <a:t>Logic Apps</a:t>
          </a:r>
          <a:endParaRPr lang="en-US" dirty="0"/>
        </a:p>
      </dgm:t>
    </dgm:pt>
    <dgm:pt modelId="{C4BF8B60-0ED9-4740-83B1-32F709A9F006}" type="parTrans" cxnId="{481EE7D3-9221-4FFA-BA03-344D4EBFF0BA}">
      <dgm:prSet/>
      <dgm:spPr/>
      <dgm:t>
        <a:bodyPr/>
        <a:lstStyle/>
        <a:p>
          <a:endParaRPr lang="en-US"/>
        </a:p>
      </dgm:t>
    </dgm:pt>
    <dgm:pt modelId="{17A7F732-5248-4BED-B6E6-EEFF18463C33}" type="sibTrans" cxnId="{481EE7D3-9221-4FFA-BA03-344D4EBFF0BA}">
      <dgm:prSet/>
      <dgm:spPr/>
      <dgm:t>
        <a:bodyPr/>
        <a:lstStyle/>
        <a:p>
          <a:endParaRPr lang="en-US"/>
        </a:p>
      </dgm:t>
    </dgm:pt>
    <dgm:pt modelId="{F5F5EC90-D032-4067-B434-07CB1A41C45E}">
      <dgm:prSet/>
      <dgm:spPr/>
      <dgm:t>
        <a:bodyPr/>
        <a:lstStyle/>
        <a:p>
          <a:pPr rtl="0"/>
          <a:r>
            <a:rPr lang="en-US" dirty="0"/>
            <a:t>Stream Analytics </a:t>
          </a:r>
          <a:r>
            <a:rPr lang="pl-PL" baseline="0" dirty="0"/>
            <a:t>(gotowa usługa)</a:t>
          </a:r>
          <a:endParaRPr lang="en-US" dirty="0"/>
        </a:p>
      </dgm:t>
    </dgm:pt>
    <dgm:pt modelId="{2BF8F8AA-908E-46F1-BA22-9EC94EF0A72C}" type="parTrans" cxnId="{E276A7BC-2D65-42E3-8580-49BDE4A0EAAD}">
      <dgm:prSet/>
      <dgm:spPr/>
    </dgm:pt>
    <dgm:pt modelId="{0F891AED-7BAF-4547-BAAD-F22D5D3ACB9C}" type="sibTrans" cxnId="{E276A7BC-2D65-42E3-8580-49BDE4A0EAAD}">
      <dgm:prSet/>
      <dgm:spPr/>
    </dgm:pt>
    <dgm:pt modelId="{6E9CBF10-3785-4F17-AEAB-784D731371C9}">
      <dgm:prSet/>
      <dgm:spPr/>
      <dgm:t>
        <a:bodyPr/>
        <a:lstStyle/>
        <a:p>
          <a:pPr rtl="0"/>
          <a:r>
            <a:rPr lang="pl-PL" dirty="0"/>
            <a:t>IoT Hub Routing</a:t>
          </a:r>
          <a:endParaRPr lang="en-US" dirty="0"/>
        </a:p>
      </dgm:t>
    </dgm:pt>
    <dgm:pt modelId="{1227860F-7C18-4213-B2A1-4A46944EB8E5}" type="parTrans" cxnId="{AC140782-DC87-44F7-8372-054C9D6F4A7E}">
      <dgm:prSet/>
      <dgm:spPr/>
    </dgm:pt>
    <dgm:pt modelId="{ED658A6B-0AFE-4E91-8BF0-4D8266E370FD}" type="sibTrans" cxnId="{AC140782-DC87-44F7-8372-054C9D6F4A7E}">
      <dgm:prSet/>
      <dgm:spPr/>
    </dgm:pt>
    <dgm:pt modelId="{22871598-E084-4B93-8C7E-E3E70D9E93D0}">
      <dgm:prSet/>
      <dgm:spPr/>
      <dgm:t>
        <a:bodyPr/>
        <a:lstStyle/>
        <a:p>
          <a:pPr rtl="0"/>
          <a:r>
            <a:rPr lang="pl-PL" dirty="0"/>
            <a:t>Apache </a:t>
          </a:r>
          <a:r>
            <a:rPr lang="pl-PL" dirty="0" err="1"/>
            <a:t>Storm</a:t>
          </a:r>
          <a:endParaRPr lang="en-US" dirty="0"/>
        </a:p>
      </dgm:t>
    </dgm:pt>
    <dgm:pt modelId="{555D6254-54C0-4FAA-988E-A2F80583192D}" type="parTrans" cxnId="{EC12E2D1-408C-43F1-857A-06D080F87045}">
      <dgm:prSet/>
      <dgm:spPr/>
    </dgm:pt>
    <dgm:pt modelId="{F10DB603-5FC0-4F37-8ACD-8BEFED6301CC}" type="sibTrans" cxnId="{EC12E2D1-408C-43F1-857A-06D080F87045}">
      <dgm:prSet/>
      <dgm:spPr/>
    </dgm:pt>
    <dgm:pt modelId="{D7DCD19B-EC6C-412F-9664-A3F4F134D186}">
      <dgm:prSet/>
      <dgm:spPr/>
      <dgm:t>
        <a:bodyPr/>
        <a:lstStyle/>
        <a:p>
          <a:pPr rtl="0"/>
          <a:r>
            <a:rPr lang="pl-PL" dirty="0"/>
            <a:t>Spark Streaming</a:t>
          </a:r>
          <a:endParaRPr lang="en-US" dirty="0"/>
        </a:p>
      </dgm:t>
    </dgm:pt>
    <dgm:pt modelId="{DA01F285-446E-4E04-865F-5FE70881A255}" type="parTrans" cxnId="{ADF68ABC-9569-495B-889D-1F3D49553954}">
      <dgm:prSet/>
      <dgm:spPr/>
    </dgm:pt>
    <dgm:pt modelId="{CA549D7A-9F95-48C8-9B20-7E42382FF566}" type="sibTrans" cxnId="{ADF68ABC-9569-495B-889D-1F3D49553954}">
      <dgm:prSet/>
      <dgm:spPr/>
    </dgm:pt>
    <dgm:pt modelId="{F3E53CD3-DF88-4ADE-8850-410B6303E876}" type="pres">
      <dgm:prSet presAssocID="{4000FF8D-70FF-45F9-B4D4-243FFFE69051}" presName="linear" presStyleCnt="0">
        <dgm:presLayoutVars>
          <dgm:animLvl val="lvl"/>
          <dgm:resizeHandles val="exact"/>
        </dgm:presLayoutVars>
      </dgm:prSet>
      <dgm:spPr/>
    </dgm:pt>
    <dgm:pt modelId="{64F30D7B-16EA-4B88-AC40-07356062C703}" type="pres">
      <dgm:prSet presAssocID="{6E9CBF10-3785-4F17-AEAB-784D731371C9}" presName="parentText" presStyleLbl="node1" presStyleIdx="0" presStyleCnt="5">
        <dgm:presLayoutVars>
          <dgm:chMax val="0"/>
          <dgm:bulletEnabled val="1"/>
        </dgm:presLayoutVars>
      </dgm:prSet>
      <dgm:spPr/>
    </dgm:pt>
    <dgm:pt modelId="{97C78098-4CD5-40DE-B9EF-027109280F68}" type="pres">
      <dgm:prSet presAssocID="{ED658A6B-0AFE-4E91-8BF0-4D8266E370FD}" presName="spacer" presStyleCnt="0"/>
      <dgm:spPr/>
    </dgm:pt>
    <dgm:pt modelId="{C59B3D2C-8A7D-4B1F-B678-364A97EFD130}" type="pres">
      <dgm:prSet presAssocID="{F5F5EC90-D032-4067-B434-07CB1A41C45E}" presName="parentText" presStyleLbl="node1" presStyleIdx="1" presStyleCnt="5">
        <dgm:presLayoutVars>
          <dgm:chMax val="0"/>
          <dgm:bulletEnabled val="1"/>
        </dgm:presLayoutVars>
      </dgm:prSet>
      <dgm:spPr/>
    </dgm:pt>
    <dgm:pt modelId="{EECB82A8-D3FC-48B5-895B-F8B2A70D9219}" type="pres">
      <dgm:prSet presAssocID="{0F891AED-7BAF-4547-BAAD-F22D5D3ACB9C}" presName="spacer" presStyleCnt="0"/>
      <dgm:spPr/>
    </dgm:pt>
    <dgm:pt modelId="{0A3C7105-7013-4AB7-AA31-F6DAFEEC7C53}" type="pres">
      <dgm:prSet presAssocID="{22871598-E084-4B93-8C7E-E3E70D9E93D0}" presName="parentText" presStyleLbl="node1" presStyleIdx="2" presStyleCnt="5">
        <dgm:presLayoutVars>
          <dgm:chMax val="0"/>
          <dgm:bulletEnabled val="1"/>
        </dgm:presLayoutVars>
      </dgm:prSet>
      <dgm:spPr/>
    </dgm:pt>
    <dgm:pt modelId="{38D8542A-6D07-4252-AD62-B3C6B864D9AD}" type="pres">
      <dgm:prSet presAssocID="{F10DB603-5FC0-4F37-8ACD-8BEFED6301CC}" presName="spacer" presStyleCnt="0"/>
      <dgm:spPr/>
    </dgm:pt>
    <dgm:pt modelId="{36CF33B2-4C99-4E4F-88F3-A43AD655719F}" type="pres">
      <dgm:prSet presAssocID="{D7DCD19B-EC6C-412F-9664-A3F4F134D186}" presName="parentText" presStyleLbl="node1" presStyleIdx="3" presStyleCnt="5">
        <dgm:presLayoutVars>
          <dgm:chMax val="0"/>
          <dgm:bulletEnabled val="1"/>
        </dgm:presLayoutVars>
      </dgm:prSet>
      <dgm:spPr/>
    </dgm:pt>
    <dgm:pt modelId="{120007E3-8DD9-4217-BF16-5E4C29C8723E}" type="pres">
      <dgm:prSet presAssocID="{CA549D7A-9F95-48C8-9B20-7E42382FF566}" presName="spacer" presStyleCnt="0"/>
      <dgm:spPr/>
    </dgm:pt>
    <dgm:pt modelId="{DD7DA824-5682-4612-9D0A-75B189647CBA}" type="pres">
      <dgm:prSet presAssocID="{6F742213-1E4D-46F7-9777-51ADFE06032C}" presName="parentText" presStyleLbl="node1" presStyleIdx="4" presStyleCnt="5">
        <dgm:presLayoutVars>
          <dgm:chMax val="0"/>
          <dgm:bulletEnabled val="1"/>
        </dgm:presLayoutVars>
      </dgm:prSet>
      <dgm:spPr/>
    </dgm:pt>
  </dgm:ptLst>
  <dgm:cxnLst>
    <dgm:cxn modelId="{E4B97228-6ABE-4A9C-812F-28D666BB927D}" type="presOf" srcId="{F5F5EC90-D032-4067-B434-07CB1A41C45E}" destId="{C59B3D2C-8A7D-4B1F-B678-364A97EFD130}" srcOrd="0" destOrd="0" presId="urn:microsoft.com/office/officeart/2005/8/layout/vList2"/>
    <dgm:cxn modelId="{09524247-8F5D-45DF-AEA8-2FA1BBC97E9D}" type="presOf" srcId="{D7DCD19B-EC6C-412F-9664-A3F4F134D186}" destId="{36CF33B2-4C99-4E4F-88F3-A43AD655719F}" srcOrd="0" destOrd="0" presId="urn:microsoft.com/office/officeart/2005/8/layout/vList2"/>
    <dgm:cxn modelId="{AC140782-DC87-44F7-8372-054C9D6F4A7E}" srcId="{4000FF8D-70FF-45F9-B4D4-243FFFE69051}" destId="{6E9CBF10-3785-4F17-AEAB-784D731371C9}" srcOrd="0" destOrd="0" parTransId="{1227860F-7C18-4213-B2A1-4A46944EB8E5}" sibTransId="{ED658A6B-0AFE-4E91-8BF0-4D8266E370FD}"/>
    <dgm:cxn modelId="{91B6DCA2-818D-474D-8FCC-6771DF6A07EB}" type="presOf" srcId="{22871598-E084-4B93-8C7E-E3E70D9E93D0}" destId="{0A3C7105-7013-4AB7-AA31-F6DAFEEC7C53}" srcOrd="0" destOrd="0" presId="urn:microsoft.com/office/officeart/2005/8/layout/vList2"/>
    <dgm:cxn modelId="{E8882FAB-E096-4921-A7D7-E8109780A24E}" type="presOf" srcId="{4000FF8D-70FF-45F9-B4D4-243FFFE69051}" destId="{F3E53CD3-DF88-4ADE-8850-410B6303E876}" srcOrd="0" destOrd="0" presId="urn:microsoft.com/office/officeart/2005/8/layout/vList2"/>
    <dgm:cxn modelId="{E91D5EB9-9BE9-428F-8901-AA6B767635A6}" type="presOf" srcId="{6F742213-1E4D-46F7-9777-51ADFE06032C}" destId="{DD7DA824-5682-4612-9D0A-75B189647CBA}" srcOrd="0" destOrd="0" presId="urn:microsoft.com/office/officeart/2005/8/layout/vList2"/>
    <dgm:cxn modelId="{FAD7CABA-8833-4A80-82E0-D560DC854D31}" type="presOf" srcId="{6E9CBF10-3785-4F17-AEAB-784D731371C9}" destId="{64F30D7B-16EA-4B88-AC40-07356062C703}" srcOrd="0" destOrd="0" presId="urn:microsoft.com/office/officeart/2005/8/layout/vList2"/>
    <dgm:cxn modelId="{ADF68ABC-9569-495B-889D-1F3D49553954}" srcId="{4000FF8D-70FF-45F9-B4D4-243FFFE69051}" destId="{D7DCD19B-EC6C-412F-9664-A3F4F134D186}" srcOrd="3" destOrd="0" parTransId="{DA01F285-446E-4E04-865F-5FE70881A255}" sibTransId="{CA549D7A-9F95-48C8-9B20-7E42382FF566}"/>
    <dgm:cxn modelId="{E276A7BC-2D65-42E3-8580-49BDE4A0EAAD}" srcId="{4000FF8D-70FF-45F9-B4D4-243FFFE69051}" destId="{F5F5EC90-D032-4067-B434-07CB1A41C45E}" srcOrd="1" destOrd="0" parTransId="{2BF8F8AA-908E-46F1-BA22-9EC94EF0A72C}" sibTransId="{0F891AED-7BAF-4547-BAAD-F22D5D3ACB9C}"/>
    <dgm:cxn modelId="{EC12E2D1-408C-43F1-857A-06D080F87045}" srcId="{4000FF8D-70FF-45F9-B4D4-243FFFE69051}" destId="{22871598-E084-4B93-8C7E-E3E70D9E93D0}" srcOrd="2" destOrd="0" parTransId="{555D6254-54C0-4FAA-988E-A2F80583192D}" sibTransId="{F10DB603-5FC0-4F37-8ACD-8BEFED6301CC}"/>
    <dgm:cxn modelId="{481EE7D3-9221-4FFA-BA03-344D4EBFF0BA}" srcId="{4000FF8D-70FF-45F9-B4D4-243FFFE69051}" destId="{6F742213-1E4D-46F7-9777-51ADFE06032C}" srcOrd="4" destOrd="0" parTransId="{C4BF8B60-0ED9-4740-83B1-32F709A9F006}" sibTransId="{17A7F732-5248-4BED-B6E6-EEFF18463C33}"/>
    <dgm:cxn modelId="{BD3709F1-14C0-49F5-94BD-EC964926EEB0}" type="presParOf" srcId="{F3E53CD3-DF88-4ADE-8850-410B6303E876}" destId="{64F30D7B-16EA-4B88-AC40-07356062C703}" srcOrd="0" destOrd="0" presId="urn:microsoft.com/office/officeart/2005/8/layout/vList2"/>
    <dgm:cxn modelId="{C16F7B3F-4E83-4BDF-A76D-86EE2CF9C315}" type="presParOf" srcId="{F3E53CD3-DF88-4ADE-8850-410B6303E876}" destId="{97C78098-4CD5-40DE-B9EF-027109280F68}" srcOrd="1" destOrd="0" presId="urn:microsoft.com/office/officeart/2005/8/layout/vList2"/>
    <dgm:cxn modelId="{7201C033-A86B-4DD0-8601-2CE2D7B5AE7D}" type="presParOf" srcId="{F3E53CD3-DF88-4ADE-8850-410B6303E876}" destId="{C59B3D2C-8A7D-4B1F-B678-364A97EFD130}" srcOrd="2" destOrd="0" presId="urn:microsoft.com/office/officeart/2005/8/layout/vList2"/>
    <dgm:cxn modelId="{54535875-7F2A-4EB6-AEA7-FF863A4651B7}" type="presParOf" srcId="{F3E53CD3-DF88-4ADE-8850-410B6303E876}" destId="{EECB82A8-D3FC-48B5-895B-F8B2A70D9219}" srcOrd="3" destOrd="0" presId="urn:microsoft.com/office/officeart/2005/8/layout/vList2"/>
    <dgm:cxn modelId="{755D2168-49EF-4353-BAA5-14435D9D1D0F}" type="presParOf" srcId="{F3E53CD3-DF88-4ADE-8850-410B6303E876}" destId="{0A3C7105-7013-4AB7-AA31-F6DAFEEC7C53}" srcOrd="4" destOrd="0" presId="urn:microsoft.com/office/officeart/2005/8/layout/vList2"/>
    <dgm:cxn modelId="{9C096886-0C41-4CF3-97F0-55759CDDD021}" type="presParOf" srcId="{F3E53CD3-DF88-4ADE-8850-410B6303E876}" destId="{38D8542A-6D07-4252-AD62-B3C6B864D9AD}" srcOrd="5" destOrd="0" presId="urn:microsoft.com/office/officeart/2005/8/layout/vList2"/>
    <dgm:cxn modelId="{E530BDCB-3EA5-473E-9D5F-8BC0C9012E31}" type="presParOf" srcId="{F3E53CD3-DF88-4ADE-8850-410B6303E876}" destId="{36CF33B2-4C99-4E4F-88F3-A43AD655719F}" srcOrd="6" destOrd="0" presId="urn:microsoft.com/office/officeart/2005/8/layout/vList2"/>
    <dgm:cxn modelId="{11ACA8AE-C8EA-437B-B23C-5853D3526A37}" type="presParOf" srcId="{F3E53CD3-DF88-4ADE-8850-410B6303E876}" destId="{120007E3-8DD9-4217-BF16-5E4C29C8723E}" srcOrd="7" destOrd="0" presId="urn:microsoft.com/office/officeart/2005/8/layout/vList2"/>
    <dgm:cxn modelId="{5F7743F4-5282-4FBD-B3C0-EB1EA29DC6D2}" type="presParOf" srcId="{F3E53CD3-DF88-4ADE-8850-410B6303E876}" destId="{DD7DA824-5682-4612-9D0A-75B189647CBA}"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000FF8D-70FF-45F9-B4D4-243FFFE69051}"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6F742213-1E4D-46F7-9777-51ADFE06032C}">
      <dgm:prSet/>
      <dgm:spPr/>
      <dgm:t>
        <a:bodyPr/>
        <a:lstStyle/>
        <a:p>
          <a:pPr rtl="0"/>
          <a:r>
            <a:rPr lang="pl-PL" baseline="0" dirty="0"/>
            <a:t>Własny kod</a:t>
          </a:r>
          <a:endParaRPr lang="en-US" dirty="0"/>
        </a:p>
      </dgm:t>
    </dgm:pt>
    <dgm:pt modelId="{C4BF8B60-0ED9-4740-83B1-32F709A9F006}" type="parTrans" cxnId="{481EE7D3-9221-4FFA-BA03-344D4EBFF0BA}">
      <dgm:prSet/>
      <dgm:spPr/>
      <dgm:t>
        <a:bodyPr/>
        <a:lstStyle/>
        <a:p>
          <a:endParaRPr lang="en-US"/>
        </a:p>
      </dgm:t>
    </dgm:pt>
    <dgm:pt modelId="{17A7F732-5248-4BED-B6E6-EEFF18463C33}" type="sibTrans" cxnId="{481EE7D3-9221-4FFA-BA03-344D4EBFF0BA}">
      <dgm:prSet/>
      <dgm:spPr/>
      <dgm:t>
        <a:bodyPr/>
        <a:lstStyle/>
        <a:p>
          <a:endParaRPr lang="en-US"/>
        </a:p>
      </dgm:t>
    </dgm:pt>
    <dgm:pt modelId="{30E5E069-6A9F-4B46-AD4F-E9BECA98E69E}">
      <dgm:prSet/>
      <dgm:spPr/>
      <dgm:t>
        <a:bodyPr/>
        <a:lstStyle/>
        <a:p>
          <a:pPr rtl="0"/>
          <a:r>
            <a:rPr lang="pl-PL" baseline="0" dirty="0"/>
            <a:t>Azure </a:t>
          </a:r>
          <a:r>
            <a:rPr lang="pl-PL" baseline="0" dirty="0" err="1"/>
            <a:t>Function</a:t>
          </a:r>
          <a:endParaRPr lang="en-US" dirty="0"/>
        </a:p>
      </dgm:t>
    </dgm:pt>
    <dgm:pt modelId="{2277E43E-72BA-4F19-A4CD-BAFCFE667D0B}" type="parTrans" cxnId="{1C2BA431-B2B4-43B9-BF4B-AD71C420AA99}">
      <dgm:prSet/>
      <dgm:spPr/>
    </dgm:pt>
    <dgm:pt modelId="{A6096A25-B165-487A-AADA-D92449ABB911}" type="sibTrans" cxnId="{1C2BA431-B2B4-43B9-BF4B-AD71C420AA99}">
      <dgm:prSet/>
      <dgm:spPr/>
    </dgm:pt>
    <dgm:pt modelId="{C6F8E52D-5305-493C-A603-F9BF24BA0CC2}">
      <dgm:prSet/>
      <dgm:spPr/>
      <dgm:t>
        <a:bodyPr/>
        <a:lstStyle/>
        <a:p>
          <a:pPr rtl="0"/>
          <a:r>
            <a:rPr lang="pl-PL"/>
            <a:t>Logic </a:t>
          </a:r>
          <a:r>
            <a:rPr lang="pl-PL" dirty="0"/>
            <a:t>Apps</a:t>
          </a:r>
          <a:endParaRPr lang="en-US" dirty="0"/>
        </a:p>
      </dgm:t>
    </dgm:pt>
    <dgm:pt modelId="{909EE5AD-F202-4417-ACA8-43DC25AB2DB8}" type="parTrans" cxnId="{7DBF40CA-691D-4A3C-A3C5-26E57ACF084C}">
      <dgm:prSet/>
      <dgm:spPr/>
    </dgm:pt>
    <dgm:pt modelId="{25992630-5E47-48FE-9FBD-42E2A007A4A0}" type="sibTrans" cxnId="{7DBF40CA-691D-4A3C-A3C5-26E57ACF084C}">
      <dgm:prSet/>
      <dgm:spPr/>
    </dgm:pt>
    <dgm:pt modelId="{4F2BE4C3-44A9-47D4-9892-DDADA56E9987}">
      <dgm:prSet/>
      <dgm:spPr/>
      <dgm:t>
        <a:bodyPr/>
        <a:lstStyle/>
        <a:p>
          <a:pPr rtl="0"/>
          <a:r>
            <a:rPr lang="pl-PL" dirty="0"/>
            <a:t>Service Fabric</a:t>
          </a:r>
          <a:endParaRPr lang="en-US" dirty="0"/>
        </a:p>
      </dgm:t>
    </dgm:pt>
    <dgm:pt modelId="{D449836C-CFFA-417F-871F-36CD3FA19801}" type="parTrans" cxnId="{510FD8BA-C37E-4B84-B339-0FBE6A8B9BFD}">
      <dgm:prSet/>
      <dgm:spPr/>
    </dgm:pt>
    <dgm:pt modelId="{32882DC4-64F6-4F91-93DA-0914D5939BCF}" type="sibTrans" cxnId="{510FD8BA-C37E-4B84-B339-0FBE6A8B9BFD}">
      <dgm:prSet/>
      <dgm:spPr/>
    </dgm:pt>
    <dgm:pt modelId="{F3E53CD3-DF88-4ADE-8850-410B6303E876}" type="pres">
      <dgm:prSet presAssocID="{4000FF8D-70FF-45F9-B4D4-243FFFE69051}" presName="linear" presStyleCnt="0">
        <dgm:presLayoutVars>
          <dgm:animLvl val="lvl"/>
          <dgm:resizeHandles val="exact"/>
        </dgm:presLayoutVars>
      </dgm:prSet>
      <dgm:spPr/>
    </dgm:pt>
    <dgm:pt modelId="{DD7DA824-5682-4612-9D0A-75B189647CBA}" type="pres">
      <dgm:prSet presAssocID="{6F742213-1E4D-46F7-9777-51ADFE06032C}" presName="parentText" presStyleLbl="node1" presStyleIdx="0" presStyleCnt="4">
        <dgm:presLayoutVars>
          <dgm:chMax val="0"/>
          <dgm:bulletEnabled val="1"/>
        </dgm:presLayoutVars>
      </dgm:prSet>
      <dgm:spPr/>
    </dgm:pt>
    <dgm:pt modelId="{487CF1B7-7E27-4B4C-AB8E-BB60505B23DD}" type="pres">
      <dgm:prSet presAssocID="{17A7F732-5248-4BED-B6E6-EEFF18463C33}" presName="spacer" presStyleCnt="0"/>
      <dgm:spPr/>
    </dgm:pt>
    <dgm:pt modelId="{C284432B-39B1-4E16-8A6B-01D339C83FA7}" type="pres">
      <dgm:prSet presAssocID="{4F2BE4C3-44A9-47D4-9892-DDADA56E9987}" presName="parentText" presStyleLbl="node1" presStyleIdx="1" presStyleCnt="4">
        <dgm:presLayoutVars>
          <dgm:chMax val="0"/>
          <dgm:bulletEnabled val="1"/>
        </dgm:presLayoutVars>
      </dgm:prSet>
      <dgm:spPr/>
    </dgm:pt>
    <dgm:pt modelId="{7646A77B-BC83-44C9-A9A6-4A615B2F487A}" type="pres">
      <dgm:prSet presAssocID="{32882DC4-64F6-4F91-93DA-0914D5939BCF}" presName="spacer" presStyleCnt="0"/>
      <dgm:spPr/>
    </dgm:pt>
    <dgm:pt modelId="{2AD5BD0D-8A41-43EF-9452-CDFD82B7516D}" type="pres">
      <dgm:prSet presAssocID="{30E5E069-6A9F-4B46-AD4F-E9BECA98E69E}" presName="parentText" presStyleLbl="node1" presStyleIdx="2" presStyleCnt="4">
        <dgm:presLayoutVars>
          <dgm:chMax val="0"/>
          <dgm:bulletEnabled val="1"/>
        </dgm:presLayoutVars>
      </dgm:prSet>
      <dgm:spPr/>
    </dgm:pt>
    <dgm:pt modelId="{E0FD3B20-0398-4F72-9730-1CBD6FFFA669}" type="pres">
      <dgm:prSet presAssocID="{A6096A25-B165-487A-AADA-D92449ABB911}" presName="spacer" presStyleCnt="0"/>
      <dgm:spPr/>
    </dgm:pt>
    <dgm:pt modelId="{3B669AB4-2E3F-4312-825E-BC413AB18BC9}" type="pres">
      <dgm:prSet presAssocID="{C6F8E52D-5305-493C-A603-F9BF24BA0CC2}" presName="parentText" presStyleLbl="node1" presStyleIdx="3" presStyleCnt="4">
        <dgm:presLayoutVars>
          <dgm:chMax val="0"/>
          <dgm:bulletEnabled val="1"/>
        </dgm:presLayoutVars>
      </dgm:prSet>
      <dgm:spPr/>
    </dgm:pt>
  </dgm:ptLst>
  <dgm:cxnLst>
    <dgm:cxn modelId="{1C2BA431-B2B4-43B9-BF4B-AD71C420AA99}" srcId="{4000FF8D-70FF-45F9-B4D4-243FFFE69051}" destId="{30E5E069-6A9F-4B46-AD4F-E9BECA98E69E}" srcOrd="2" destOrd="0" parTransId="{2277E43E-72BA-4F19-A4CD-BAFCFE667D0B}" sibTransId="{A6096A25-B165-487A-AADA-D92449ABB911}"/>
    <dgm:cxn modelId="{65751E4E-2246-4047-8382-95E33462F312}" type="presOf" srcId="{C6F8E52D-5305-493C-A603-F9BF24BA0CC2}" destId="{3B669AB4-2E3F-4312-825E-BC413AB18BC9}" srcOrd="0" destOrd="0" presId="urn:microsoft.com/office/officeart/2005/8/layout/vList2"/>
    <dgm:cxn modelId="{64AF8D50-C203-4F55-A707-104802E659E1}" type="presOf" srcId="{30E5E069-6A9F-4B46-AD4F-E9BECA98E69E}" destId="{2AD5BD0D-8A41-43EF-9452-CDFD82B7516D}" srcOrd="0" destOrd="0" presId="urn:microsoft.com/office/officeart/2005/8/layout/vList2"/>
    <dgm:cxn modelId="{361E2B85-F699-4C05-8248-C57A2798CA18}" type="presOf" srcId="{4F2BE4C3-44A9-47D4-9892-DDADA56E9987}" destId="{C284432B-39B1-4E16-8A6B-01D339C83FA7}" srcOrd="0" destOrd="0" presId="urn:microsoft.com/office/officeart/2005/8/layout/vList2"/>
    <dgm:cxn modelId="{E8882FAB-E096-4921-A7D7-E8109780A24E}" type="presOf" srcId="{4000FF8D-70FF-45F9-B4D4-243FFFE69051}" destId="{F3E53CD3-DF88-4ADE-8850-410B6303E876}" srcOrd="0" destOrd="0" presId="urn:microsoft.com/office/officeart/2005/8/layout/vList2"/>
    <dgm:cxn modelId="{E91D5EB9-9BE9-428F-8901-AA6B767635A6}" type="presOf" srcId="{6F742213-1E4D-46F7-9777-51ADFE06032C}" destId="{DD7DA824-5682-4612-9D0A-75B189647CBA}" srcOrd="0" destOrd="0" presId="urn:microsoft.com/office/officeart/2005/8/layout/vList2"/>
    <dgm:cxn modelId="{510FD8BA-C37E-4B84-B339-0FBE6A8B9BFD}" srcId="{4000FF8D-70FF-45F9-B4D4-243FFFE69051}" destId="{4F2BE4C3-44A9-47D4-9892-DDADA56E9987}" srcOrd="1" destOrd="0" parTransId="{D449836C-CFFA-417F-871F-36CD3FA19801}" sibTransId="{32882DC4-64F6-4F91-93DA-0914D5939BCF}"/>
    <dgm:cxn modelId="{7DBF40CA-691D-4A3C-A3C5-26E57ACF084C}" srcId="{4000FF8D-70FF-45F9-B4D4-243FFFE69051}" destId="{C6F8E52D-5305-493C-A603-F9BF24BA0CC2}" srcOrd="3" destOrd="0" parTransId="{909EE5AD-F202-4417-ACA8-43DC25AB2DB8}" sibTransId="{25992630-5E47-48FE-9FBD-42E2A007A4A0}"/>
    <dgm:cxn modelId="{481EE7D3-9221-4FFA-BA03-344D4EBFF0BA}" srcId="{4000FF8D-70FF-45F9-B4D4-243FFFE69051}" destId="{6F742213-1E4D-46F7-9777-51ADFE06032C}" srcOrd="0" destOrd="0" parTransId="{C4BF8B60-0ED9-4740-83B1-32F709A9F006}" sibTransId="{17A7F732-5248-4BED-B6E6-EEFF18463C33}"/>
    <dgm:cxn modelId="{5F7743F4-5282-4FBD-B3C0-EB1EA29DC6D2}" type="presParOf" srcId="{F3E53CD3-DF88-4ADE-8850-410B6303E876}" destId="{DD7DA824-5682-4612-9D0A-75B189647CBA}" srcOrd="0" destOrd="0" presId="urn:microsoft.com/office/officeart/2005/8/layout/vList2"/>
    <dgm:cxn modelId="{C62ED6AD-C129-4DA8-A903-E241A92EB8DA}" type="presParOf" srcId="{F3E53CD3-DF88-4ADE-8850-410B6303E876}" destId="{487CF1B7-7E27-4B4C-AB8E-BB60505B23DD}" srcOrd="1" destOrd="0" presId="urn:microsoft.com/office/officeart/2005/8/layout/vList2"/>
    <dgm:cxn modelId="{37321153-5519-4605-B7AE-102D1E2692DC}" type="presParOf" srcId="{F3E53CD3-DF88-4ADE-8850-410B6303E876}" destId="{C284432B-39B1-4E16-8A6B-01D339C83FA7}" srcOrd="2" destOrd="0" presId="urn:microsoft.com/office/officeart/2005/8/layout/vList2"/>
    <dgm:cxn modelId="{0C8BB146-E752-4E96-B97A-CC83DA202787}" type="presParOf" srcId="{F3E53CD3-DF88-4ADE-8850-410B6303E876}" destId="{7646A77B-BC83-44C9-A9A6-4A615B2F487A}" srcOrd="3" destOrd="0" presId="urn:microsoft.com/office/officeart/2005/8/layout/vList2"/>
    <dgm:cxn modelId="{0FFBA6A5-8968-492C-A456-8AD5091A08D7}" type="presParOf" srcId="{F3E53CD3-DF88-4ADE-8850-410B6303E876}" destId="{2AD5BD0D-8A41-43EF-9452-CDFD82B7516D}" srcOrd="4" destOrd="0" presId="urn:microsoft.com/office/officeart/2005/8/layout/vList2"/>
    <dgm:cxn modelId="{D9A92C05-3A41-443E-9588-4CECAA76FE3E}" type="presParOf" srcId="{F3E53CD3-DF88-4ADE-8850-410B6303E876}" destId="{E0FD3B20-0398-4F72-9730-1CBD6FFFA669}" srcOrd="5" destOrd="0" presId="urn:microsoft.com/office/officeart/2005/8/layout/vList2"/>
    <dgm:cxn modelId="{042AF2E1-1D95-41BE-A877-5B744A546196}" type="presParOf" srcId="{F3E53CD3-DF88-4ADE-8850-410B6303E876}" destId="{3B669AB4-2E3F-4312-825E-BC413AB18BC9}"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B0E0B76-F68A-4C97-B541-1E028F292B2F}"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B32D8EBF-63F0-4467-8371-6D32A96B723C}">
      <dgm:prSet/>
      <dgm:spPr/>
      <dgm:t>
        <a:bodyPr/>
        <a:lstStyle/>
        <a:p>
          <a:r>
            <a:rPr lang="en-US" baseline="0"/>
            <a:t>Scale</a:t>
          </a:r>
          <a:endParaRPr lang="en-US"/>
        </a:p>
      </dgm:t>
    </dgm:pt>
    <dgm:pt modelId="{BBD19C6D-C778-44E1-97AC-3A7739C60A35}" type="parTrans" cxnId="{5C0E746C-33ED-452E-9762-E27B20C01B0D}">
      <dgm:prSet/>
      <dgm:spPr/>
      <dgm:t>
        <a:bodyPr/>
        <a:lstStyle/>
        <a:p>
          <a:endParaRPr lang="en-US"/>
        </a:p>
      </dgm:t>
    </dgm:pt>
    <dgm:pt modelId="{0B5E7F9A-558E-4490-BEA9-BE5157FB08FB}" type="sibTrans" cxnId="{5C0E746C-33ED-452E-9762-E27B20C01B0D}">
      <dgm:prSet/>
      <dgm:spPr/>
      <dgm:t>
        <a:bodyPr/>
        <a:lstStyle/>
        <a:p>
          <a:endParaRPr lang="en-US"/>
        </a:p>
      </dgm:t>
    </dgm:pt>
    <dgm:pt modelId="{484AF6DE-0D8E-4628-A4F6-E61E9B38FDDA}">
      <dgm:prSet/>
      <dgm:spPr/>
      <dgm:t>
        <a:bodyPr/>
        <a:lstStyle/>
        <a:p>
          <a:r>
            <a:rPr lang="en-US" baseline="0"/>
            <a:t>Scale from small departmental apps to internet scale</a:t>
          </a:r>
          <a:endParaRPr lang="en-US"/>
        </a:p>
      </dgm:t>
    </dgm:pt>
    <dgm:pt modelId="{11098053-B15D-481B-9C08-4ED20FFD4422}" type="parTrans" cxnId="{7BD121AF-69F9-47D0-A852-0F39024BDD15}">
      <dgm:prSet/>
      <dgm:spPr/>
      <dgm:t>
        <a:bodyPr/>
        <a:lstStyle/>
        <a:p>
          <a:endParaRPr lang="en-US"/>
        </a:p>
      </dgm:t>
    </dgm:pt>
    <dgm:pt modelId="{32D6440F-D987-4B97-9866-B0525F9B2968}" type="sibTrans" cxnId="{7BD121AF-69F9-47D0-A852-0F39024BDD15}">
      <dgm:prSet/>
      <dgm:spPr/>
      <dgm:t>
        <a:bodyPr/>
        <a:lstStyle/>
        <a:p>
          <a:endParaRPr lang="en-US"/>
        </a:p>
      </dgm:t>
    </dgm:pt>
    <dgm:pt modelId="{02D1E61E-58D7-4D13-A60B-008A8EDBB909}">
      <dgm:prSet/>
      <dgm:spPr/>
      <dgm:t>
        <a:bodyPr/>
        <a:lstStyle/>
        <a:p>
          <a:r>
            <a:rPr lang="en-US" baseline="0" dirty="0"/>
            <a:t>Utilize hardware efficiently at scale</a:t>
          </a:r>
          <a:endParaRPr lang="en-US" dirty="0"/>
        </a:p>
      </dgm:t>
    </dgm:pt>
    <dgm:pt modelId="{ED44EEB6-7CA8-4A3C-BF78-020D6E2FA63D}" type="parTrans" cxnId="{7D530438-778F-4FE7-8F74-B69515CE1A3D}">
      <dgm:prSet/>
      <dgm:spPr/>
      <dgm:t>
        <a:bodyPr/>
        <a:lstStyle/>
        <a:p>
          <a:endParaRPr lang="en-US"/>
        </a:p>
      </dgm:t>
    </dgm:pt>
    <dgm:pt modelId="{C262626A-D27C-445D-8F2C-F446E5D9E557}" type="sibTrans" cxnId="{7D530438-778F-4FE7-8F74-B69515CE1A3D}">
      <dgm:prSet/>
      <dgm:spPr/>
      <dgm:t>
        <a:bodyPr/>
        <a:lstStyle/>
        <a:p>
          <a:endParaRPr lang="en-US"/>
        </a:p>
      </dgm:t>
    </dgm:pt>
    <dgm:pt modelId="{9AE3FE2D-248E-4CD9-AB81-3A4FE7B1DA44}">
      <dgm:prSet/>
      <dgm:spPr/>
      <dgm:t>
        <a:bodyPr/>
        <a:lstStyle/>
        <a:p>
          <a:r>
            <a:rPr lang="en-US" baseline="0" dirty="0"/>
            <a:t>High Availability/Reliability</a:t>
          </a:r>
          <a:endParaRPr lang="en-US" dirty="0"/>
        </a:p>
      </dgm:t>
    </dgm:pt>
    <dgm:pt modelId="{E6064592-A39E-4141-AF28-F7121A76426D}" type="parTrans" cxnId="{75A0EAD9-F4AE-4058-9D9D-6E7505C813CC}">
      <dgm:prSet/>
      <dgm:spPr/>
      <dgm:t>
        <a:bodyPr/>
        <a:lstStyle/>
        <a:p>
          <a:endParaRPr lang="en-US"/>
        </a:p>
      </dgm:t>
    </dgm:pt>
    <dgm:pt modelId="{A32D6F16-3F68-475B-826F-C5CBD6C858EA}" type="sibTrans" cxnId="{75A0EAD9-F4AE-4058-9D9D-6E7505C813CC}">
      <dgm:prSet/>
      <dgm:spPr/>
      <dgm:t>
        <a:bodyPr/>
        <a:lstStyle/>
        <a:p>
          <a:endParaRPr lang="en-US"/>
        </a:p>
      </dgm:t>
    </dgm:pt>
    <dgm:pt modelId="{57CA9B29-DA02-4120-A249-D409D37875DA}">
      <dgm:prSet/>
      <dgm:spPr/>
      <dgm:t>
        <a:bodyPr/>
        <a:lstStyle/>
        <a:p>
          <a:r>
            <a:rPr lang="en-US" baseline="0"/>
            <a:t>Quickly react to failures of application code, machines, and networks</a:t>
          </a:r>
          <a:endParaRPr lang="en-US"/>
        </a:p>
      </dgm:t>
    </dgm:pt>
    <dgm:pt modelId="{C7D5EA17-275B-4206-9FA7-092937C06D55}" type="parTrans" cxnId="{18F54B8E-B73A-457D-A3E3-5B35CFA85D91}">
      <dgm:prSet/>
      <dgm:spPr/>
      <dgm:t>
        <a:bodyPr/>
        <a:lstStyle/>
        <a:p>
          <a:endParaRPr lang="en-US"/>
        </a:p>
      </dgm:t>
    </dgm:pt>
    <dgm:pt modelId="{08C6CECA-504D-4B79-AD1F-127E359C58ED}" type="sibTrans" cxnId="{18F54B8E-B73A-457D-A3E3-5B35CFA85D91}">
      <dgm:prSet/>
      <dgm:spPr/>
      <dgm:t>
        <a:bodyPr/>
        <a:lstStyle/>
        <a:p>
          <a:endParaRPr lang="en-US"/>
        </a:p>
      </dgm:t>
    </dgm:pt>
    <dgm:pt modelId="{E5906B37-4D4D-4DA1-A180-87A6845862F7}">
      <dgm:prSet/>
      <dgm:spPr/>
      <dgm:t>
        <a:bodyPr/>
        <a:lstStyle/>
        <a:p>
          <a:r>
            <a:rPr lang="en-US" baseline="0"/>
            <a:t>Do it without complexity/cost (Don’t buy a SAN)</a:t>
          </a:r>
          <a:endParaRPr lang="en-US"/>
        </a:p>
      </dgm:t>
    </dgm:pt>
    <dgm:pt modelId="{942AB3CD-7C33-409F-AFE7-EB28D0537689}" type="parTrans" cxnId="{F3359717-E36A-4946-B61F-6CCBE5D76C37}">
      <dgm:prSet/>
      <dgm:spPr/>
      <dgm:t>
        <a:bodyPr/>
        <a:lstStyle/>
        <a:p>
          <a:endParaRPr lang="en-US"/>
        </a:p>
      </dgm:t>
    </dgm:pt>
    <dgm:pt modelId="{66AB9E33-9550-49CA-BB2E-BC88FCDCAA85}" type="sibTrans" cxnId="{F3359717-E36A-4946-B61F-6CCBE5D76C37}">
      <dgm:prSet/>
      <dgm:spPr/>
      <dgm:t>
        <a:bodyPr/>
        <a:lstStyle/>
        <a:p>
          <a:endParaRPr lang="en-US"/>
        </a:p>
      </dgm:t>
    </dgm:pt>
    <dgm:pt modelId="{D396702A-9686-4056-B3F3-4BA120F97D14}">
      <dgm:prSet/>
      <dgm:spPr/>
      <dgm:t>
        <a:bodyPr/>
        <a:lstStyle/>
        <a:p>
          <a:r>
            <a:rPr lang="en-US" baseline="0"/>
            <a:t>Do it in the cloud (without controlling the hardware)</a:t>
          </a:r>
          <a:endParaRPr lang="en-US"/>
        </a:p>
      </dgm:t>
    </dgm:pt>
    <dgm:pt modelId="{D1AD91C1-2B45-48D5-8EF6-F6DD45E9D380}" type="parTrans" cxnId="{51014C36-D765-44E3-832E-95D5DA7C3EBC}">
      <dgm:prSet/>
      <dgm:spPr/>
      <dgm:t>
        <a:bodyPr/>
        <a:lstStyle/>
        <a:p>
          <a:endParaRPr lang="en-US"/>
        </a:p>
      </dgm:t>
    </dgm:pt>
    <dgm:pt modelId="{16FF97FB-DAD2-49CF-90F6-A58C0079C3F1}" type="sibTrans" cxnId="{51014C36-D765-44E3-832E-95D5DA7C3EBC}">
      <dgm:prSet/>
      <dgm:spPr/>
      <dgm:t>
        <a:bodyPr/>
        <a:lstStyle/>
        <a:p>
          <a:endParaRPr lang="en-US"/>
        </a:p>
      </dgm:t>
    </dgm:pt>
    <dgm:pt modelId="{85BAD030-05A2-4FD0-8934-CD82602CC29F}">
      <dgm:prSet/>
      <dgm:spPr/>
      <dgm:t>
        <a:bodyPr/>
        <a:lstStyle/>
        <a:p>
          <a:r>
            <a:rPr lang="en-US" baseline="0"/>
            <a:t>Performance and Latency</a:t>
          </a:r>
          <a:endParaRPr lang="en-US"/>
        </a:p>
      </dgm:t>
    </dgm:pt>
    <dgm:pt modelId="{B5BFEE08-513F-4A72-BD02-848CD6D8A47D}" type="parTrans" cxnId="{59BCD4E9-864B-432F-BD14-5D9372609968}">
      <dgm:prSet/>
      <dgm:spPr/>
      <dgm:t>
        <a:bodyPr/>
        <a:lstStyle/>
        <a:p>
          <a:endParaRPr lang="en-US"/>
        </a:p>
      </dgm:t>
    </dgm:pt>
    <dgm:pt modelId="{79B86A2D-0506-4923-9A53-AEE8E324EAE2}" type="sibTrans" cxnId="{59BCD4E9-864B-432F-BD14-5D9372609968}">
      <dgm:prSet/>
      <dgm:spPr/>
      <dgm:t>
        <a:bodyPr/>
        <a:lstStyle/>
        <a:p>
          <a:endParaRPr lang="en-US"/>
        </a:p>
      </dgm:t>
    </dgm:pt>
    <dgm:pt modelId="{CCF6DD38-26AA-4374-AB82-EB9E02DF0EF0}">
      <dgm:prSet/>
      <dgm:spPr/>
      <dgm:t>
        <a:bodyPr/>
        <a:lstStyle/>
        <a:p>
          <a:r>
            <a:rPr lang="en-US" b="1" baseline="0"/>
            <a:t>Millisecond response times for reads</a:t>
          </a:r>
          <a:endParaRPr lang="en-US"/>
        </a:p>
      </dgm:t>
    </dgm:pt>
    <dgm:pt modelId="{64AD62AD-832C-42DA-A71F-E0ED06342CAD}" type="parTrans" cxnId="{08D0A3CC-E1CD-4CBE-B296-C66C8D4A407C}">
      <dgm:prSet/>
      <dgm:spPr/>
      <dgm:t>
        <a:bodyPr/>
        <a:lstStyle/>
        <a:p>
          <a:endParaRPr lang="en-US"/>
        </a:p>
      </dgm:t>
    </dgm:pt>
    <dgm:pt modelId="{969FAF02-AA7C-421E-84AB-1BE8AE96D25B}" type="sibTrans" cxnId="{08D0A3CC-E1CD-4CBE-B296-C66C8D4A407C}">
      <dgm:prSet/>
      <dgm:spPr/>
      <dgm:t>
        <a:bodyPr/>
        <a:lstStyle/>
        <a:p>
          <a:endParaRPr lang="en-US"/>
        </a:p>
      </dgm:t>
    </dgm:pt>
    <dgm:pt modelId="{CA19ADB5-B047-4F44-8B40-D13292049A5E}">
      <dgm:prSet/>
      <dgm:spPr/>
      <dgm:t>
        <a:bodyPr/>
        <a:lstStyle/>
        <a:p>
          <a:r>
            <a:rPr lang="en-US" b="1" baseline="0"/>
            <a:t>High throughput for writes</a:t>
          </a:r>
          <a:endParaRPr lang="en-US"/>
        </a:p>
      </dgm:t>
    </dgm:pt>
    <dgm:pt modelId="{B39B7798-64B0-4A29-B970-853C0B90E766}" type="parTrans" cxnId="{1061D26B-BFF6-43C8-A7FA-9E9D80AA8901}">
      <dgm:prSet/>
      <dgm:spPr/>
      <dgm:t>
        <a:bodyPr/>
        <a:lstStyle/>
        <a:p>
          <a:endParaRPr lang="en-US"/>
        </a:p>
      </dgm:t>
    </dgm:pt>
    <dgm:pt modelId="{0A807900-BCE2-4AC8-B946-4E304F8D0385}" type="sibTrans" cxnId="{1061D26B-BFF6-43C8-A7FA-9E9D80AA8901}">
      <dgm:prSet/>
      <dgm:spPr/>
      <dgm:t>
        <a:bodyPr/>
        <a:lstStyle/>
        <a:p>
          <a:endParaRPr lang="en-US"/>
        </a:p>
      </dgm:t>
    </dgm:pt>
    <dgm:pt modelId="{F009DCFE-1BD6-47AB-A097-6AC1A051B9FB}">
      <dgm:prSet/>
      <dgm:spPr/>
      <dgm:t>
        <a:bodyPr/>
        <a:lstStyle/>
        <a:p>
          <a:r>
            <a:rPr lang="en-US" baseline="0"/>
            <a:t>Management</a:t>
          </a:r>
          <a:endParaRPr lang="en-US"/>
        </a:p>
      </dgm:t>
    </dgm:pt>
    <dgm:pt modelId="{1CB385EB-44F5-4840-9480-6B003F72D68F}" type="parTrans" cxnId="{A9D40CAE-27DA-4A9B-A3B2-C482CBBB3F5D}">
      <dgm:prSet/>
      <dgm:spPr/>
      <dgm:t>
        <a:bodyPr/>
        <a:lstStyle/>
        <a:p>
          <a:endParaRPr lang="en-US"/>
        </a:p>
      </dgm:t>
    </dgm:pt>
    <dgm:pt modelId="{7C1F2F66-324A-43C4-BA2E-643364202C22}" type="sibTrans" cxnId="{A9D40CAE-27DA-4A9B-A3B2-C482CBBB3F5D}">
      <dgm:prSet/>
      <dgm:spPr/>
      <dgm:t>
        <a:bodyPr/>
        <a:lstStyle/>
        <a:p>
          <a:endParaRPr lang="en-US"/>
        </a:p>
      </dgm:t>
    </dgm:pt>
    <dgm:pt modelId="{4845ACC0-AABB-448B-9B32-D220B2E6DE54}">
      <dgm:prSet/>
      <dgm:spPr/>
      <dgm:t>
        <a:bodyPr/>
        <a:lstStyle/>
        <a:p>
          <a:r>
            <a:rPr lang="en-US" baseline="0"/>
            <a:t>Perform online upgrades and patches </a:t>
          </a:r>
          <a:endParaRPr lang="en-US"/>
        </a:p>
      </dgm:t>
    </dgm:pt>
    <dgm:pt modelId="{C7738A28-A6DE-4DB9-9FC4-51A29272F956}" type="parTrans" cxnId="{0E0A01FA-4A98-4494-9742-087E3B1D4273}">
      <dgm:prSet/>
      <dgm:spPr/>
      <dgm:t>
        <a:bodyPr/>
        <a:lstStyle/>
        <a:p>
          <a:endParaRPr lang="en-US"/>
        </a:p>
      </dgm:t>
    </dgm:pt>
    <dgm:pt modelId="{A9B6FF68-1D18-4094-9A01-1F879AB5A299}" type="sibTrans" cxnId="{0E0A01FA-4A98-4494-9742-087E3B1D4273}">
      <dgm:prSet/>
      <dgm:spPr/>
      <dgm:t>
        <a:bodyPr/>
        <a:lstStyle/>
        <a:p>
          <a:endParaRPr lang="en-US"/>
        </a:p>
      </dgm:t>
    </dgm:pt>
    <dgm:pt modelId="{6817AE44-6469-4CF7-BD5A-B38A112E7878}">
      <dgm:prSet/>
      <dgm:spPr/>
      <dgm:t>
        <a:bodyPr/>
        <a:lstStyle/>
        <a:p>
          <a:r>
            <a:rPr lang="en-US" baseline="0" dirty="0"/>
            <a:t>Monitor and maintain health information of your distributed application</a:t>
          </a:r>
          <a:endParaRPr lang="en-US" dirty="0"/>
        </a:p>
      </dgm:t>
    </dgm:pt>
    <dgm:pt modelId="{5C963E36-6E96-45B4-BD56-BB966C654857}" type="parTrans" cxnId="{8AD23AB2-A983-4A44-8CEF-7B55E8327220}">
      <dgm:prSet/>
      <dgm:spPr/>
      <dgm:t>
        <a:bodyPr/>
        <a:lstStyle/>
        <a:p>
          <a:endParaRPr lang="en-US"/>
        </a:p>
      </dgm:t>
    </dgm:pt>
    <dgm:pt modelId="{68255B79-5847-4246-9B49-DB02BE020A7F}" type="sibTrans" cxnId="{8AD23AB2-A983-4A44-8CEF-7B55E8327220}">
      <dgm:prSet/>
      <dgm:spPr/>
      <dgm:t>
        <a:bodyPr/>
        <a:lstStyle/>
        <a:p>
          <a:endParaRPr lang="en-US"/>
        </a:p>
      </dgm:t>
    </dgm:pt>
    <dgm:pt modelId="{227A227F-7579-4C8E-992F-4EBFC153C664}">
      <dgm:prSet/>
      <dgm:spPr/>
      <dgm:t>
        <a:bodyPr/>
        <a:lstStyle/>
        <a:p>
          <a:r>
            <a:rPr lang="en-US" dirty="0"/>
            <a:t>Get real-time information about topology etc.</a:t>
          </a:r>
        </a:p>
      </dgm:t>
    </dgm:pt>
    <dgm:pt modelId="{88D55519-BE10-48B3-8E50-A4CBFBE401EF}" type="parTrans" cxnId="{F7B5C424-D2FD-4F0E-8D6B-57E12539A3F6}">
      <dgm:prSet/>
      <dgm:spPr/>
      <dgm:t>
        <a:bodyPr/>
        <a:lstStyle/>
        <a:p>
          <a:endParaRPr lang="en-US"/>
        </a:p>
      </dgm:t>
    </dgm:pt>
    <dgm:pt modelId="{3BB28D1C-FE04-4DD4-9427-C7D49BDE6F70}" type="sibTrans" cxnId="{F7B5C424-D2FD-4F0E-8D6B-57E12539A3F6}">
      <dgm:prSet/>
      <dgm:spPr/>
      <dgm:t>
        <a:bodyPr/>
        <a:lstStyle/>
        <a:p>
          <a:endParaRPr lang="en-US"/>
        </a:p>
      </dgm:t>
    </dgm:pt>
    <dgm:pt modelId="{EFB849CF-B0D9-408E-B28C-18C7761CFF0E}">
      <dgm:prSet/>
      <dgm:spPr/>
      <dgm:t>
        <a:bodyPr/>
        <a:lstStyle/>
        <a:p>
          <a:r>
            <a:rPr lang="pl-PL"/>
            <a:t>SINGLE </a:t>
          </a:r>
          <a:r>
            <a:rPr lang="pl-PL" dirty="0"/>
            <a:t>CODE BASE!</a:t>
          </a:r>
          <a:endParaRPr lang="en-US" dirty="0"/>
        </a:p>
      </dgm:t>
    </dgm:pt>
    <dgm:pt modelId="{11FA2704-D0F8-4DEA-A9B7-077184F6E130}" type="parTrans" cxnId="{8B43EBC4-79B1-4891-A7C0-2BB09FB9031A}">
      <dgm:prSet/>
      <dgm:spPr/>
    </dgm:pt>
    <dgm:pt modelId="{412DF0E8-F3F9-4900-A095-54E13B6FCE17}" type="sibTrans" cxnId="{8B43EBC4-79B1-4891-A7C0-2BB09FB9031A}">
      <dgm:prSet/>
      <dgm:spPr/>
    </dgm:pt>
    <dgm:pt modelId="{E735ED05-6457-46C5-A1B2-336B1E1DD2C5}" type="pres">
      <dgm:prSet presAssocID="{BB0E0B76-F68A-4C97-B541-1E028F292B2F}" presName="linear" presStyleCnt="0">
        <dgm:presLayoutVars>
          <dgm:animLvl val="lvl"/>
          <dgm:resizeHandles val="exact"/>
        </dgm:presLayoutVars>
      </dgm:prSet>
      <dgm:spPr/>
    </dgm:pt>
    <dgm:pt modelId="{6A48A426-ABA4-4A92-9958-F0307E26CE27}" type="pres">
      <dgm:prSet presAssocID="{B32D8EBF-63F0-4467-8371-6D32A96B723C}" presName="parentText" presStyleLbl="node1" presStyleIdx="0" presStyleCnt="5">
        <dgm:presLayoutVars>
          <dgm:chMax val="0"/>
          <dgm:bulletEnabled val="1"/>
        </dgm:presLayoutVars>
      </dgm:prSet>
      <dgm:spPr/>
    </dgm:pt>
    <dgm:pt modelId="{6BE708B2-59AA-438C-9FB9-2E213330FD83}" type="pres">
      <dgm:prSet presAssocID="{B32D8EBF-63F0-4467-8371-6D32A96B723C}" presName="childText" presStyleLbl="revTx" presStyleIdx="0" presStyleCnt="4">
        <dgm:presLayoutVars>
          <dgm:bulletEnabled val="1"/>
        </dgm:presLayoutVars>
      </dgm:prSet>
      <dgm:spPr/>
    </dgm:pt>
    <dgm:pt modelId="{B7BA2772-F950-41FE-B7AF-D9C7A69A6322}" type="pres">
      <dgm:prSet presAssocID="{EFB849CF-B0D9-408E-B28C-18C7761CFF0E}" presName="parentText" presStyleLbl="node1" presStyleIdx="1" presStyleCnt="5">
        <dgm:presLayoutVars>
          <dgm:chMax val="0"/>
          <dgm:bulletEnabled val="1"/>
        </dgm:presLayoutVars>
      </dgm:prSet>
      <dgm:spPr/>
    </dgm:pt>
    <dgm:pt modelId="{72824704-0BBB-4C36-98B0-DFA9B99B20A7}" type="pres">
      <dgm:prSet presAssocID="{412DF0E8-F3F9-4900-A095-54E13B6FCE17}" presName="spacer" presStyleCnt="0"/>
      <dgm:spPr/>
    </dgm:pt>
    <dgm:pt modelId="{541F6024-B20E-4E99-BE63-892EEB6D8F40}" type="pres">
      <dgm:prSet presAssocID="{9AE3FE2D-248E-4CD9-AB81-3A4FE7B1DA44}" presName="parentText" presStyleLbl="node1" presStyleIdx="2" presStyleCnt="5">
        <dgm:presLayoutVars>
          <dgm:chMax val="0"/>
          <dgm:bulletEnabled val="1"/>
        </dgm:presLayoutVars>
      </dgm:prSet>
      <dgm:spPr/>
    </dgm:pt>
    <dgm:pt modelId="{E7C6BEC5-E921-4AA7-88CE-819ADCE7559E}" type="pres">
      <dgm:prSet presAssocID="{9AE3FE2D-248E-4CD9-AB81-3A4FE7B1DA44}" presName="childText" presStyleLbl="revTx" presStyleIdx="1" presStyleCnt="4">
        <dgm:presLayoutVars>
          <dgm:bulletEnabled val="1"/>
        </dgm:presLayoutVars>
      </dgm:prSet>
      <dgm:spPr/>
    </dgm:pt>
    <dgm:pt modelId="{FA4BEC10-8869-4E4F-BC07-A1FE6ED4193A}" type="pres">
      <dgm:prSet presAssocID="{85BAD030-05A2-4FD0-8934-CD82602CC29F}" presName="parentText" presStyleLbl="node1" presStyleIdx="3" presStyleCnt="5">
        <dgm:presLayoutVars>
          <dgm:chMax val="0"/>
          <dgm:bulletEnabled val="1"/>
        </dgm:presLayoutVars>
      </dgm:prSet>
      <dgm:spPr/>
    </dgm:pt>
    <dgm:pt modelId="{5D688AD8-CC86-40BF-A211-4DED42401F84}" type="pres">
      <dgm:prSet presAssocID="{85BAD030-05A2-4FD0-8934-CD82602CC29F}" presName="childText" presStyleLbl="revTx" presStyleIdx="2" presStyleCnt="4">
        <dgm:presLayoutVars>
          <dgm:bulletEnabled val="1"/>
        </dgm:presLayoutVars>
      </dgm:prSet>
      <dgm:spPr/>
    </dgm:pt>
    <dgm:pt modelId="{4CC45CC4-04EC-466D-AF2A-24FBC3437E2E}" type="pres">
      <dgm:prSet presAssocID="{F009DCFE-1BD6-47AB-A097-6AC1A051B9FB}" presName="parentText" presStyleLbl="node1" presStyleIdx="4" presStyleCnt="5">
        <dgm:presLayoutVars>
          <dgm:chMax val="0"/>
          <dgm:bulletEnabled val="1"/>
        </dgm:presLayoutVars>
      </dgm:prSet>
      <dgm:spPr/>
    </dgm:pt>
    <dgm:pt modelId="{CD51204C-1154-4240-A18E-BDD095D6CD34}" type="pres">
      <dgm:prSet presAssocID="{F009DCFE-1BD6-47AB-A097-6AC1A051B9FB}" presName="childText" presStyleLbl="revTx" presStyleIdx="3" presStyleCnt="4">
        <dgm:presLayoutVars>
          <dgm:bulletEnabled val="1"/>
        </dgm:presLayoutVars>
      </dgm:prSet>
      <dgm:spPr/>
    </dgm:pt>
  </dgm:ptLst>
  <dgm:cxnLst>
    <dgm:cxn modelId="{6C23400A-4071-4A38-BB1E-61F8B1FFED18}" type="presOf" srcId="{EFB849CF-B0D9-408E-B28C-18C7761CFF0E}" destId="{B7BA2772-F950-41FE-B7AF-D9C7A69A6322}" srcOrd="0" destOrd="0" presId="urn:microsoft.com/office/officeart/2005/8/layout/vList2"/>
    <dgm:cxn modelId="{ADF39E14-CB2C-443A-BD00-F24C22E9D586}" type="presOf" srcId="{57CA9B29-DA02-4120-A249-D409D37875DA}" destId="{E7C6BEC5-E921-4AA7-88CE-819ADCE7559E}" srcOrd="0" destOrd="0" presId="urn:microsoft.com/office/officeart/2005/8/layout/vList2"/>
    <dgm:cxn modelId="{F3359717-E36A-4946-B61F-6CCBE5D76C37}" srcId="{57CA9B29-DA02-4120-A249-D409D37875DA}" destId="{E5906B37-4D4D-4DA1-A180-87A6845862F7}" srcOrd="0" destOrd="0" parTransId="{942AB3CD-7C33-409F-AFE7-EB28D0537689}" sibTransId="{66AB9E33-9550-49CA-BB2E-BC88FCDCAA85}"/>
    <dgm:cxn modelId="{79DEA11E-9914-4DF3-9E80-439291CE5DB5}" type="presOf" srcId="{484AF6DE-0D8E-4628-A4F6-E61E9B38FDDA}" destId="{6BE708B2-59AA-438C-9FB9-2E213330FD83}" srcOrd="0" destOrd="0" presId="urn:microsoft.com/office/officeart/2005/8/layout/vList2"/>
    <dgm:cxn modelId="{F7B5C424-D2FD-4F0E-8D6B-57E12539A3F6}" srcId="{F009DCFE-1BD6-47AB-A097-6AC1A051B9FB}" destId="{227A227F-7579-4C8E-992F-4EBFC153C664}" srcOrd="2" destOrd="0" parTransId="{88D55519-BE10-48B3-8E50-A4CBFBE401EF}" sibTransId="{3BB28D1C-FE04-4DD4-9427-C7D49BDE6F70}"/>
    <dgm:cxn modelId="{51014C36-D765-44E3-832E-95D5DA7C3EBC}" srcId="{57CA9B29-DA02-4120-A249-D409D37875DA}" destId="{D396702A-9686-4056-B3F3-4BA120F97D14}" srcOrd="1" destOrd="0" parTransId="{D1AD91C1-2B45-48D5-8EF6-F6DD45E9D380}" sibTransId="{16FF97FB-DAD2-49CF-90F6-A58C0079C3F1}"/>
    <dgm:cxn modelId="{7D530438-778F-4FE7-8F74-B69515CE1A3D}" srcId="{B32D8EBF-63F0-4467-8371-6D32A96B723C}" destId="{02D1E61E-58D7-4D13-A60B-008A8EDBB909}" srcOrd="1" destOrd="0" parTransId="{ED44EEB6-7CA8-4A3C-BF78-020D6E2FA63D}" sibTransId="{C262626A-D27C-445D-8F2C-F446E5D9E557}"/>
    <dgm:cxn modelId="{49BF9540-7142-4164-9CC0-5B08E2CD4909}" type="presOf" srcId="{E5906B37-4D4D-4DA1-A180-87A6845862F7}" destId="{E7C6BEC5-E921-4AA7-88CE-819ADCE7559E}" srcOrd="0" destOrd="1" presId="urn:microsoft.com/office/officeart/2005/8/layout/vList2"/>
    <dgm:cxn modelId="{776F8145-DA08-49A2-87D2-3E40F714568E}" type="presOf" srcId="{6817AE44-6469-4CF7-BD5A-B38A112E7878}" destId="{CD51204C-1154-4240-A18E-BDD095D6CD34}" srcOrd="0" destOrd="1" presId="urn:microsoft.com/office/officeart/2005/8/layout/vList2"/>
    <dgm:cxn modelId="{98F35C4A-D291-4D13-8F5C-CAFF27D480F8}" type="presOf" srcId="{4845ACC0-AABB-448B-9B32-D220B2E6DE54}" destId="{CD51204C-1154-4240-A18E-BDD095D6CD34}" srcOrd="0" destOrd="0" presId="urn:microsoft.com/office/officeart/2005/8/layout/vList2"/>
    <dgm:cxn modelId="{1F14844B-C06A-4B75-BDAE-6DA2563351B5}" type="presOf" srcId="{02D1E61E-58D7-4D13-A60B-008A8EDBB909}" destId="{6BE708B2-59AA-438C-9FB9-2E213330FD83}" srcOrd="0" destOrd="1" presId="urn:microsoft.com/office/officeart/2005/8/layout/vList2"/>
    <dgm:cxn modelId="{1061D26B-BFF6-43C8-A7FA-9E9D80AA8901}" srcId="{85BAD030-05A2-4FD0-8934-CD82602CC29F}" destId="{CA19ADB5-B047-4F44-8B40-D13292049A5E}" srcOrd="1" destOrd="0" parTransId="{B39B7798-64B0-4A29-B970-853C0B90E766}" sibTransId="{0A807900-BCE2-4AC8-B946-4E304F8D0385}"/>
    <dgm:cxn modelId="{5F85704C-1A6B-4046-8AAF-499203F1994D}" type="presOf" srcId="{D396702A-9686-4056-B3F3-4BA120F97D14}" destId="{E7C6BEC5-E921-4AA7-88CE-819ADCE7559E}" srcOrd="0" destOrd="2" presId="urn:microsoft.com/office/officeart/2005/8/layout/vList2"/>
    <dgm:cxn modelId="{5C0E746C-33ED-452E-9762-E27B20C01B0D}" srcId="{BB0E0B76-F68A-4C97-B541-1E028F292B2F}" destId="{B32D8EBF-63F0-4467-8371-6D32A96B723C}" srcOrd="0" destOrd="0" parTransId="{BBD19C6D-C778-44E1-97AC-3A7739C60A35}" sibTransId="{0B5E7F9A-558E-4490-BEA9-BE5157FB08FB}"/>
    <dgm:cxn modelId="{C2D04257-133F-47A6-B129-8B11F5831425}" type="presOf" srcId="{F009DCFE-1BD6-47AB-A097-6AC1A051B9FB}" destId="{4CC45CC4-04EC-466D-AF2A-24FBC3437E2E}" srcOrd="0" destOrd="0" presId="urn:microsoft.com/office/officeart/2005/8/layout/vList2"/>
    <dgm:cxn modelId="{18F54B8E-B73A-457D-A3E3-5B35CFA85D91}" srcId="{9AE3FE2D-248E-4CD9-AB81-3A4FE7B1DA44}" destId="{57CA9B29-DA02-4120-A249-D409D37875DA}" srcOrd="0" destOrd="0" parTransId="{C7D5EA17-275B-4206-9FA7-092937C06D55}" sibTransId="{08C6CECA-504D-4B79-AD1F-127E359C58ED}"/>
    <dgm:cxn modelId="{B5164990-9044-4206-9B8F-DE0D8A9AB0A8}" type="presOf" srcId="{CCF6DD38-26AA-4374-AB82-EB9E02DF0EF0}" destId="{5D688AD8-CC86-40BF-A211-4DED42401F84}" srcOrd="0" destOrd="0" presId="urn:microsoft.com/office/officeart/2005/8/layout/vList2"/>
    <dgm:cxn modelId="{6830E792-E4A0-4CE2-A66F-074A7A2298CE}" type="presOf" srcId="{CA19ADB5-B047-4F44-8B40-D13292049A5E}" destId="{5D688AD8-CC86-40BF-A211-4DED42401F84}" srcOrd="0" destOrd="1" presId="urn:microsoft.com/office/officeart/2005/8/layout/vList2"/>
    <dgm:cxn modelId="{BB79B0A0-965D-4456-8E93-16DC4B2E103E}" type="presOf" srcId="{B32D8EBF-63F0-4467-8371-6D32A96B723C}" destId="{6A48A426-ABA4-4A92-9958-F0307E26CE27}" srcOrd="0" destOrd="0" presId="urn:microsoft.com/office/officeart/2005/8/layout/vList2"/>
    <dgm:cxn modelId="{A9D40CAE-27DA-4A9B-A3B2-C482CBBB3F5D}" srcId="{BB0E0B76-F68A-4C97-B541-1E028F292B2F}" destId="{F009DCFE-1BD6-47AB-A097-6AC1A051B9FB}" srcOrd="4" destOrd="0" parTransId="{1CB385EB-44F5-4840-9480-6B003F72D68F}" sibTransId="{7C1F2F66-324A-43C4-BA2E-643364202C22}"/>
    <dgm:cxn modelId="{7BD121AF-69F9-47D0-A852-0F39024BDD15}" srcId="{B32D8EBF-63F0-4467-8371-6D32A96B723C}" destId="{484AF6DE-0D8E-4628-A4F6-E61E9B38FDDA}" srcOrd="0" destOrd="0" parTransId="{11098053-B15D-481B-9C08-4ED20FFD4422}" sibTransId="{32D6440F-D987-4B97-9866-B0525F9B2968}"/>
    <dgm:cxn modelId="{8AD23AB2-A983-4A44-8CEF-7B55E8327220}" srcId="{F009DCFE-1BD6-47AB-A097-6AC1A051B9FB}" destId="{6817AE44-6469-4CF7-BD5A-B38A112E7878}" srcOrd="1" destOrd="0" parTransId="{5C963E36-6E96-45B4-BD56-BB966C654857}" sibTransId="{68255B79-5847-4246-9B49-DB02BE020A7F}"/>
    <dgm:cxn modelId="{8B43EBC4-79B1-4891-A7C0-2BB09FB9031A}" srcId="{BB0E0B76-F68A-4C97-B541-1E028F292B2F}" destId="{EFB849CF-B0D9-408E-B28C-18C7761CFF0E}" srcOrd="1" destOrd="0" parTransId="{11FA2704-D0F8-4DEA-A9B7-077184F6E130}" sibTransId="{412DF0E8-F3F9-4900-A095-54E13B6FCE17}"/>
    <dgm:cxn modelId="{758283CB-89CE-4E96-AAEB-DBD35BA78A6E}" type="presOf" srcId="{9AE3FE2D-248E-4CD9-AB81-3A4FE7B1DA44}" destId="{541F6024-B20E-4E99-BE63-892EEB6D8F40}" srcOrd="0" destOrd="0" presId="urn:microsoft.com/office/officeart/2005/8/layout/vList2"/>
    <dgm:cxn modelId="{08D0A3CC-E1CD-4CBE-B296-C66C8D4A407C}" srcId="{85BAD030-05A2-4FD0-8934-CD82602CC29F}" destId="{CCF6DD38-26AA-4374-AB82-EB9E02DF0EF0}" srcOrd="0" destOrd="0" parTransId="{64AD62AD-832C-42DA-A71F-E0ED06342CAD}" sibTransId="{969FAF02-AA7C-421E-84AB-1BE8AE96D25B}"/>
    <dgm:cxn modelId="{75A0EAD9-F4AE-4058-9D9D-6E7505C813CC}" srcId="{BB0E0B76-F68A-4C97-B541-1E028F292B2F}" destId="{9AE3FE2D-248E-4CD9-AB81-3A4FE7B1DA44}" srcOrd="2" destOrd="0" parTransId="{E6064592-A39E-4141-AF28-F7121A76426D}" sibTransId="{A32D6F16-3F68-475B-826F-C5CBD6C858EA}"/>
    <dgm:cxn modelId="{DA2CC0DA-0768-494A-9453-D08431AB28E9}" type="presOf" srcId="{227A227F-7579-4C8E-992F-4EBFC153C664}" destId="{CD51204C-1154-4240-A18E-BDD095D6CD34}" srcOrd="0" destOrd="2" presId="urn:microsoft.com/office/officeart/2005/8/layout/vList2"/>
    <dgm:cxn modelId="{FA5D77DE-7F86-4EB8-85D8-134E58D0675A}" type="presOf" srcId="{BB0E0B76-F68A-4C97-B541-1E028F292B2F}" destId="{E735ED05-6457-46C5-A1B2-336B1E1DD2C5}" srcOrd="0" destOrd="0" presId="urn:microsoft.com/office/officeart/2005/8/layout/vList2"/>
    <dgm:cxn modelId="{59BCD4E9-864B-432F-BD14-5D9372609968}" srcId="{BB0E0B76-F68A-4C97-B541-1E028F292B2F}" destId="{85BAD030-05A2-4FD0-8934-CD82602CC29F}" srcOrd="3" destOrd="0" parTransId="{B5BFEE08-513F-4A72-BD02-848CD6D8A47D}" sibTransId="{79B86A2D-0506-4923-9A53-AEE8E324EAE2}"/>
    <dgm:cxn modelId="{8EBE68F6-9114-40EE-8C58-646BD1CB80D1}" type="presOf" srcId="{85BAD030-05A2-4FD0-8934-CD82602CC29F}" destId="{FA4BEC10-8869-4E4F-BC07-A1FE6ED4193A}" srcOrd="0" destOrd="0" presId="urn:microsoft.com/office/officeart/2005/8/layout/vList2"/>
    <dgm:cxn modelId="{0E0A01FA-4A98-4494-9742-087E3B1D4273}" srcId="{F009DCFE-1BD6-47AB-A097-6AC1A051B9FB}" destId="{4845ACC0-AABB-448B-9B32-D220B2E6DE54}" srcOrd="0" destOrd="0" parTransId="{C7738A28-A6DE-4DB9-9FC4-51A29272F956}" sibTransId="{A9B6FF68-1D18-4094-9A01-1F879AB5A299}"/>
    <dgm:cxn modelId="{634BBFE7-0A5A-4036-86D7-6293CE1936BA}" type="presParOf" srcId="{E735ED05-6457-46C5-A1B2-336B1E1DD2C5}" destId="{6A48A426-ABA4-4A92-9958-F0307E26CE27}" srcOrd="0" destOrd="0" presId="urn:microsoft.com/office/officeart/2005/8/layout/vList2"/>
    <dgm:cxn modelId="{E0A0E349-BD07-42D1-8149-DDEE52F338A4}" type="presParOf" srcId="{E735ED05-6457-46C5-A1B2-336B1E1DD2C5}" destId="{6BE708B2-59AA-438C-9FB9-2E213330FD83}" srcOrd="1" destOrd="0" presId="urn:microsoft.com/office/officeart/2005/8/layout/vList2"/>
    <dgm:cxn modelId="{65EA0F34-913F-4BBA-B11A-335FF3F6F8D6}" type="presParOf" srcId="{E735ED05-6457-46C5-A1B2-336B1E1DD2C5}" destId="{B7BA2772-F950-41FE-B7AF-D9C7A69A6322}" srcOrd="2" destOrd="0" presId="urn:microsoft.com/office/officeart/2005/8/layout/vList2"/>
    <dgm:cxn modelId="{E63B0E02-0CC9-4B25-BC35-2CA03CCFD3DC}" type="presParOf" srcId="{E735ED05-6457-46C5-A1B2-336B1E1DD2C5}" destId="{72824704-0BBB-4C36-98B0-DFA9B99B20A7}" srcOrd="3" destOrd="0" presId="urn:microsoft.com/office/officeart/2005/8/layout/vList2"/>
    <dgm:cxn modelId="{CB02BB20-EEDA-4152-B381-9C60FF59FE8C}" type="presParOf" srcId="{E735ED05-6457-46C5-A1B2-336B1E1DD2C5}" destId="{541F6024-B20E-4E99-BE63-892EEB6D8F40}" srcOrd="4" destOrd="0" presId="urn:microsoft.com/office/officeart/2005/8/layout/vList2"/>
    <dgm:cxn modelId="{64594145-0E3B-48F2-9FD5-B5F1C4B26E7C}" type="presParOf" srcId="{E735ED05-6457-46C5-A1B2-336B1E1DD2C5}" destId="{E7C6BEC5-E921-4AA7-88CE-819ADCE7559E}" srcOrd="5" destOrd="0" presId="urn:microsoft.com/office/officeart/2005/8/layout/vList2"/>
    <dgm:cxn modelId="{D4749A86-04F2-4335-B0FB-6FB1CF0CA517}" type="presParOf" srcId="{E735ED05-6457-46C5-A1B2-336B1E1DD2C5}" destId="{FA4BEC10-8869-4E4F-BC07-A1FE6ED4193A}" srcOrd="6" destOrd="0" presId="urn:microsoft.com/office/officeart/2005/8/layout/vList2"/>
    <dgm:cxn modelId="{A8E49155-4EF0-4A87-B91B-FF1837F21F5E}" type="presParOf" srcId="{E735ED05-6457-46C5-A1B2-336B1E1DD2C5}" destId="{5D688AD8-CC86-40BF-A211-4DED42401F84}" srcOrd="7" destOrd="0" presId="urn:microsoft.com/office/officeart/2005/8/layout/vList2"/>
    <dgm:cxn modelId="{537E6BC4-B6DE-40BD-B5DE-04B7D1750588}" type="presParOf" srcId="{E735ED05-6457-46C5-A1B2-336B1E1DD2C5}" destId="{4CC45CC4-04EC-466D-AF2A-24FBC3437E2E}" srcOrd="8" destOrd="0" presId="urn:microsoft.com/office/officeart/2005/8/layout/vList2"/>
    <dgm:cxn modelId="{6F73252E-AFFD-4C67-BA5F-F2D667B50241}" type="presParOf" srcId="{E735ED05-6457-46C5-A1B2-336B1E1DD2C5}" destId="{CD51204C-1154-4240-A18E-BDD095D6CD34}"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1FD80CA-C677-4A40-AE8F-6B6B2B891180}"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88957302-CC8F-430D-BCE7-6188B5F010BA}">
      <dgm:prSet/>
      <dgm:spPr/>
      <dgm:t>
        <a:bodyPr/>
        <a:lstStyle/>
        <a:p>
          <a:r>
            <a:rPr lang="en-US" baseline="0" dirty="0"/>
            <a:t>Guest Executables</a:t>
          </a:r>
          <a:endParaRPr lang="en-US" dirty="0"/>
        </a:p>
      </dgm:t>
    </dgm:pt>
    <dgm:pt modelId="{30F23A83-C136-4072-A87D-B50357CCC036}" type="parTrans" cxnId="{4F15253A-5F73-42EB-8104-F43038FE1710}">
      <dgm:prSet/>
      <dgm:spPr/>
      <dgm:t>
        <a:bodyPr/>
        <a:lstStyle/>
        <a:p>
          <a:endParaRPr lang="en-US"/>
        </a:p>
      </dgm:t>
    </dgm:pt>
    <dgm:pt modelId="{DFC6C71F-B3BD-4C1F-9C82-F20EAB2FC4E4}" type="sibTrans" cxnId="{4F15253A-5F73-42EB-8104-F43038FE1710}">
      <dgm:prSet/>
      <dgm:spPr/>
      <dgm:t>
        <a:bodyPr/>
        <a:lstStyle/>
        <a:p>
          <a:endParaRPr lang="en-US"/>
        </a:p>
      </dgm:t>
    </dgm:pt>
    <dgm:pt modelId="{6E66D8BA-73A0-4D77-8351-A940FF0F8414}">
      <dgm:prSet/>
      <dgm:spPr/>
      <dgm:t>
        <a:bodyPr/>
        <a:lstStyle/>
        <a:p>
          <a:r>
            <a:rPr lang="en-US" baseline="0" noProof="0" dirty="0"/>
            <a:t>Bring any exe</a:t>
          </a:r>
          <a:endParaRPr lang="en-US" noProof="0" dirty="0"/>
        </a:p>
      </dgm:t>
    </dgm:pt>
    <dgm:pt modelId="{A2845777-B312-44A2-9CE0-DF9CAD76F898}" type="parTrans" cxnId="{64292E94-C3E2-48B6-BBE6-CAE1CEC590B9}">
      <dgm:prSet/>
      <dgm:spPr/>
      <dgm:t>
        <a:bodyPr/>
        <a:lstStyle/>
        <a:p>
          <a:endParaRPr lang="en-US"/>
        </a:p>
      </dgm:t>
    </dgm:pt>
    <dgm:pt modelId="{C4810DA8-C312-4181-9ED2-CB9D4ACBFD55}" type="sibTrans" cxnId="{64292E94-C3E2-48B6-BBE6-CAE1CEC590B9}">
      <dgm:prSet/>
      <dgm:spPr/>
      <dgm:t>
        <a:bodyPr/>
        <a:lstStyle/>
        <a:p>
          <a:endParaRPr lang="en-US"/>
        </a:p>
      </dgm:t>
    </dgm:pt>
    <dgm:pt modelId="{AAD5A1D5-931B-46CA-A03D-E1E58ED1C483}">
      <dgm:prSet/>
      <dgm:spPr/>
      <dgm:t>
        <a:bodyPr/>
        <a:lstStyle/>
        <a:p>
          <a:r>
            <a:rPr lang="en-US" baseline="0" noProof="0" dirty="0"/>
            <a:t>Any language</a:t>
          </a:r>
          <a:endParaRPr lang="en-US" noProof="0" dirty="0"/>
        </a:p>
      </dgm:t>
    </dgm:pt>
    <dgm:pt modelId="{1382E73A-EF78-457C-81FA-AB06C94E88DD}" type="parTrans" cxnId="{C2703ACF-5B4A-4076-B989-4AA5A4EEBC19}">
      <dgm:prSet/>
      <dgm:spPr/>
      <dgm:t>
        <a:bodyPr/>
        <a:lstStyle/>
        <a:p>
          <a:endParaRPr lang="en-US"/>
        </a:p>
      </dgm:t>
    </dgm:pt>
    <dgm:pt modelId="{618E8143-2EE0-4BB5-9227-EFB356A5CCDE}" type="sibTrans" cxnId="{C2703ACF-5B4A-4076-B989-4AA5A4EEBC19}">
      <dgm:prSet/>
      <dgm:spPr/>
      <dgm:t>
        <a:bodyPr/>
        <a:lstStyle/>
        <a:p>
          <a:endParaRPr lang="en-US"/>
        </a:p>
      </dgm:t>
    </dgm:pt>
    <dgm:pt modelId="{E365E241-1660-4576-8B12-C773FA13013D}">
      <dgm:prSet/>
      <dgm:spPr/>
      <dgm:t>
        <a:bodyPr/>
        <a:lstStyle/>
        <a:p>
          <a:r>
            <a:rPr lang="en-US" baseline="0" noProof="0" dirty="0"/>
            <a:t>Any programming model</a:t>
          </a:r>
          <a:endParaRPr lang="en-US" noProof="0" dirty="0"/>
        </a:p>
      </dgm:t>
    </dgm:pt>
    <dgm:pt modelId="{13A1404D-8C17-41D7-91AD-B9EE65F451CC}" type="parTrans" cxnId="{1218E4EF-7DA1-4F40-8EDE-C4475A250D84}">
      <dgm:prSet/>
      <dgm:spPr/>
      <dgm:t>
        <a:bodyPr/>
        <a:lstStyle/>
        <a:p>
          <a:endParaRPr lang="en-US"/>
        </a:p>
      </dgm:t>
    </dgm:pt>
    <dgm:pt modelId="{DD8602BE-5965-4A6B-A0DC-CECBCF1CF9C7}" type="sibTrans" cxnId="{1218E4EF-7DA1-4F40-8EDE-C4475A250D84}">
      <dgm:prSet/>
      <dgm:spPr/>
      <dgm:t>
        <a:bodyPr/>
        <a:lstStyle/>
        <a:p>
          <a:endParaRPr lang="en-US"/>
        </a:p>
      </dgm:t>
    </dgm:pt>
    <dgm:pt modelId="{70BA7919-7255-4E7A-9FD1-F235555E1434}">
      <dgm:prSet/>
      <dgm:spPr/>
      <dgm:t>
        <a:bodyPr/>
        <a:lstStyle/>
        <a:p>
          <a:r>
            <a:rPr lang="en-US" baseline="0" noProof="0" dirty="0"/>
            <a:t>Packaged as Application</a:t>
          </a:r>
          <a:endParaRPr lang="en-US" noProof="0" dirty="0"/>
        </a:p>
      </dgm:t>
    </dgm:pt>
    <dgm:pt modelId="{A182D67A-2C10-4239-93D6-0F2D8047242A}" type="parTrans" cxnId="{5D210267-7B9F-4655-B1E1-FBB176ED06D6}">
      <dgm:prSet/>
      <dgm:spPr/>
      <dgm:t>
        <a:bodyPr/>
        <a:lstStyle/>
        <a:p>
          <a:endParaRPr lang="en-US"/>
        </a:p>
      </dgm:t>
    </dgm:pt>
    <dgm:pt modelId="{CA9BE9C1-5460-4706-B5D7-B3281BA125D9}" type="sibTrans" cxnId="{5D210267-7B9F-4655-B1E1-FBB176ED06D6}">
      <dgm:prSet/>
      <dgm:spPr/>
      <dgm:t>
        <a:bodyPr/>
        <a:lstStyle/>
        <a:p>
          <a:endParaRPr lang="en-US"/>
        </a:p>
      </dgm:t>
    </dgm:pt>
    <dgm:pt modelId="{310F5DDC-23D5-467B-AA60-3C1B9041CCD6}">
      <dgm:prSet/>
      <dgm:spPr/>
      <dgm:t>
        <a:bodyPr/>
        <a:lstStyle/>
        <a:p>
          <a:r>
            <a:rPr lang="en-US" baseline="0" noProof="0" dirty="0"/>
            <a:t>Gets versioning, upgrade, monitoring, health, etc.</a:t>
          </a:r>
          <a:endParaRPr lang="en-US" noProof="0" dirty="0"/>
        </a:p>
      </dgm:t>
    </dgm:pt>
    <dgm:pt modelId="{5D37EF4A-8F64-4EC6-A0D6-0CDBB9299101}" type="parTrans" cxnId="{A4AB646D-8A00-4AA8-A9FB-C2CCAF6748A2}">
      <dgm:prSet/>
      <dgm:spPr/>
      <dgm:t>
        <a:bodyPr/>
        <a:lstStyle/>
        <a:p>
          <a:endParaRPr lang="en-US"/>
        </a:p>
      </dgm:t>
    </dgm:pt>
    <dgm:pt modelId="{80EE0E39-790C-4D49-9987-2AA6D2A1F141}" type="sibTrans" cxnId="{A4AB646D-8A00-4AA8-A9FB-C2CCAF6748A2}">
      <dgm:prSet/>
      <dgm:spPr/>
      <dgm:t>
        <a:bodyPr/>
        <a:lstStyle/>
        <a:p>
          <a:endParaRPr lang="en-US"/>
        </a:p>
      </dgm:t>
    </dgm:pt>
    <dgm:pt modelId="{45A00596-0FE8-4C5C-8F51-B45BC3AED865}">
      <dgm:prSet/>
      <dgm:spPr/>
      <dgm:t>
        <a:bodyPr/>
        <a:lstStyle/>
        <a:p>
          <a:r>
            <a:rPr lang="en-US" baseline="0" dirty="0" err="1"/>
            <a:t>Stateless</a:t>
          </a:r>
          <a:r>
            <a:rPr lang="en-US" baseline="0" dirty="0"/>
            <a:t> Services</a:t>
          </a:r>
          <a:endParaRPr lang="en-US" dirty="0"/>
        </a:p>
      </dgm:t>
    </dgm:pt>
    <dgm:pt modelId="{7A8010B3-D21B-469C-A8B7-99B6127FC086}" type="parTrans" cxnId="{82F01618-5E5A-4B1C-AB84-2E91710FA774}">
      <dgm:prSet/>
      <dgm:spPr/>
      <dgm:t>
        <a:bodyPr/>
        <a:lstStyle/>
        <a:p>
          <a:endParaRPr lang="en-US"/>
        </a:p>
      </dgm:t>
    </dgm:pt>
    <dgm:pt modelId="{648754C7-C9B4-484B-B2CB-B00ED88A7CFC}" type="sibTrans" cxnId="{82F01618-5E5A-4B1C-AB84-2E91710FA774}">
      <dgm:prSet/>
      <dgm:spPr/>
      <dgm:t>
        <a:bodyPr/>
        <a:lstStyle/>
        <a:p>
          <a:endParaRPr lang="en-US"/>
        </a:p>
      </dgm:t>
    </dgm:pt>
    <dgm:pt modelId="{96155987-417E-4176-98A3-2D6EB14CBAB5}">
      <dgm:prSet/>
      <dgm:spPr/>
      <dgm:t>
        <a:bodyPr/>
        <a:lstStyle/>
        <a:p>
          <a:r>
            <a:rPr lang="en-US" baseline="0" dirty="0"/>
            <a:t>S</a:t>
          </a:r>
          <a:r>
            <a:rPr lang="en-US" baseline="0" dirty="0" err="1"/>
            <a:t>tatefull</a:t>
          </a:r>
          <a:r>
            <a:rPr lang="en-US" baseline="0" dirty="0"/>
            <a:t> services</a:t>
          </a:r>
          <a:endParaRPr lang="en-US" dirty="0"/>
        </a:p>
      </dgm:t>
    </dgm:pt>
    <dgm:pt modelId="{167716C9-D508-4B1A-A406-FB65E7570DDB}" type="parTrans" cxnId="{F0B89241-1C26-4CD8-8BF6-199942B55865}">
      <dgm:prSet/>
      <dgm:spPr/>
      <dgm:t>
        <a:bodyPr/>
        <a:lstStyle/>
        <a:p>
          <a:endParaRPr lang="en-US"/>
        </a:p>
      </dgm:t>
    </dgm:pt>
    <dgm:pt modelId="{9B78783C-DC0B-439C-9BF8-F2546505EE17}" type="sibTrans" cxnId="{F0B89241-1C26-4CD8-8BF6-199942B55865}">
      <dgm:prSet/>
      <dgm:spPr/>
      <dgm:t>
        <a:bodyPr/>
        <a:lstStyle/>
        <a:p>
          <a:endParaRPr lang="en-US"/>
        </a:p>
      </dgm:t>
    </dgm:pt>
    <dgm:pt modelId="{850B39A9-CC58-4D18-AFEB-11291785C926}">
      <dgm:prSet/>
      <dgm:spPr/>
      <dgm:t>
        <a:bodyPr/>
        <a:lstStyle/>
        <a:p>
          <a:r>
            <a:rPr lang="en-US" baseline="0" dirty="0"/>
            <a:t>Concurrent, granular state changes</a:t>
          </a:r>
          <a:endParaRPr lang="en-US" dirty="0"/>
        </a:p>
      </dgm:t>
    </dgm:pt>
    <dgm:pt modelId="{B6C1C411-7F97-42F0-A9EF-5FC8B603F735}" type="parTrans" cxnId="{43B5B30B-6FC2-458C-A138-419C54D79879}">
      <dgm:prSet/>
      <dgm:spPr/>
      <dgm:t>
        <a:bodyPr/>
        <a:lstStyle/>
        <a:p>
          <a:endParaRPr lang="en-US"/>
        </a:p>
      </dgm:t>
    </dgm:pt>
    <dgm:pt modelId="{BFF083AE-B58F-4B6C-8F7A-F6D785D68E76}" type="sibTrans" cxnId="{43B5B30B-6FC2-458C-A138-419C54D79879}">
      <dgm:prSet/>
      <dgm:spPr/>
      <dgm:t>
        <a:bodyPr/>
        <a:lstStyle/>
        <a:p>
          <a:endParaRPr lang="en-US"/>
        </a:p>
      </dgm:t>
    </dgm:pt>
    <dgm:pt modelId="{264CEA7A-4A7C-4FF3-86DD-9E2F84D9E098}">
      <dgm:prSet/>
      <dgm:spPr/>
      <dgm:t>
        <a:bodyPr/>
        <a:lstStyle/>
        <a:p>
          <a:r>
            <a:rPr lang="en-US" baseline="0" dirty="0"/>
            <a:t>Use of the Reliable Collections</a:t>
          </a:r>
          <a:endParaRPr lang="en-US" dirty="0"/>
        </a:p>
      </dgm:t>
    </dgm:pt>
    <dgm:pt modelId="{013D7748-D783-448E-AA35-F22F73BB8D34}" type="parTrans" cxnId="{4CB02C4C-5D2C-41FF-96C4-2D301DF7D771}">
      <dgm:prSet/>
      <dgm:spPr/>
      <dgm:t>
        <a:bodyPr/>
        <a:lstStyle/>
        <a:p>
          <a:endParaRPr lang="en-US"/>
        </a:p>
      </dgm:t>
    </dgm:pt>
    <dgm:pt modelId="{BC3DC38B-6F2B-40EE-8428-5AE6CF7DA2E3}" type="sibTrans" cxnId="{4CB02C4C-5D2C-41FF-96C4-2D301DF7D771}">
      <dgm:prSet/>
      <dgm:spPr/>
      <dgm:t>
        <a:bodyPr/>
        <a:lstStyle/>
        <a:p>
          <a:endParaRPr lang="en-US"/>
        </a:p>
      </dgm:t>
    </dgm:pt>
    <dgm:pt modelId="{1B32BECB-C5E3-4D0A-A27A-C29ABD733CA4}">
      <dgm:prSet/>
      <dgm:spPr/>
      <dgm:t>
        <a:bodyPr/>
        <a:lstStyle/>
        <a:p>
          <a:r>
            <a:rPr lang="en-US" baseline="0" dirty="0"/>
            <a:t>Transactions across collections</a:t>
          </a:r>
          <a:endParaRPr lang="en-US" dirty="0"/>
        </a:p>
      </dgm:t>
    </dgm:pt>
    <dgm:pt modelId="{E8B489AE-3AF4-4D6D-A15C-8007319ED3AF}" type="parTrans" cxnId="{145AC7EF-0C5D-4960-AA31-48628EFDD98A}">
      <dgm:prSet/>
      <dgm:spPr/>
      <dgm:t>
        <a:bodyPr/>
        <a:lstStyle/>
        <a:p>
          <a:endParaRPr lang="en-US"/>
        </a:p>
      </dgm:t>
    </dgm:pt>
    <dgm:pt modelId="{C785AB63-A8B2-4599-B668-57AE2E5DC8F9}" type="sibTrans" cxnId="{145AC7EF-0C5D-4960-AA31-48628EFDD98A}">
      <dgm:prSet/>
      <dgm:spPr/>
      <dgm:t>
        <a:bodyPr/>
        <a:lstStyle/>
        <a:p>
          <a:endParaRPr lang="en-US"/>
        </a:p>
      </dgm:t>
    </dgm:pt>
    <dgm:pt modelId="{0D6C56B2-B820-44F7-ABD7-019AD0AC2809}">
      <dgm:prSet/>
      <dgm:spPr/>
      <dgm:t>
        <a:bodyPr/>
        <a:lstStyle/>
        <a:p>
          <a:r>
            <a:rPr lang="en-US" baseline="0" dirty="0"/>
            <a:t>Full platform integration </a:t>
          </a:r>
          <a:endParaRPr lang="en-US" dirty="0"/>
        </a:p>
      </dgm:t>
    </dgm:pt>
    <dgm:pt modelId="{B55FEFC2-435E-4EC7-892C-8FCAD5F882A1}" type="parTrans" cxnId="{BED79439-A5DA-479B-B78B-90C22E39792B}">
      <dgm:prSet/>
      <dgm:spPr/>
      <dgm:t>
        <a:bodyPr/>
        <a:lstStyle/>
        <a:p>
          <a:endParaRPr lang="en-US"/>
        </a:p>
      </dgm:t>
    </dgm:pt>
    <dgm:pt modelId="{823E1C11-C16A-461E-B844-8E03660BC3AF}" type="sibTrans" cxnId="{BED79439-A5DA-479B-B78B-90C22E39792B}">
      <dgm:prSet/>
      <dgm:spPr/>
      <dgm:t>
        <a:bodyPr/>
        <a:lstStyle/>
        <a:p>
          <a:endParaRPr lang="en-US"/>
        </a:p>
      </dgm:t>
    </dgm:pt>
    <dgm:pt modelId="{6F491DD7-4567-4881-AB5F-7CE4CBBF2A50}">
      <dgm:prSet/>
      <dgm:spPr/>
      <dgm:t>
        <a:bodyPr/>
        <a:lstStyle/>
        <a:p>
          <a:r>
            <a:rPr lang="en-US" baseline="0" dirty="0"/>
            <a:t>Reliable Actors</a:t>
          </a:r>
          <a:endParaRPr lang="en-US" dirty="0"/>
        </a:p>
      </dgm:t>
    </dgm:pt>
    <dgm:pt modelId="{C5B233B2-1578-4776-B684-58FC070F2021}" type="parTrans" cxnId="{247A6A28-8318-4064-BDB9-1C66C20E92BE}">
      <dgm:prSet/>
      <dgm:spPr/>
      <dgm:t>
        <a:bodyPr/>
        <a:lstStyle/>
        <a:p>
          <a:endParaRPr lang="en-US"/>
        </a:p>
      </dgm:t>
    </dgm:pt>
    <dgm:pt modelId="{2B9F3E5E-B52A-48BC-927B-9E2430D25C55}" type="sibTrans" cxnId="{247A6A28-8318-4064-BDB9-1C66C20E92BE}">
      <dgm:prSet/>
      <dgm:spPr/>
      <dgm:t>
        <a:bodyPr/>
        <a:lstStyle/>
        <a:p>
          <a:endParaRPr lang="en-US"/>
        </a:p>
      </dgm:t>
    </dgm:pt>
    <dgm:pt modelId="{ED74977E-8405-482C-9C9B-3D33B95BE7B6}">
      <dgm:prSet/>
      <dgm:spPr/>
      <dgm:t>
        <a:bodyPr/>
        <a:lstStyle/>
        <a:p>
          <a:r>
            <a:rPr lang="en-US" baseline="0" noProof="0" dirty="0"/>
            <a:t>Stateless &amp; statefull actor objects</a:t>
          </a:r>
          <a:endParaRPr lang="en-US" noProof="0" dirty="0"/>
        </a:p>
      </dgm:t>
    </dgm:pt>
    <dgm:pt modelId="{E5407331-A6CF-4C05-824F-1D0889E73710}" type="parTrans" cxnId="{80F96046-FB60-4421-AE4C-FF5DBA5F493A}">
      <dgm:prSet/>
      <dgm:spPr/>
      <dgm:t>
        <a:bodyPr/>
        <a:lstStyle/>
        <a:p>
          <a:endParaRPr lang="en-US"/>
        </a:p>
      </dgm:t>
    </dgm:pt>
    <dgm:pt modelId="{BE2D89F9-209A-449D-A0D1-30148484387F}" type="sibTrans" cxnId="{80F96046-FB60-4421-AE4C-FF5DBA5F493A}">
      <dgm:prSet/>
      <dgm:spPr/>
      <dgm:t>
        <a:bodyPr/>
        <a:lstStyle/>
        <a:p>
          <a:endParaRPr lang="en-US"/>
        </a:p>
      </dgm:t>
    </dgm:pt>
    <dgm:pt modelId="{E98F81A7-70DB-492B-A463-FDF41B17657A}">
      <dgm:prSet/>
      <dgm:spPr/>
      <dgm:t>
        <a:bodyPr/>
        <a:lstStyle/>
        <a:p>
          <a:r>
            <a:rPr lang="en-US" baseline="0" noProof="0" dirty="0"/>
            <a:t>Simplified programming model</a:t>
          </a:r>
          <a:endParaRPr lang="en-US" noProof="0" dirty="0"/>
        </a:p>
      </dgm:t>
    </dgm:pt>
    <dgm:pt modelId="{40CD9307-9E48-4089-9616-62602173ED05}" type="parTrans" cxnId="{A5F2F401-1B93-43CC-B81A-3195E142D4B5}">
      <dgm:prSet/>
      <dgm:spPr/>
      <dgm:t>
        <a:bodyPr/>
        <a:lstStyle/>
        <a:p>
          <a:endParaRPr lang="en-US"/>
        </a:p>
      </dgm:t>
    </dgm:pt>
    <dgm:pt modelId="{EE4A1997-328B-42A6-B759-0D5B091526BF}" type="sibTrans" cxnId="{A5F2F401-1B93-43CC-B81A-3195E142D4B5}">
      <dgm:prSet/>
      <dgm:spPr/>
      <dgm:t>
        <a:bodyPr/>
        <a:lstStyle/>
        <a:p>
          <a:endParaRPr lang="en-US"/>
        </a:p>
      </dgm:t>
    </dgm:pt>
    <dgm:pt modelId="{8029B868-428E-4A7E-BCE4-5F5CC06BF2D6}">
      <dgm:prSet/>
      <dgm:spPr/>
      <dgm:t>
        <a:bodyPr/>
        <a:lstStyle/>
        <a:p>
          <a:r>
            <a:rPr lang="en-US" baseline="0" noProof="0" dirty="0"/>
            <a:t>Single Threaded model</a:t>
          </a:r>
          <a:endParaRPr lang="en-US" noProof="0" dirty="0"/>
        </a:p>
      </dgm:t>
    </dgm:pt>
    <dgm:pt modelId="{1291F7A6-498A-4B8F-8753-E2840C0AE2AE}" type="parTrans" cxnId="{81B4A519-6D82-4EFB-8E6C-FE25418B9B66}">
      <dgm:prSet/>
      <dgm:spPr/>
      <dgm:t>
        <a:bodyPr/>
        <a:lstStyle/>
        <a:p>
          <a:endParaRPr lang="en-US"/>
        </a:p>
      </dgm:t>
    </dgm:pt>
    <dgm:pt modelId="{57072896-E8D1-45CD-8BCF-8E04868CD3E5}" type="sibTrans" cxnId="{81B4A519-6D82-4EFB-8E6C-FE25418B9B66}">
      <dgm:prSet/>
      <dgm:spPr/>
      <dgm:t>
        <a:bodyPr/>
        <a:lstStyle/>
        <a:p>
          <a:endParaRPr lang="en-US"/>
        </a:p>
      </dgm:t>
    </dgm:pt>
    <dgm:pt modelId="{12678D1A-12E6-40CE-92D9-52BF82D520A2}">
      <dgm:prSet/>
      <dgm:spPr/>
      <dgm:t>
        <a:bodyPr/>
        <a:lstStyle/>
        <a:p>
          <a:r>
            <a:rPr lang="en-US" baseline="0" noProof="0" dirty="0"/>
            <a:t>Great for scaled out compute and state</a:t>
          </a:r>
          <a:endParaRPr lang="en-US" noProof="0" dirty="0"/>
        </a:p>
      </dgm:t>
    </dgm:pt>
    <dgm:pt modelId="{C222E03C-6A2F-4A35-B1AC-C9F55C7184CE}" type="parTrans" cxnId="{569AA739-2878-463B-85AB-72AF29E36866}">
      <dgm:prSet/>
      <dgm:spPr/>
      <dgm:t>
        <a:bodyPr/>
        <a:lstStyle/>
        <a:p>
          <a:endParaRPr lang="en-US"/>
        </a:p>
      </dgm:t>
    </dgm:pt>
    <dgm:pt modelId="{93F80D6A-D083-47D3-B43C-AC493A98D480}" type="sibTrans" cxnId="{569AA739-2878-463B-85AB-72AF29E36866}">
      <dgm:prSet/>
      <dgm:spPr/>
      <dgm:t>
        <a:bodyPr/>
        <a:lstStyle/>
        <a:p>
          <a:endParaRPr lang="en-US"/>
        </a:p>
      </dgm:t>
    </dgm:pt>
    <dgm:pt modelId="{9BBB3EBC-DD86-4A57-BDE2-3BE8F19668FF}">
      <dgm:prSet/>
      <dgm:spPr/>
      <dgm:t>
        <a:bodyPr/>
        <a:lstStyle/>
        <a:p>
          <a:r>
            <a:rPr lang="en-US" noProof="0" dirty="0"/>
            <a:t>Historical: similar to the old „Cloud Services”</a:t>
          </a:r>
        </a:p>
      </dgm:t>
    </dgm:pt>
    <dgm:pt modelId="{C0D5C683-7EBA-4290-A9C4-F438B0C06DB8}" type="parTrans" cxnId="{4AC75F99-F4B8-4F61-BFC3-6842D1FE6A03}">
      <dgm:prSet/>
      <dgm:spPr/>
      <dgm:t>
        <a:bodyPr/>
        <a:lstStyle/>
        <a:p>
          <a:endParaRPr lang="en-US"/>
        </a:p>
      </dgm:t>
    </dgm:pt>
    <dgm:pt modelId="{F8782994-70D1-4F9C-8842-BF4F66948FEE}" type="sibTrans" cxnId="{4AC75F99-F4B8-4F61-BFC3-6842D1FE6A03}">
      <dgm:prSet/>
      <dgm:spPr/>
      <dgm:t>
        <a:bodyPr/>
        <a:lstStyle/>
        <a:p>
          <a:endParaRPr lang="en-US"/>
        </a:p>
      </dgm:t>
    </dgm:pt>
    <dgm:pt modelId="{A1DAE0EC-0B63-4369-9ECE-ABEB7F105D61}">
      <dgm:prSet/>
      <dgm:spPr/>
      <dgm:t>
        <a:bodyPr/>
        <a:lstStyle/>
        <a:p>
          <a:r>
            <a:rPr lang="en-US" noProof="0" dirty="0"/>
            <a:t>Containers (as a way of deploying „guests”)</a:t>
          </a:r>
        </a:p>
      </dgm:t>
    </dgm:pt>
    <dgm:pt modelId="{BA44F01C-6EF4-455F-B91D-7FD0B25697F8}" type="parTrans" cxnId="{A41D82C2-D7D8-4EF2-9C21-0616F41BC77E}">
      <dgm:prSet/>
      <dgm:spPr/>
    </dgm:pt>
    <dgm:pt modelId="{885052F2-43A5-45BA-8899-332FB91FA61C}" type="sibTrans" cxnId="{A41D82C2-D7D8-4EF2-9C21-0616F41BC77E}">
      <dgm:prSet/>
      <dgm:spPr/>
    </dgm:pt>
    <dgm:pt modelId="{0B15E20C-1CA7-435C-8CBD-DF9A45AE3128}">
      <dgm:prSet/>
      <dgm:spPr/>
      <dgm:t>
        <a:bodyPr/>
        <a:lstStyle/>
        <a:p>
          <a:r>
            <a:rPr lang="en-US" baseline="0" dirty="0"/>
            <a:t>Reliable Services</a:t>
          </a:r>
          <a:endParaRPr lang="en-US" dirty="0"/>
        </a:p>
      </dgm:t>
    </dgm:pt>
    <dgm:pt modelId="{C4DC94DE-895B-49E5-811D-C5C6CA6C478C}" type="parTrans" cxnId="{D9D1CF7F-DE0B-48C7-9D2A-D916D870B5B6}">
      <dgm:prSet/>
      <dgm:spPr/>
    </dgm:pt>
    <dgm:pt modelId="{376DB672-DFD4-4E5D-B15C-076C47A40DA8}" type="sibTrans" cxnId="{D9D1CF7F-DE0B-48C7-9D2A-D916D870B5B6}">
      <dgm:prSet/>
      <dgm:spPr/>
    </dgm:pt>
    <dgm:pt modelId="{D2875736-9A86-4F58-AF69-3B164BDC7285}">
      <dgm:prSet/>
      <dgm:spPr/>
      <dgm:t>
        <a:bodyPr/>
        <a:lstStyle/>
        <a:p>
          <a:r>
            <a:rPr lang="en-US" noProof="0" dirty="0"/>
            <a:t>No state or it can be retrieved from an external store </a:t>
          </a:r>
          <a:endParaRPr lang="en-US" dirty="0"/>
        </a:p>
      </dgm:t>
    </dgm:pt>
    <dgm:pt modelId="{8BF0EE02-2832-4173-B177-B1B559B823AB}" type="parTrans" cxnId="{5562E859-6482-44C7-9BD8-323DF9B78E62}">
      <dgm:prSet/>
      <dgm:spPr/>
    </dgm:pt>
    <dgm:pt modelId="{35BB776E-9B89-47C7-B04E-CE517F2064E0}" type="sibTrans" cxnId="{5562E859-6482-44C7-9BD8-323DF9B78E62}">
      <dgm:prSet/>
      <dgm:spPr/>
    </dgm:pt>
    <dgm:pt modelId="{8ED3DE1A-55AA-49DD-98CA-0D8893920392}">
      <dgm:prSet/>
      <dgm:spPr/>
      <dgm:t>
        <a:bodyPr/>
        <a:lstStyle/>
        <a:p>
          <a:r>
            <a:rPr lang="en-US" noProof="0" dirty="0"/>
            <a:t>There can be N instances, e.g. web frontends, protocol gateways, utility services</a:t>
          </a:r>
        </a:p>
      </dgm:t>
    </dgm:pt>
    <dgm:pt modelId="{F38EAB71-1BF4-4F30-A85E-67055E5255D9}" type="parTrans" cxnId="{8208F4CC-BCA8-4A06-9107-45894D249C36}">
      <dgm:prSet/>
      <dgm:spPr/>
      <dgm:t>
        <a:bodyPr/>
        <a:lstStyle/>
        <a:p>
          <a:endParaRPr lang="en-US"/>
        </a:p>
      </dgm:t>
    </dgm:pt>
    <dgm:pt modelId="{4C927270-046E-4A77-A9E0-FEC68B2101E0}" type="sibTrans" cxnId="{8208F4CC-BCA8-4A06-9107-45894D249C36}">
      <dgm:prSet/>
      <dgm:spPr/>
      <dgm:t>
        <a:bodyPr/>
        <a:lstStyle/>
        <a:p>
          <a:endParaRPr lang="en-US"/>
        </a:p>
      </dgm:t>
    </dgm:pt>
    <dgm:pt modelId="{F62BF877-D520-403A-AB18-A60A9BC62BE7}">
      <dgm:prSet/>
      <dgm:spPr/>
      <dgm:t>
        <a:bodyPr/>
        <a:lstStyle/>
        <a:p>
          <a:r>
            <a:rPr lang="en-US" noProof="0" dirty="0"/>
            <a:t>Technically, can be partitioned – but there is no reason to do that </a:t>
          </a:r>
          <a:r>
            <a:rPr lang="en-US" noProof="0" dirty="0">
              <a:sym typeface="Wingdings" panose="05000000000000000000" pitchFamily="2" charset="2"/>
            </a:rPr>
            <a:t></a:t>
          </a:r>
          <a:endParaRPr lang="en-US" noProof="0" dirty="0"/>
        </a:p>
      </dgm:t>
    </dgm:pt>
    <dgm:pt modelId="{55D8E4C7-1AAF-4FE5-96D0-3B36800F94F6}" type="parTrans" cxnId="{271C65E2-1967-4391-B7F6-4B9BF962B6F4}">
      <dgm:prSet/>
      <dgm:spPr/>
    </dgm:pt>
    <dgm:pt modelId="{AF14995A-ECBA-494B-A8AB-7AF3C6241805}" type="sibTrans" cxnId="{271C65E2-1967-4391-B7F6-4B9BF962B6F4}">
      <dgm:prSet/>
      <dgm:spPr/>
    </dgm:pt>
    <dgm:pt modelId="{988AB8F0-651C-4418-A589-82207872BD62}">
      <dgm:prSet/>
      <dgm:spPr/>
      <dgm:t>
        <a:bodyPr/>
        <a:lstStyle/>
        <a:p>
          <a:r>
            <a:rPr lang="en-US" noProof="0" dirty="0"/>
            <a:t>N consistent copies </a:t>
          </a:r>
          <a:r>
            <a:rPr lang="pl-PL" noProof="0" dirty="0"/>
            <a:t>(QUORUM) </a:t>
          </a:r>
          <a:r>
            <a:rPr lang="en-US" noProof="0" dirty="0"/>
            <a:t>achieved through replication and </a:t>
          </a:r>
          <a:r>
            <a:rPr lang="en-US" b="1" noProof="0" dirty="0"/>
            <a:t>local persistence</a:t>
          </a:r>
          <a:endParaRPr lang="en-US" dirty="0"/>
        </a:p>
      </dgm:t>
    </dgm:pt>
    <dgm:pt modelId="{36DEB2A8-D0B7-418F-9362-EE4F101412FF}" type="parTrans" cxnId="{F98C7399-73D6-4D0C-AA17-67F44AB12786}">
      <dgm:prSet/>
      <dgm:spPr/>
    </dgm:pt>
    <dgm:pt modelId="{A1DF3410-AC36-4855-9366-F643FE256577}" type="sibTrans" cxnId="{F98C7399-73D6-4D0C-AA17-67F44AB12786}">
      <dgm:prSet/>
      <dgm:spPr/>
    </dgm:pt>
    <dgm:pt modelId="{86A7F4B5-9DB4-4B1A-8454-EF9A4EF3D1D0}">
      <dgm:prSet/>
      <dgm:spPr/>
      <dgm:t>
        <a:bodyPr/>
        <a:lstStyle/>
        <a:p>
          <a:r>
            <a:rPr lang="en-US" noProof="0" dirty="0"/>
            <a:t>Many ready to use automations!</a:t>
          </a:r>
        </a:p>
      </dgm:t>
    </dgm:pt>
    <dgm:pt modelId="{2E3120D0-1399-4FD2-BDD6-C0436173F23C}" type="parTrans" cxnId="{9FA55198-9CBD-4938-A81F-5FA48D61B681}">
      <dgm:prSet/>
      <dgm:spPr/>
    </dgm:pt>
    <dgm:pt modelId="{D471DD7E-AD8B-4BE8-9493-014CAC7E8ED1}" type="sibTrans" cxnId="{9FA55198-9CBD-4938-A81F-5FA48D61B681}">
      <dgm:prSet/>
      <dgm:spPr/>
    </dgm:pt>
    <dgm:pt modelId="{4D15F434-2BA2-475F-A761-77B8CA9D6D49}">
      <dgm:prSet/>
      <dgm:spPr/>
      <dgm:t>
        <a:bodyPr/>
        <a:lstStyle/>
        <a:p>
          <a:r>
            <a:rPr lang="pl-PL" dirty="0"/>
            <a:t>Great for manual </a:t>
          </a:r>
          <a:r>
            <a:rPr lang="pl-PL" dirty="0" err="1"/>
            <a:t>control</a:t>
          </a:r>
          <a:r>
            <a:rPr lang="pl-PL" dirty="0"/>
            <a:t>!</a:t>
          </a:r>
          <a:endParaRPr lang="en-US" dirty="0"/>
        </a:p>
      </dgm:t>
    </dgm:pt>
    <dgm:pt modelId="{15E1F58C-C266-4166-8A59-E32E7E4B1898}" type="parTrans" cxnId="{623C7259-F929-48DC-A244-04076F806F89}">
      <dgm:prSet/>
      <dgm:spPr/>
    </dgm:pt>
    <dgm:pt modelId="{90589F03-B28E-480D-BC2B-2DD668808D25}" type="sibTrans" cxnId="{623C7259-F929-48DC-A244-04076F806F89}">
      <dgm:prSet/>
      <dgm:spPr/>
    </dgm:pt>
    <dgm:pt modelId="{7F465C81-8951-48B3-A6AC-88510440ECFD}">
      <dgm:prSet/>
      <dgm:spPr/>
      <dgm:t>
        <a:bodyPr/>
        <a:lstStyle/>
        <a:p>
          <a:r>
            <a:rPr lang="en-US" noProof="0" dirty="0"/>
            <a:t>Do not fight with “defaults”</a:t>
          </a:r>
        </a:p>
      </dgm:t>
    </dgm:pt>
    <dgm:pt modelId="{023163E5-8206-4874-83EB-09160DD50FC4}" type="parTrans" cxnId="{5FA9650D-AB9A-4170-8C3D-698D8ADF3F91}">
      <dgm:prSet/>
      <dgm:spPr/>
    </dgm:pt>
    <dgm:pt modelId="{89A0A391-576B-4763-9342-F472B6A65953}" type="sibTrans" cxnId="{5FA9650D-AB9A-4170-8C3D-698D8ADF3F91}">
      <dgm:prSet/>
      <dgm:spPr/>
    </dgm:pt>
    <dgm:pt modelId="{6E47EC4F-F523-4F95-AB83-8100635A467C}">
      <dgm:prSet/>
      <dgm:spPr/>
      <dgm:t>
        <a:bodyPr/>
        <a:lstStyle/>
        <a:p>
          <a:r>
            <a:rPr lang="en-US" noProof="0" dirty="0"/>
            <a:t>If necessary – use reliable services!</a:t>
          </a:r>
        </a:p>
      </dgm:t>
    </dgm:pt>
    <dgm:pt modelId="{AEE9A653-892F-4CAA-8340-78B55AAAB3C0}" type="parTrans" cxnId="{B6A9A0A7-312D-4FC4-B752-477B92388A82}">
      <dgm:prSet/>
      <dgm:spPr/>
    </dgm:pt>
    <dgm:pt modelId="{0F8FE622-2EF6-4D3E-8048-9C98F05A7C5D}" type="sibTrans" cxnId="{B6A9A0A7-312D-4FC4-B752-477B92388A82}">
      <dgm:prSet/>
      <dgm:spPr/>
    </dgm:pt>
    <dgm:pt modelId="{C76FEE2B-B0BC-4F60-83EA-B0F2066ED719}" type="pres">
      <dgm:prSet presAssocID="{F1FD80CA-C677-4A40-AE8F-6B6B2B891180}" presName="Name0" presStyleCnt="0">
        <dgm:presLayoutVars>
          <dgm:dir/>
          <dgm:animLvl val="lvl"/>
          <dgm:resizeHandles val="exact"/>
        </dgm:presLayoutVars>
      </dgm:prSet>
      <dgm:spPr/>
    </dgm:pt>
    <dgm:pt modelId="{03205DB2-0852-4A0B-954B-CB71DD4E8C77}" type="pres">
      <dgm:prSet presAssocID="{88957302-CC8F-430D-BCE7-6188B5F010BA}" presName="composite" presStyleCnt="0"/>
      <dgm:spPr/>
    </dgm:pt>
    <dgm:pt modelId="{EDB8C805-37DA-4995-B2C6-9AD2E238B3A1}" type="pres">
      <dgm:prSet presAssocID="{88957302-CC8F-430D-BCE7-6188B5F010BA}" presName="parTx" presStyleLbl="alignNode1" presStyleIdx="0" presStyleCnt="4">
        <dgm:presLayoutVars>
          <dgm:chMax val="0"/>
          <dgm:chPref val="0"/>
          <dgm:bulletEnabled val="1"/>
        </dgm:presLayoutVars>
      </dgm:prSet>
      <dgm:spPr/>
    </dgm:pt>
    <dgm:pt modelId="{59D3A168-44D1-42FC-8B42-74568DEC40F7}" type="pres">
      <dgm:prSet presAssocID="{88957302-CC8F-430D-BCE7-6188B5F010BA}" presName="desTx" presStyleLbl="alignAccFollowNode1" presStyleIdx="0" presStyleCnt="4">
        <dgm:presLayoutVars>
          <dgm:bulletEnabled val="1"/>
        </dgm:presLayoutVars>
      </dgm:prSet>
      <dgm:spPr/>
    </dgm:pt>
    <dgm:pt modelId="{D123690F-BF0E-4E72-AE5E-14F8E57687C6}" type="pres">
      <dgm:prSet presAssocID="{DFC6C71F-B3BD-4C1F-9C82-F20EAB2FC4E4}" presName="space" presStyleCnt="0"/>
      <dgm:spPr/>
    </dgm:pt>
    <dgm:pt modelId="{90E5BE15-23D3-4984-AE29-E4ACF37D4537}" type="pres">
      <dgm:prSet presAssocID="{45A00596-0FE8-4C5C-8F51-B45BC3AED865}" presName="composite" presStyleCnt="0"/>
      <dgm:spPr/>
    </dgm:pt>
    <dgm:pt modelId="{F48C077C-1BB0-496C-99AA-BE242A5DB0DD}" type="pres">
      <dgm:prSet presAssocID="{45A00596-0FE8-4C5C-8F51-B45BC3AED865}" presName="parTx" presStyleLbl="alignNode1" presStyleIdx="1" presStyleCnt="4">
        <dgm:presLayoutVars>
          <dgm:chMax val="0"/>
          <dgm:chPref val="0"/>
          <dgm:bulletEnabled val="1"/>
        </dgm:presLayoutVars>
      </dgm:prSet>
      <dgm:spPr/>
    </dgm:pt>
    <dgm:pt modelId="{D9D606C7-67D7-471C-BAD0-301D1261F20D}" type="pres">
      <dgm:prSet presAssocID="{45A00596-0FE8-4C5C-8F51-B45BC3AED865}" presName="desTx" presStyleLbl="alignAccFollowNode1" presStyleIdx="1" presStyleCnt="4">
        <dgm:presLayoutVars>
          <dgm:bulletEnabled val="1"/>
        </dgm:presLayoutVars>
      </dgm:prSet>
      <dgm:spPr/>
    </dgm:pt>
    <dgm:pt modelId="{E72E119D-93FA-4EA3-B6D6-06FA0D24B1B7}" type="pres">
      <dgm:prSet presAssocID="{648754C7-C9B4-484B-B2CB-B00ED88A7CFC}" presName="space" presStyleCnt="0"/>
      <dgm:spPr/>
    </dgm:pt>
    <dgm:pt modelId="{3B4A1E47-4000-4CB0-B90E-B6081B93E92A}" type="pres">
      <dgm:prSet presAssocID="{0B15E20C-1CA7-435C-8CBD-DF9A45AE3128}" presName="composite" presStyleCnt="0"/>
      <dgm:spPr/>
    </dgm:pt>
    <dgm:pt modelId="{A14049C1-9CEB-4421-AE9B-F004C02EEA2E}" type="pres">
      <dgm:prSet presAssocID="{0B15E20C-1CA7-435C-8CBD-DF9A45AE3128}" presName="parTx" presStyleLbl="alignNode1" presStyleIdx="2" presStyleCnt="4">
        <dgm:presLayoutVars>
          <dgm:chMax val="0"/>
          <dgm:chPref val="0"/>
          <dgm:bulletEnabled val="1"/>
        </dgm:presLayoutVars>
      </dgm:prSet>
      <dgm:spPr/>
    </dgm:pt>
    <dgm:pt modelId="{99C6E916-A349-404C-9EC9-29A20BDE7FFA}" type="pres">
      <dgm:prSet presAssocID="{0B15E20C-1CA7-435C-8CBD-DF9A45AE3128}" presName="desTx" presStyleLbl="alignAccFollowNode1" presStyleIdx="2" presStyleCnt="4">
        <dgm:presLayoutVars>
          <dgm:bulletEnabled val="1"/>
        </dgm:presLayoutVars>
      </dgm:prSet>
      <dgm:spPr/>
    </dgm:pt>
    <dgm:pt modelId="{36BDEEB8-610A-40BB-8D34-59E4FF7B78A3}" type="pres">
      <dgm:prSet presAssocID="{376DB672-DFD4-4E5D-B15C-076C47A40DA8}" presName="space" presStyleCnt="0"/>
      <dgm:spPr/>
    </dgm:pt>
    <dgm:pt modelId="{901E5526-3E23-4A5A-A790-81AC8869C8DF}" type="pres">
      <dgm:prSet presAssocID="{6F491DD7-4567-4881-AB5F-7CE4CBBF2A50}" presName="composite" presStyleCnt="0"/>
      <dgm:spPr/>
    </dgm:pt>
    <dgm:pt modelId="{1E192805-B15E-4983-8380-D8DE653F7634}" type="pres">
      <dgm:prSet presAssocID="{6F491DD7-4567-4881-AB5F-7CE4CBBF2A50}" presName="parTx" presStyleLbl="alignNode1" presStyleIdx="3" presStyleCnt="4">
        <dgm:presLayoutVars>
          <dgm:chMax val="0"/>
          <dgm:chPref val="0"/>
          <dgm:bulletEnabled val="1"/>
        </dgm:presLayoutVars>
      </dgm:prSet>
      <dgm:spPr/>
    </dgm:pt>
    <dgm:pt modelId="{8DB1D98F-AAD0-48E9-A009-3907E144227A}" type="pres">
      <dgm:prSet presAssocID="{6F491DD7-4567-4881-AB5F-7CE4CBBF2A50}" presName="desTx" presStyleLbl="alignAccFollowNode1" presStyleIdx="3" presStyleCnt="4">
        <dgm:presLayoutVars>
          <dgm:bulletEnabled val="1"/>
        </dgm:presLayoutVars>
      </dgm:prSet>
      <dgm:spPr/>
    </dgm:pt>
  </dgm:ptLst>
  <dgm:cxnLst>
    <dgm:cxn modelId="{A5F2F401-1B93-43CC-B81A-3195E142D4B5}" srcId="{6F491DD7-4567-4881-AB5F-7CE4CBBF2A50}" destId="{E98F81A7-70DB-492B-A463-FDF41B17657A}" srcOrd="1" destOrd="0" parTransId="{40CD9307-9E48-4089-9616-62602173ED05}" sibTransId="{EE4A1997-328B-42A6-B759-0D5B091526BF}"/>
    <dgm:cxn modelId="{43B5B30B-6FC2-458C-A138-419C54D79879}" srcId="{0B15E20C-1CA7-435C-8CBD-DF9A45AE3128}" destId="{850B39A9-CC58-4D18-AFEB-11291785C926}" srcOrd="1" destOrd="0" parTransId="{B6C1C411-7F97-42F0-A9EF-5FC8B603F735}" sibTransId="{BFF083AE-B58F-4B6C-8F7A-F6D785D68E76}"/>
    <dgm:cxn modelId="{5FA9650D-AB9A-4170-8C3D-698D8ADF3F91}" srcId="{6F491DD7-4567-4881-AB5F-7CE4CBBF2A50}" destId="{7F465C81-8951-48B3-A6AC-88510440ECFD}" srcOrd="5" destOrd="0" parTransId="{023163E5-8206-4874-83EB-09160DD50FC4}" sibTransId="{89A0A391-576B-4763-9342-F472B6A65953}"/>
    <dgm:cxn modelId="{3770340F-6543-4BEF-AD5D-62E495E149C3}" type="presOf" srcId="{A1DAE0EC-0B63-4369-9ECE-ABEB7F105D61}" destId="{59D3A168-44D1-42FC-8B42-74568DEC40F7}" srcOrd="0" destOrd="6" presId="urn:microsoft.com/office/officeart/2005/8/layout/hList1"/>
    <dgm:cxn modelId="{B6D30D15-B056-4F77-AA99-2339655B3080}" type="presOf" srcId="{6E66D8BA-73A0-4D77-8351-A940FF0F8414}" destId="{59D3A168-44D1-42FC-8B42-74568DEC40F7}" srcOrd="0" destOrd="0" presId="urn:microsoft.com/office/officeart/2005/8/layout/hList1"/>
    <dgm:cxn modelId="{346E5F16-84EF-4750-B81D-868B222291DD}" type="presOf" srcId="{7F465C81-8951-48B3-A6AC-88510440ECFD}" destId="{8DB1D98F-AAD0-48E9-A009-3907E144227A}" srcOrd="0" destOrd="5" presId="urn:microsoft.com/office/officeart/2005/8/layout/hList1"/>
    <dgm:cxn modelId="{82F01618-5E5A-4B1C-AB84-2E91710FA774}" srcId="{F1FD80CA-C677-4A40-AE8F-6B6B2B891180}" destId="{45A00596-0FE8-4C5C-8F51-B45BC3AED865}" srcOrd="1" destOrd="0" parTransId="{7A8010B3-D21B-469C-A8B7-99B6127FC086}" sibTransId="{648754C7-C9B4-484B-B2CB-B00ED88A7CFC}"/>
    <dgm:cxn modelId="{81B4A519-6D82-4EFB-8E6C-FE25418B9B66}" srcId="{6F491DD7-4567-4881-AB5F-7CE4CBBF2A50}" destId="{8029B868-428E-4A7E-BCE4-5F5CC06BF2D6}" srcOrd="2" destOrd="0" parTransId="{1291F7A6-498A-4B8F-8753-E2840C0AE2AE}" sibTransId="{57072896-E8D1-45CD-8BCF-8E04868CD3E5}"/>
    <dgm:cxn modelId="{826E4221-91F0-49C2-838D-89DAE420DCF1}" type="presOf" srcId="{E365E241-1660-4576-8B12-C773FA13013D}" destId="{59D3A168-44D1-42FC-8B42-74568DEC40F7}" srcOrd="0" destOrd="2" presId="urn:microsoft.com/office/officeart/2005/8/layout/hList1"/>
    <dgm:cxn modelId="{247A6A28-8318-4064-BDB9-1C66C20E92BE}" srcId="{F1FD80CA-C677-4A40-AE8F-6B6B2B891180}" destId="{6F491DD7-4567-4881-AB5F-7CE4CBBF2A50}" srcOrd="3" destOrd="0" parTransId="{C5B233B2-1578-4776-B684-58FC070F2021}" sibTransId="{2B9F3E5E-B52A-48BC-927B-9E2430D25C55}"/>
    <dgm:cxn modelId="{CC1EE32B-3807-40FA-9D48-E527B21970DC}" type="presOf" srcId="{310F5DDC-23D5-467B-AA60-3C1B9041CCD6}" destId="{59D3A168-44D1-42FC-8B42-74568DEC40F7}" srcOrd="0" destOrd="4" presId="urn:microsoft.com/office/officeart/2005/8/layout/hList1"/>
    <dgm:cxn modelId="{AFE4D52F-8399-4051-9AF4-39C1BDE4A261}" type="presOf" srcId="{8029B868-428E-4A7E-BCE4-5F5CC06BF2D6}" destId="{8DB1D98F-AAD0-48E9-A009-3907E144227A}" srcOrd="0" destOrd="2" presId="urn:microsoft.com/office/officeart/2005/8/layout/hList1"/>
    <dgm:cxn modelId="{53CBEF33-8EA5-4C08-9D1C-8D771791BD03}" type="presOf" srcId="{F62BF877-D520-403A-AB18-A60A9BC62BE7}" destId="{D9D606C7-67D7-471C-BAD0-301D1261F20D}" srcOrd="0" destOrd="2" presId="urn:microsoft.com/office/officeart/2005/8/layout/hList1"/>
    <dgm:cxn modelId="{56848136-6E6D-44F4-899A-8BC3D07EB731}" type="presOf" srcId="{6F491DD7-4567-4881-AB5F-7CE4CBBF2A50}" destId="{1E192805-B15E-4983-8380-D8DE653F7634}" srcOrd="0" destOrd="0" presId="urn:microsoft.com/office/officeart/2005/8/layout/hList1"/>
    <dgm:cxn modelId="{BED79439-A5DA-479B-B78B-90C22E39792B}" srcId="{0B15E20C-1CA7-435C-8CBD-DF9A45AE3128}" destId="{0D6C56B2-B820-44F7-ABD7-019AD0AC2809}" srcOrd="4" destOrd="0" parTransId="{B55FEFC2-435E-4EC7-892C-8FCAD5F882A1}" sibTransId="{823E1C11-C16A-461E-B844-8E03660BC3AF}"/>
    <dgm:cxn modelId="{569AA739-2878-463B-85AB-72AF29E36866}" srcId="{6F491DD7-4567-4881-AB5F-7CE4CBBF2A50}" destId="{12678D1A-12E6-40CE-92D9-52BF82D520A2}" srcOrd="3" destOrd="0" parTransId="{C222E03C-6A2F-4A35-B1AC-C9F55C7184CE}" sibTransId="{93F80D6A-D083-47D3-B43C-AC493A98D480}"/>
    <dgm:cxn modelId="{4F15253A-5F73-42EB-8104-F43038FE1710}" srcId="{F1FD80CA-C677-4A40-AE8F-6B6B2B891180}" destId="{88957302-CC8F-430D-BCE7-6188B5F010BA}" srcOrd="0" destOrd="0" parTransId="{30F23A83-C136-4072-A87D-B50357CCC036}" sibTransId="{DFC6C71F-B3BD-4C1F-9C82-F20EAB2FC4E4}"/>
    <dgm:cxn modelId="{DE8B2C60-CF9C-48C9-BE23-2D5D99D2890A}" type="presOf" srcId="{AAD5A1D5-931B-46CA-A03D-E1E58ED1C483}" destId="{59D3A168-44D1-42FC-8B42-74568DEC40F7}" srcOrd="0" destOrd="1" presId="urn:microsoft.com/office/officeart/2005/8/layout/hList1"/>
    <dgm:cxn modelId="{F0B89241-1C26-4CD8-8BF6-199942B55865}" srcId="{0B15E20C-1CA7-435C-8CBD-DF9A45AE3128}" destId="{96155987-417E-4176-98A3-2D6EB14CBAB5}" srcOrd="0" destOrd="0" parTransId="{167716C9-D508-4B1A-A406-FB65E7570DDB}" sibTransId="{9B78783C-DC0B-439C-9BF8-F2546505EE17}"/>
    <dgm:cxn modelId="{DA4B3E66-5EBF-405F-A60C-AEA69CAEA4DE}" type="presOf" srcId="{9BBB3EBC-DD86-4A57-BDE2-3BE8F19668FF}" destId="{59D3A168-44D1-42FC-8B42-74568DEC40F7}" srcOrd="0" destOrd="5" presId="urn:microsoft.com/office/officeart/2005/8/layout/hList1"/>
    <dgm:cxn modelId="{80F96046-FB60-4421-AE4C-FF5DBA5F493A}" srcId="{6F491DD7-4567-4881-AB5F-7CE4CBBF2A50}" destId="{ED74977E-8405-482C-9C9B-3D33B95BE7B6}" srcOrd="0" destOrd="0" parTransId="{E5407331-A6CF-4C05-824F-1D0889E73710}" sibTransId="{BE2D89F9-209A-449D-A0D1-30148484387F}"/>
    <dgm:cxn modelId="{5D210267-7B9F-4655-B1E1-FBB176ED06D6}" srcId="{88957302-CC8F-430D-BCE7-6188B5F010BA}" destId="{70BA7919-7255-4E7A-9FD1-F235555E1434}" srcOrd="3" destOrd="0" parTransId="{A182D67A-2C10-4239-93D6-0F2D8047242A}" sibTransId="{CA9BE9C1-5460-4706-B5D7-B3281BA125D9}"/>
    <dgm:cxn modelId="{99584F4A-2D6B-409B-BCA1-3477AF9F214D}" type="presOf" srcId="{0D6C56B2-B820-44F7-ABD7-019AD0AC2809}" destId="{99C6E916-A349-404C-9EC9-29A20BDE7FFA}" srcOrd="0" destOrd="4" presId="urn:microsoft.com/office/officeart/2005/8/layout/hList1"/>
    <dgm:cxn modelId="{4CB02C4C-5D2C-41FF-96C4-2D301DF7D771}" srcId="{0B15E20C-1CA7-435C-8CBD-DF9A45AE3128}" destId="{264CEA7A-4A7C-4FF3-86DD-9E2F84D9E098}" srcOrd="2" destOrd="0" parTransId="{013D7748-D783-448E-AA35-F22F73BB8D34}" sibTransId="{BC3DC38B-6F2B-40EE-8428-5AE6CF7DA2E3}"/>
    <dgm:cxn modelId="{A4AB646D-8A00-4AA8-A9FB-C2CCAF6748A2}" srcId="{88957302-CC8F-430D-BCE7-6188B5F010BA}" destId="{310F5DDC-23D5-467B-AA60-3C1B9041CCD6}" srcOrd="4" destOrd="0" parTransId="{5D37EF4A-8F64-4EC6-A0D6-0CDBB9299101}" sibTransId="{80EE0E39-790C-4D49-9987-2AA6D2A1F141}"/>
    <dgm:cxn modelId="{AFBD5570-8257-4956-A43E-D811F66FE491}" type="presOf" srcId="{988AB8F0-651C-4418-A589-82207872BD62}" destId="{99C6E916-A349-404C-9EC9-29A20BDE7FFA}" srcOrd="0" destOrd="5" presId="urn:microsoft.com/office/officeart/2005/8/layout/hList1"/>
    <dgm:cxn modelId="{C1FC4272-C280-45EC-949D-FD1CB34E0359}" type="presOf" srcId="{850B39A9-CC58-4D18-AFEB-11291785C926}" destId="{99C6E916-A349-404C-9EC9-29A20BDE7FFA}" srcOrd="0" destOrd="1" presId="urn:microsoft.com/office/officeart/2005/8/layout/hList1"/>
    <dgm:cxn modelId="{91BCE156-2922-4051-A559-914C29D92B6D}" type="presOf" srcId="{86A7F4B5-9DB4-4B1A-8454-EF9A4EF3D1D0}" destId="{8DB1D98F-AAD0-48E9-A009-3907E144227A}" srcOrd="0" destOrd="4" presId="urn:microsoft.com/office/officeart/2005/8/layout/hList1"/>
    <dgm:cxn modelId="{623C7259-F929-48DC-A244-04076F806F89}" srcId="{0B15E20C-1CA7-435C-8CBD-DF9A45AE3128}" destId="{4D15F434-2BA2-475F-A761-77B8CA9D6D49}" srcOrd="6" destOrd="0" parTransId="{15E1F58C-C266-4166-8A59-E32E7E4B1898}" sibTransId="{90589F03-B28E-480D-BC2B-2DD668808D25}"/>
    <dgm:cxn modelId="{91BF9359-2655-49BD-B24A-9C3C0A928B6B}" type="presOf" srcId="{12678D1A-12E6-40CE-92D9-52BF82D520A2}" destId="{8DB1D98F-AAD0-48E9-A009-3907E144227A}" srcOrd="0" destOrd="3" presId="urn:microsoft.com/office/officeart/2005/8/layout/hList1"/>
    <dgm:cxn modelId="{5562E859-6482-44C7-9BD8-323DF9B78E62}" srcId="{45A00596-0FE8-4C5C-8F51-B45BC3AED865}" destId="{D2875736-9A86-4F58-AF69-3B164BDC7285}" srcOrd="0" destOrd="0" parTransId="{8BF0EE02-2832-4173-B177-B1B559B823AB}" sibTransId="{35BB776E-9B89-47C7-B04E-CE517F2064E0}"/>
    <dgm:cxn modelId="{2E4C047C-79F9-43DD-AFF5-5449A7C53A7A}" type="presOf" srcId="{1B32BECB-C5E3-4D0A-A27A-C29ABD733CA4}" destId="{99C6E916-A349-404C-9EC9-29A20BDE7FFA}" srcOrd="0" destOrd="3" presId="urn:microsoft.com/office/officeart/2005/8/layout/hList1"/>
    <dgm:cxn modelId="{D9D1CF7F-DE0B-48C7-9D2A-D916D870B5B6}" srcId="{F1FD80CA-C677-4A40-AE8F-6B6B2B891180}" destId="{0B15E20C-1CA7-435C-8CBD-DF9A45AE3128}" srcOrd="2" destOrd="0" parTransId="{C4DC94DE-895B-49E5-811D-C5C6CA6C478C}" sibTransId="{376DB672-DFD4-4E5D-B15C-076C47A40DA8}"/>
    <dgm:cxn modelId="{BBB52C86-D627-459E-A831-3704640C058F}" type="presOf" srcId="{4D15F434-2BA2-475F-A761-77B8CA9D6D49}" destId="{99C6E916-A349-404C-9EC9-29A20BDE7FFA}" srcOrd="0" destOrd="6" presId="urn:microsoft.com/office/officeart/2005/8/layout/hList1"/>
    <dgm:cxn modelId="{CE7FF587-60BD-46EA-9B65-1633552F2433}" type="presOf" srcId="{6E47EC4F-F523-4F95-AB83-8100635A467C}" destId="{8DB1D98F-AAD0-48E9-A009-3907E144227A}" srcOrd="0" destOrd="6" presId="urn:microsoft.com/office/officeart/2005/8/layout/hList1"/>
    <dgm:cxn modelId="{4955FB8E-FDD1-4041-B011-799B9A30D385}" type="presOf" srcId="{88957302-CC8F-430D-BCE7-6188B5F010BA}" destId="{EDB8C805-37DA-4995-B2C6-9AD2E238B3A1}" srcOrd="0" destOrd="0" presId="urn:microsoft.com/office/officeart/2005/8/layout/hList1"/>
    <dgm:cxn modelId="{64292E94-C3E2-48B6-BBE6-CAE1CEC590B9}" srcId="{88957302-CC8F-430D-BCE7-6188B5F010BA}" destId="{6E66D8BA-73A0-4D77-8351-A940FF0F8414}" srcOrd="0" destOrd="0" parTransId="{A2845777-B312-44A2-9CE0-DF9CAD76F898}" sibTransId="{C4810DA8-C312-4181-9ED2-CB9D4ACBFD55}"/>
    <dgm:cxn modelId="{41F1B494-9368-4F35-AF40-4AB9162BF228}" type="presOf" srcId="{264CEA7A-4A7C-4FF3-86DD-9E2F84D9E098}" destId="{99C6E916-A349-404C-9EC9-29A20BDE7FFA}" srcOrd="0" destOrd="2" presId="urn:microsoft.com/office/officeart/2005/8/layout/hList1"/>
    <dgm:cxn modelId="{9FA55198-9CBD-4938-A81F-5FA48D61B681}" srcId="{6F491DD7-4567-4881-AB5F-7CE4CBBF2A50}" destId="{86A7F4B5-9DB4-4B1A-8454-EF9A4EF3D1D0}" srcOrd="4" destOrd="0" parTransId="{2E3120D0-1399-4FD2-BDD6-C0436173F23C}" sibTransId="{D471DD7E-AD8B-4BE8-9493-014CAC7E8ED1}"/>
    <dgm:cxn modelId="{4AC75F99-F4B8-4F61-BFC3-6842D1FE6A03}" srcId="{88957302-CC8F-430D-BCE7-6188B5F010BA}" destId="{9BBB3EBC-DD86-4A57-BDE2-3BE8F19668FF}" srcOrd="5" destOrd="0" parTransId="{C0D5C683-7EBA-4290-A9C4-F438B0C06DB8}" sibTransId="{F8782994-70D1-4F9C-8842-BF4F66948FEE}"/>
    <dgm:cxn modelId="{F98C7399-73D6-4D0C-AA17-67F44AB12786}" srcId="{0B15E20C-1CA7-435C-8CBD-DF9A45AE3128}" destId="{988AB8F0-651C-4418-A589-82207872BD62}" srcOrd="5" destOrd="0" parTransId="{36DEB2A8-D0B7-418F-9362-EE4F101412FF}" sibTransId="{A1DF3410-AC36-4855-9366-F643FE256577}"/>
    <dgm:cxn modelId="{2CC9A79B-1FB7-42AD-B06D-55BCE2BDBF35}" type="presOf" srcId="{70BA7919-7255-4E7A-9FD1-F235555E1434}" destId="{59D3A168-44D1-42FC-8B42-74568DEC40F7}" srcOrd="0" destOrd="3" presId="urn:microsoft.com/office/officeart/2005/8/layout/hList1"/>
    <dgm:cxn modelId="{A54B35A5-7FC1-4403-8BD8-6E4FCEDCC003}" type="presOf" srcId="{D2875736-9A86-4F58-AF69-3B164BDC7285}" destId="{D9D606C7-67D7-471C-BAD0-301D1261F20D}" srcOrd="0" destOrd="0" presId="urn:microsoft.com/office/officeart/2005/8/layout/hList1"/>
    <dgm:cxn modelId="{B6A9A0A7-312D-4FC4-B752-477B92388A82}" srcId="{7F465C81-8951-48B3-A6AC-88510440ECFD}" destId="{6E47EC4F-F523-4F95-AB83-8100635A467C}" srcOrd="0" destOrd="0" parTransId="{AEE9A653-892F-4CAA-8340-78B55AAAB3C0}" sibTransId="{0F8FE622-2EF6-4D3E-8048-9C98F05A7C5D}"/>
    <dgm:cxn modelId="{A41D82C2-D7D8-4EF2-9C21-0616F41BC77E}" srcId="{88957302-CC8F-430D-BCE7-6188B5F010BA}" destId="{A1DAE0EC-0B63-4369-9ECE-ABEB7F105D61}" srcOrd="6" destOrd="0" parTransId="{BA44F01C-6EF4-455F-B91D-7FD0B25697F8}" sibTransId="{885052F2-43A5-45BA-8899-332FB91FA61C}"/>
    <dgm:cxn modelId="{143936C9-7456-4B76-8C1D-F27B33131051}" type="presOf" srcId="{E98F81A7-70DB-492B-A463-FDF41B17657A}" destId="{8DB1D98F-AAD0-48E9-A009-3907E144227A}" srcOrd="0" destOrd="1" presId="urn:microsoft.com/office/officeart/2005/8/layout/hList1"/>
    <dgm:cxn modelId="{999FF1CC-A7D6-44D3-AE52-A52014A038D6}" type="presOf" srcId="{ED74977E-8405-482C-9C9B-3D33B95BE7B6}" destId="{8DB1D98F-AAD0-48E9-A009-3907E144227A}" srcOrd="0" destOrd="0" presId="urn:microsoft.com/office/officeart/2005/8/layout/hList1"/>
    <dgm:cxn modelId="{8208F4CC-BCA8-4A06-9107-45894D249C36}" srcId="{45A00596-0FE8-4C5C-8F51-B45BC3AED865}" destId="{8ED3DE1A-55AA-49DD-98CA-0D8893920392}" srcOrd="1" destOrd="0" parTransId="{F38EAB71-1BF4-4F30-A85E-67055E5255D9}" sibTransId="{4C927270-046E-4A77-A9E0-FEC68B2101E0}"/>
    <dgm:cxn modelId="{962AAFCE-6A75-4712-B2A8-F04CAD29C9C9}" type="presOf" srcId="{0B15E20C-1CA7-435C-8CBD-DF9A45AE3128}" destId="{A14049C1-9CEB-4421-AE9B-F004C02EEA2E}" srcOrd="0" destOrd="0" presId="urn:microsoft.com/office/officeart/2005/8/layout/hList1"/>
    <dgm:cxn modelId="{C2703ACF-5B4A-4076-B989-4AA5A4EEBC19}" srcId="{88957302-CC8F-430D-BCE7-6188B5F010BA}" destId="{AAD5A1D5-931B-46CA-A03D-E1E58ED1C483}" srcOrd="1" destOrd="0" parTransId="{1382E73A-EF78-457C-81FA-AB06C94E88DD}" sibTransId="{618E8143-2EE0-4BB5-9227-EFB356A5CCDE}"/>
    <dgm:cxn modelId="{271C65E2-1967-4391-B7F6-4B9BF962B6F4}" srcId="{45A00596-0FE8-4C5C-8F51-B45BC3AED865}" destId="{F62BF877-D520-403A-AB18-A60A9BC62BE7}" srcOrd="2" destOrd="0" parTransId="{55D8E4C7-1AAF-4FE5-96D0-3B36800F94F6}" sibTransId="{AF14995A-ECBA-494B-A8AB-7AF3C6241805}"/>
    <dgm:cxn modelId="{F503DAE6-8D25-4800-9D69-7D33B9541E6D}" type="presOf" srcId="{F1FD80CA-C677-4A40-AE8F-6B6B2B891180}" destId="{C76FEE2B-B0BC-4F60-83EA-B0F2066ED719}" srcOrd="0" destOrd="0" presId="urn:microsoft.com/office/officeart/2005/8/layout/hList1"/>
    <dgm:cxn modelId="{F50A1BEF-19B0-4C8F-B61C-148E58C22DCB}" type="presOf" srcId="{8ED3DE1A-55AA-49DD-98CA-0D8893920392}" destId="{D9D606C7-67D7-471C-BAD0-301D1261F20D}" srcOrd="0" destOrd="1" presId="urn:microsoft.com/office/officeart/2005/8/layout/hList1"/>
    <dgm:cxn modelId="{145AC7EF-0C5D-4960-AA31-48628EFDD98A}" srcId="{0B15E20C-1CA7-435C-8CBD-DF9A45AE3128}" destId="{1B32BECB-C5E3-4D0A-A27A-C29ABD733CA4}" srcOrd="3" destOrd="0" parTransId="{E8B489AE-3AF4-4D6D-A15C-8007319ED3AF}" sibTransId="{C785AB63-A8B2-4599-B668-57AE2E5DC8F9}"/>
    <dgm:cxn modelId="{1218E4EF-7DA1-4F40-8EDE-C4475A250D84}" srcId="{88957302-CC8F-430D-BCE7-6188B5F010BA}" destId="{E365E241-1660-4576-8B12-C773FA13013D}" srcOrd="2" destOrd="0" parTransId="{13A1404D-8C17-41D7-91AD-B9EE65F451CC}" sibTransId="{DD8602BE-5965-4A6B-A0DC-CECBCF1CF9C7}"/>
    <dgm:cxn modelId="{A2D726F6-4047-41DB-88A1-150FA01C6E82}" type="presOf" srcId="{45A00596-0FE8-4C5C-8F51-B45BC3AED865}" destId="{F48C077C-1BB0-496C-99AA-BE242A5DB0DD}" srcOrd="0" destOrd="0" presId="urn:microsoft.com/office/officeart/2005/8/layout/hList1"/>
    <dgm:cxn modelId="{A34C9BFE-69C7-4706-9F9A-EA7F034E456B}" type="presOf" srcId="{96155987-417E-4176-98A3-2D6EB14CBAB5}" destId="{99C6E916-A349-404C-9EC9-29A20BDE7FFA}" srcOrd="0" destOrd="0" presId="urn:microsoft.com/office/officeart/2005/8/layout/hList1"/>
    <dgm:cxn modelId="{DAA5BFF7-CB22-4DBD-8CA7-50AC69129FF5}" type="presParOf" srcId="{C76FEE2B-B0BC-4F60-83EA-B0F2066ED719}" destId="{03205DB2-0852-4A0B-954B-CB71DD4E8C77}" srcOrd="0" destOrd="0" presId="urn:microsoft.com/office/officeart/2005/8/layout/hList1"/>
    <dgm:cxn modelId="{79A1B388-3741-4BA0-B9FA-1E1FE78A1012}" type="presParOf" srcId="{03205DB2-0852-4A0B-954B-CB71DD4E8C77}" destId="{EDB8C805-37DA-4995-B2C6-9AD2E238B3A1}" srcOrd="0" destOrd="0" presId="urn:microsoft.com/office/officeart/2005/8/layout/hList1"/>
    <dgm:cxn modelId="{30CD4291-4624-472E-A31D-FEB517A708CB}" type="presParOf" srcId="{03205DB2-0852-4A0B-954B-CB71DD4E8C77}" destId="{59D3A168-44D1-42FC-8B42-74568DEC40F7}" srcOrd="1" destOrd="0" presId="urn:microsoft.com/office/officeart/2005/8/layout/hList1"/>
    <dgm:cxn modelId="{C37162C8-D1F2-43A2-B788-BCECED939A62}" type="presParOf" srcId="{C76FEE2B-B0BC-4F60-83EA-B0F2066ED719}" destId="{D123690F-BF0E-4E72-AE5E-14F8E57687C6}" srcOrd="1" destOrd="0" presId="urn:microsoft.com/office/officeart/2005/8/layout/hList1"/>
    <dgm:cxn modelId="{7253AE92-CFD0-40D6-854F-E22A8AB57818}" type="presParOf" srcId="{C76FEE2B-B0BC-4F60-83EA-B0F2066ED719}" destId="{90E5BE15-23D3-4984-AE29-E4ACF37D4537}" srcOrd="2" destOrd="0" presId="urn:microsoft.com/office/officeart/2005/8/layout/hList1"/>
    <dgm:cxn modelId="{F473D73F-D254-484A-9E59-FFC72E44E090}" type="presParOf" srcId="{90E5BE15-23D3-4984-AE29-E4ACF37D4537}" destId="{F48C077C-1BB0-496C-99AA-BE242A5DB0DD}" srcOrd="0" destOrd="0" presId="urn:microsoft.com/office/officeart/2005/8/layout/hList1"/>
    <dgm:cxn modelId="{9AB16B20-43AB-4126-B8E3-8DEA2E53349C}" type="presParOf" srcId="{90E5BE15-23D3-4984-AE29-E4ACF37D4537}" destId="{D9D606C7-67D7-471C-BAD0-301D1261F20D}" srcOrd="1" destOrd="0" presId="urn:microsoft.com/office/officeart/2005/8/layout/hList1"/>
    <dgm:cxn modelId="{BEAB13D7-AC59-4CFA-BDA4-F37490D96CDB}" type="presParOf" srcId="{C76FEE2B-B0BC-4F60-83EA-B0F2066ED719}" destId="{E72E119D-93FA-4EA3-B6D6-06FA0D24B1B7}" srcOrd="3" destOrd="0" presId="urn:microsoft.com/office/officeart/2005/8/layout/hList1"/>
    <dgm:cxn modelId="{6B866C1C-6A0E-4E4F-A9BD-E9A89FC91B84}" type="presParOf" srcId="{C76FEE2B-B0BC-4F60-83EA-B0F2066ED719}" destId="{3B4A1E47-4000-4CB0-B90E-B6081B93E92A}" srcOrd="4" destOrd="0" presId="urn:microsoft.com/office/officeart/2005/8/layout/hList1"/>
    <dgm:cxn modelId="{F40002B1-F806-49BF-A0C8-9B805AF4695F}" type="presParOf" srcId="{3B4A1E47-4000-4CB0-B90E-B6081B93E92A}" destId="{A14049C1-9CEB-4421-AE9B-F004C02EEA2E}" srcOrd="0" destOrd="0" presId="urn:microsoft.com/office/officeart/2005/8/layout/hList1"/>
    <dgm:cxn modelId="{E29FE7D3-FA5A-4212-BDBB-082F572D8F59}" type="presParOf" srcId="{3B4A1E47-4000-4CB0-B90E-B6081B93E92A}" destId="{99C6E916-A349-404C-9EC9-29A20BDE7FFA}" srcOrd="1" destOrd="0" presId="urn:microsoft.com/office/officeart/2005/8/layout/hList1"/>
    <dgm:cxn modelId="{EC2B52D1-2D8A-46DC-8C7F-88E4CA9935F8}" type="presParOf" srcId="{C76FEE2B-B0BC-4F60-83EA-B0F2066ED719}" destId="{36BDEEB8-610A-40BB-8D34-59E4FF7B78A3}" srcOrd="5" destOrd="0" presId="urn:microsoft.com/office/officeart/2005/8/layout/hList1"/>
    <dgm:cxn modelId="{8BA697F0-D499-485A-A66B-848D14EDB394}" type="presParOf" srcId="{C76FEE2B-B0BC-4F60-83EA-B0F2066ED719}" destId="{901E5526-3E23-4A5A-A790-81AC8869C8DF}" srcOrd="6" destOrd="0" presId="urn:microsoft.com/office/officeart/2005/8/layout/hList1"/>
    <dgm:cxn modelId="{1166FB80-5B5E-4238-BF65-10B5E27D0466}" type="presParOf" srcId="{901E5526-3E23-4A5A-A790-81AC8869C8DF}" destId="{1E192805-B15E-4983-8380-D8DE653F7634}" srcOrd="0" destOrd="0" presId="urn:microsoft.com/office/officeart/2005/8/layout/hList1"/>
    <dgm:cxn modelId="{0CDAE69F-C9A0-4BA9-B53F-B1FB71C24260}" type="presParOf" srcId="{901E5526-3E23-4A5A-A790-81AC8869C8DF}" destId="{8DB1D98F-AAD0-48E9-A009-3907E144227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000FF8D-70FF-45F9-B4D4-243FFFE69051}"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6F742213-1E4D-46F7-9777-51ADFE06032C}">
      <dgm:prSet/>
      <dgm:spPr/>
      <dgm:t>
        <a:bodyPr/>
        <a:lstStyle/>
        <a:p>
          <a:pPr rtl="0"/>
          <a:r>
            <a:rPr lang="pl-PL" baseline="0" dirty="0"/>
            <a:t>(Azure Storage)</a:t>
          </a:r>
          <a:endParaRPr lang="en-US" dirty="0"/>
        </a:p>
      </dgm:t>
    </dgm:pt>
    <dgm:pt modelId="{C4BF8B60-0ED9-4740-83B1-32F709A9F006}" type="parTrans" cxnId="{481EE7D3-9221-4FFA-BA03-344D4EBFF0BA}">
      <dgm:prSet/>
      <dgm:spPr/>
      <dgm:t>
        <a:bodyPr/>
        <a:lstStyle/>
        <a:p>
          <a:endParaRPr lang="en-US"/>
        </a:p>
      </dgm:t>
    </dgm:pt>
    <dgm:pt modelId="{17A7F732-5248-4BED-B6E6-EEFF18463C33}" type="sibTrans" cxnId="{481EE7D3-9221-4FFA-BA03-344D4EBFF0BA}">
      <dgm:prSet/>
      <dgm:spPr/>
      <dgm:t>
        <a:bodyPr/>
        <a:lstStyle/>
        <a:p>
          <a:endParaRPr lang="en-US"/>
        </a:p>
      </dgm:t>
    </dgm:pt>
    <dgm:pt modelId="{F5F5EC90-D032-4067-B434-07CB1A41C45E}">
      <dgm:prSet/>
      <dgm:spPr/>
      <dgm:t>
        <a:bodyPr/>
        <a:lstStyle/>
        <a:p>
          <a:pPr rtl="0"/>
          <a:r>
            <a:rPr lang="pl-PL" dirty="0"/>
            <a:t>Data Lake </a:t>
          </a:r>
          <a:r>
            <a:rPr lang="pl-PL" dirty="0" err="1"/>
            <a:t>Store</a:t>
          </a:r>
          <a:r>
            <a:rPr lang="pl-PL" dirty="0"/>
            <a:t> / Analytics</a:t>
          </a:r>
          <a:endParaRPr lang="en-US" dirty="0"/>
        </a:p>
      </dgm:t>
    </dgm:pt>
    <dgm:pt modelId="{2BF8F8AA-908E-46F1-BA22-9EC94EF0A72C}" type="parTrans" cxnId="{E276A7BC-2D65-42E3-8580-49BDE4A0EAAD}">
      <dgm:prSet/>
      <dgm:spPr/>
    </dgm:pt>
    <dgm:pt modelId="{0F891AED-7BAF-4547-BAAD-F22D5D3ACB9C}" type="sibTrans" cxnId="{E276A7BC-2D65-42E3-8580-49BDE4A0EAAD}">
      <dgm:prSet/>
      <dgm:spPr/>
    </dgm:pt>
    <dgm:pt modelId="{BF250E7C-1AD4-424D-AE7D-A9889B1CA740}">
      <dgm:prSet/>
      <dgm:spPr/>
      <dgm:t>
        <a:bodyPr/>
        <a:lstStyle/>
        <a:p>
          <a:pPr rtl="0"/>
          <a:r>
            <a:rPr lang="pl-PL" dirty="0"/>
            <a:t>DocumentDB</a:t>
          </a:r>
          <a:endParaRPr lang="en-US" dirty="0"/>
        </a:p>
      </dgm:t>
    </dgm:pt>
    <dgm:pt modelId="{B0280831-9748-432B-A9DE-D5F1BA2BDFBB}" type="sibTrans" cxnId="{6E7CBAC8-A0E9-4691-82CF-80CB4037A452}">
      <dgm:prSet/>
      <dgm:spPr/>
    </dgm:pt>
    <dgm:pt modelId="{F4EC645C-6EF1-4C87-AC1B-DEB5AACD4682}" type="parTrans" cxnId="{6E7CBAC8-A0E9-4691-82CF-80CB4037A452}">
      <dgm:prSet/>
      <dgm:spPr/>
    </dgm:pt>
    <dgm:pt modelId="{AC3EFD8F-0783-49C1-B2BA-B9599FC38D5E}">
      <dgm:prSet/>
      <dgm:spPr/>
      <dgm:t>
        <a:bodyPr/>
        <a:lstStyle/>
        <a:p>
          <a:r>
            <a:rPr lang="pl-PL"/>
            <a:t>Data Factory - orkiestracja</a:t>
          </a:r>
          <a:endParaRPr lang="en-US" dirty="0"/>
        </a:p>
      </dgm:t>
    </dgm:pt>
    <dgm:pt modelId="{101E7B45-9AE0-4C3A-8B5B-560D1DD7213E}" type="parTrans" cxnId="{C905DD16-D108-4FF6-9304-EC5CAC2798AF}">
      <dgm:prSet/>
      <dgm:spPr/>
    </dgm:pt>
    <dgm:pt modelId="{1E322EFF-1C7A-4490-8BBA-E1795C268777}" type="sibTrans" cxnId="{C905DD16-D108-4FF6-9304-EC5CAC2798AF}">
      <dgm:prSet/>
      <dgm:spPr/>
    </dgm:pt>
    <dgm:pt modelId="{5EB6776D-C1AD-4876-97C2-902454410047}">
      <dgm:prSet/>
      <dgm:spPr/>
      <dgm:t>
        <a:bodyPr/>
        <a:lstStyle/>
        <a:p>
          <a:pPr rtl="0"/>
          <a:r>
            <a:rPr lang="pl-PL" dirty="0"/>
            <a:t>SQL Database – ale to proste</a:t>
          </a:r>
          <a:endParaRPr lang="en-US" dirty="0"/>
        </a:p>
      </dgm:t>
    </dgm:pt>
    <dgm:pt modelId="{EA0DC407-B75A-4CB6-BEC9-7C5AD1D87B69}" type="parTrans" cxnId="{7FEAAB69-C277-4326-8839-9377FB743D60}">
      <dgm:prSet/>
      <dgm:spPr/>
    </dgm:pt>
    <dgm:pt modelId="{C4D1ACF3-5D59-4FAC-9935-0275EB8527F7}" type="sibTrans" cxnId="{7FEAAB69-C277-4326-8839-9377FB743D60}">
      <dgm:prSet/>
      <dgm:spPr/>
    </dgm:pt>
    <dgm:pt modelId="{F3E53CD3-DF88-4ADE-8850-410B6303E876}" type="pres">
      <dgm:prSet presAssocID="{4000FF8D-70FF-45F9-B4D4-243FFFE69051}" presName="linear" presStyleCnt="0">
        <dgm:presLayoutVars>
          <dgm:animLvl val="lvl"/>
          <dgm:resizeHandles val="exact"/>
        </dgm:presLayoutVars>
      </dgm:prSet>
      <dgm:spPr/>
    </dgm:pt>
    <dgm:pt modelId="{C59B3D2C-8A7D-4B1F-B678-364A97EFD130}" type="pres">
      <dgm:prSet presAssocID="{F5F5EC90-D032-4067-B434-07CB1A41C45E}" presName="parentText" presStyleLbl="node1" presStyleIdx="0" presStyleCnt="5">
        <dgm:presLayoutVars>
          <dgm:chMax val="0"/>
          <dgm:bulletEnabled val="1"/>
        </dgm:presLayoutVars>
      </dgm:prSet>
      <dgm:spPr/>
    </dgm:pt>
    <dgm:pt modelId="{EECB82A8-D3FC-48B5-895B-F8B2A70D9219}" type="pres">
      <dgm:prSet presAssocID="{0F891AED-7BAF-4547-BAAD-F22D5D3ACB9C}" presName="spacer" presStyleCnt="0"/>
      <dgm:spPr/>
    </dgm:pt>
    <dgm:pt modelId="{DD7DA824-5682-4612-9D0A-75B189647CBA}" type="pres">
      <dgm:prSet presAssocID="{6F742213-1E4D-46F7-9777-51ADFE06032C}" presName="parentText" presStyleLbl="node1" presStyleIdx="1" presStyleCnt="5">
        <dgm:presLayoutVars>
          <dgm:chMax val="0"/>
          <dgm:bulletEnabled val="1"/>
        </dgm:presLayoutVars>
      </dgm:prSet>
      <dgm:spPr/>
    </dgm:pt>
    <dgm:pt modelId="{FC404CBB-5BEB-481E-8434-BBD2E9C8A4DF}" type="pres">
      <dgm:prSet presAssocID="{17A7F732-5248-4BED-B6E6-EEFF18463C33}" presName="spacer" presStyleCnt="0"/>
      <dgm:spPr/>
    </dgm:pt>
    <dgm:pt modelId="{A45EB519-0D73-4001-BCFF-19A44764A825}" type="pres">
      <dgm:prSet presAssocID="{BF250E7C-1AD4-424D-AE7D-A9889B1CA740}" presName="parentText" presStyleLbl="node1" presStyleIdx="2" presStyleCnt="5">
        <dgm:presLayoutVars>
          <dgm:chMax val="0"/>
          <dgm:bulletEnabled val="1"/>
        </dgm:presLayoutVars>
      </dgm:prSet>
      <dgm:spPr/>
    </dgm:pt>
    <dgm:pt modelId="{AF694CA7-CF4A-4C9F-9C34-B1A0BB2BAE5F}" type="pres">
      <dgm:prSet presAssocID="{B0280831-9748-432B-A9DE-D5F1BA2BDFBB}" presName="spacer" presStyleCnt="0"/>
      <dgm:spPr/>
    </dgm:pt>
    <dgm:pt modelId="{E353027F-C6BE-41E1-A9C8-D6ECFA7E2416}" type="pres">
      <dgm:prSet presAssocID="{5EB6776D-C1AD-4876-97C2-902454410047}" presName="parentText" presStyleLbl="node1" presStyleIdx="3" presStyleCnt="5">
        <dgm:presLayoutVars>
          <dgm:chMax val="0"/>
          <dgm:bulletEnabled val="1"/>
        </dgm:presLayoutVars>
      </dgm:prSet>
      <dgm:spPr/>
    </dgm:pt>
    <dgm:pt modelId="{3F4DCBFD-913A-41BF-AA88-CE7472E799A2}" type="pres">
      <dgm:prSet presAssocID="{C4D1ACF3-5D59-4FAC-9935-0275EB8527F7}" presName="spacer" presStyleCnt="0"/>
      <dgm:spPr/>
    </dgm:pt>
    <dgm:pt modelId="{F48ED3CB-F302-40C5-86CC-BB7A2CDA5453}" type="pres">
      <dgm:prSet presAssocID="{AC3EFD8F-0783-49C1-B2BA-B9599FC38D5E}" presName="parentText" presStyleLbl="node1" presStyleIdx="4" presStyleCnt="5">
        <dgm:presLayoutVars>
          <dgm:chMax val="0"/>
          <dgm:bulletEnabled val="1"/>
        </dgm:presLayoutVars>
      </dgm:prSet>
      <dgm:spPr/>
    </dgm:pt>
  </dgm:ptLst>
  <dgm:cxnLst>
    <dgm:cxn modelId="{C905DD16-D108-4FF6-9304-EC5CAC2798AF}" srcId="{4000FF8D-70FF-45F9-B4D4-243FFFE69051}" destId="{AC3EFD8F-0783-49C1-B2BA-B9599FC38D5E}" srcOrd="4" destOrd="0" parTransId="{101E7B45-9AE0-4C3A-8B5B-560D1DD7213E}" sibTransId="{1E322EFF-1C7A-4490-8BBA-E1795C268777}"/>
    <dgm:cxn modelId="{E4B97228-6ABE-4A9C-812F-28D666BB927D}" type="presOf" srcId="{F5F5EC90-D032-4067-B434-07CB1A41C45E}" destId="{C59B3D2C-8A7D-4B1F-B678-364A97EFD130}" srcOrd="0" destOrd="0" presId="urn:microsoft.com/office/officeart/2005/8/layout/vList2"/>
    <dgm:cxn modelId="{FB12D23F-2C7C-4C5B-8C12-81EA438D9B3E}" type="presOf" srcId="{AC3EFD8F-0783-49C1-B2BA-B9599FC38D5E}" destId="{F48ED3CB-F302-40C5-86CC-BB7A2CDA5453}" srcOrd="0" destOrd="0" presId="urn:microsoft.com/office/officeart/2005/8/layout/vList2"/>
    <dgm:cxn modelId="{7FEAAB69-C277-4326-8839-9377FB743D60}" srcId="{4000FF8D-70FF-45F9-B4D4-243FFFE69051}" destId="{5EB6776D-C1AD-4876-97C2-902454410047}" srcOrd="3" destOrd="0" parTransId="{EA0DC407-B75A-4CB6-BEC9-7C5AD1D87B69}" sibTransId="{C4D1ACF3-5D59-4FAC-9935-0275EB8527F7}"/>
    <dgm:cxn modelId="{D8C3856C-D2AF-412E-92C8-EC6C1A20763A}" type="presOf" srcId="{BF250E7C-1AD4-424D-AE7D-A9889B1CA740}" destId="{A45EB519-0D73-4001-BCFF-19A44764A825}" srcOrd="0" destOrd="0" presId="urn:microsoft.com/office/officeart/2005/8/layout/vList2"/>
    <dgm:cxn modelId="{B1FA5056-E1FF-493B-A9F0-2747945929C3}" type="presOf" srcId="{5EB6776D-C1AD-4876-97C2-902454410047}" destId="{E353027F-C6BE-41E1-A9C8-D6ECFA7E2416}" srcOrd="0" destOrd="0" presId="urn:microsoft.com/office/officeart/2005/8/layout/vList2"/>
    <dgm:cxn modelId="{E8882FAB-E096-4921-A7D7-E8109780A24E}" type="presOf" srcId="{4000FF8D-70FF-45F9-B4D4-243FFFE69051}" destId="{F3E53CD3-DF88-4ADE-8850-410B6303E876}" srcOrd="0" destOrd="0" presId="urn:microsoft.com/office/officeart/2005/8/layout/vList2"/>
    <dgm:cxn modelId="{E91D5EB9-9BE9-428F-8901-AA6B767635A6}" type="presOf" srcId="{6F742213-1E4D-46F7-9777-51ADFE06032C}" destId="{DD7DA824-5682-4612-9D0A-75B189647CBA}" srcOrd="0" destOrd="0" presId="urn:microsoft.com/office/officeart/2005/8/layout/vList2"/>
    <dgm:cxn modelId="{E276A7BC-2D65-42E3-8580-49BDE4A0EAAD}" srcId="{4000FF8D-70FF-45F9-B4D4-243FFFE69051}" destId="{F5F5EC90-D032-4067-B434-07CB1A41C45E}" srcOrd="0" destOrd="0" parTransId="{2BF8F8AA-908E-46F1-BA22-9EC94EF0A72C}" sibTransId="{0F891AED-7BAF-4547-BAAD-F22D5D3ACB9C}"/>
    <dgm:cxn modelId="{6E7CBAC8-A0E9-4691-82CF-80CB4037A452}" srcId="{4000FF8D-70FF-45F9-B4D4-243FFFE69051}" destId="{BF250E7C-1AD4-424D-AE7D-A9889B1CA740}" srcOrd="2" destOrd="0" parTransId="{F4EC645C-6EF1-4C87-AC1B-DEB5AACD4682}" sibTransId="{B0280831-9748-432B-A9DE-D5F1BA2BDFBB}"/>
    <dgm:cxn modelId="{481EE7D3-9221-4FFA-BA03-344D4EBFF0BA}" srcId="{4000FF8D-70FF-45F9-B4D4-243FFFE69051}" destId="{6F742213-1E4D-46F7-9777-51ADFE06032C}" srcOrd="1" destOrd="0" parTransId="{C4BF8B60-0ED9-4740-83B1-32F709A9F006}" sibTransId="{17A7F732-5248-4BED-B6E6-EEFF18463C33}"/>
    <dgm:cxn modelId="{7201C033-A86B-4DD0-8601-2CE2D7B5AE7D}" type="presParOf" srcId="{F3E53CD3-DF88-4ADE-8850-410B6303E876}" destId="{C59B3D2C-8A7D-4B1F-B678-364A97EFD130}" srcOrd="0" destOrd="0" presId="urn:microsoft.com/office/officeart/2005/8/layout/vList2"/>
    <dgm:cxn modelId="{54535875-7F2A-4EB6-AEA7-FF863A4651B7}" type="presParOf" srcId="{F3E53CD3-DF88-4ADE-8850-410B6303E876}" destId="{EECB82A8-D3FC-48B5-895B-F8B2A70D9219}" srcOrd="1" destOrd="0" presId="urn:microsoft.com/office/officeart/2005/8/layout/vList2"/>
    <dgm:cxn modelId="{5F7743F4-5282-4FBD-B3C0-EB1EA29DC6D2}" type="presParOf" srcId="{F3E53CD3-DF88-4ADE-8850-410B6303E876}" destId="{DD7DA824-5682-4612-9D0A-75B189647CBA}" srcOrd="2" destOrd="0" presId="urn:microsoft.com/office/officeart/2005/8/layout/vList2"/>
    <dgm:cxn modelId="{EBA4C688-9A0A-49A5-96BF-66975F59EEB6}" type="presParOf" srcId="{F3E53CD3-DF88-4ADE-8850-410B6303E876}" destId="{FC404CBB-5BEB-481E-8434-BBD2E9C8A4DF}" srcOrd="3" destOrd="0" presId="urn:microsoft.com/office/officeart/2005/8/layout/vList2"/>
    <dgm:cxn modelId="{D5C3A771-EABB-439F-8855-29EFD5524E69}" type="presParOf" srcId="{F3E53CD3-DF88-4ADE-8850-410B6303E876}" destId="{A45EB519-0D73-4001-BCFF-19A44764A825}" srcOrd="4" destOrd="0" presId="urn:microsoft.com/office/officeart/2005/8/layout/vList2"/>
    <dgm:cxn modelId="{6196D8F3-7C8D-41CC-9037-DDDC132BC5D1}" type="presParOf" srcId="{F3E53CD3-DF88-4ADE-8850-410B6303E876}" destId="{AF694CA7-CF4A-4C9F-9C34-B1A0BB2BAE5F}" srcOrd="5" destOrd="0" presId="urn:microsoft.com/office/officeart/2005/8/layout/vList2"/>
    <dgm:cxn modelId="{24A57D63-023F-42E3-99F9-8B1CD9839340}" type="presParOf" srcId="{F3E53CD3-DF88-4ADE-8850-410B6303E876}" destId="{E353027F-C6BE-41E1-A9C8-D6ECFA7E2416}" srcOrd="6" destOrd="0" presId="urn:microsoft.com/office/officeart/2005/8/layout/vList2"/>
    <dgm:cxn modelId="{CD1C9295-778C-46C5-8E54-3DD74ED6BE19}" type="presParOf" srcId="{F3E53CD3-DF88-4ADE-8850-410B6303E876}" destId="{3F4DCBFD-913A-41BF-AA88-CE7472E799A2}" srcOrd="7" destOrd="0" presId="urn:microsoft.com/office/officeart/2005/8/layout/vList2"/>
    <dgm:cxn modelId="{4489586B-BBE9-4B77-A324-DAE6AF493455}" type="presParOf" srcId="{F3E53CD3-DF88-4ADE-8850-410B6303E876}" destId="{F48ED3CB-F302-40C5-86CC-BB7A2CDA5453}"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F05DBC2-910B-4139-90E3-31C9F1A38327}"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AF831B3A-2412-4B1E-9383-FD7509EE310E}">
      <dgm:prSet/>
      <dgm:spPr/>
      <dgm:t>
        <a:bodyPr/>
        <a:lstStyle/>
        <a:p>
          <a:r>
            <a:rPr lang="pl-PL" baseline="0" dirty="0"/>
            <a:t>„Podręczny” automat do wykonywania operacji matematycznych (skomplikowane obliczenia, statystyki, aproksymacje)</a:t>
          </a:r>
          <a:endParaRPr lang="en-US" dirty="0"/>
        </a:p>
      </dgm:t>
    </dgm:pt>
    <dgm:pt modelId="{DC741D56-F033-4C4F-B931-B2BCE603B3A3}" type="parTrans" cxnId="{CE7D6814-B9D8-46D2-B7C3-545F014825AE}">
      <dgm:prSet/>
      <dgm:spPr/>
      <dgm:t>
        <a:bodyPr/>
        <a:lstStyle/>
        <a:p>
          <a:endParaRPr lang="en-US"/>
        </a:p>
      </dgm:t>
    </dgm:pt>
    <dgm:pt modelId="{7DBDFB77-BC7F-4202-8850-423A551A2C8A}" type="sibTrans" cxnId="{CE7D6814-B9D8-46D2-B7C3-545F014825AE}">
      <dgm:prSet/>
      <dgm:spPr/>
      <dgm:t>
        <a:bodyPr/>
        <a:lstStyle/>
        <a:p>
          <a:endParaRPr lang="en-US"/>
        </a:p>
      </dgm:t>
    </dgm:pt>
    <dgm:pt modelId="{1CD46D27-DC8C-4B17-AF2E-C9F8568CC8D4}">
      <dgm:prSet/>
      <dgm:spPr/>
      <dgm:t>
        <a:bodyPr/>
        <a:lstStyle/>
        <a:p>
          <a:r>
            <a:rPr lang="pl-PL" baseline="0" dirty="0"/>
            <a:t>„Prawdziwe” nauczanie maszynowe</a:t>
          </a:r>
          <a:endParaRPr lang="en-US" dirty="0"/>
        </a:p>
      </dgm:t>
    </dgm:pt>
    <dgm:pt modelId="{4FF9F1F5-747F-464A-9A01-920A2F0524E9}" type="parTrans" cxnId="{871F841C-190F-4456-8014-CF8222A7C7B6}">
      <dgm:prSet/>
      <dgm:spPr/>
      <dgm:t>
        <a:bodyPr/>
        <a:lstStyle/>
        <a:p>
          <a:endParaRPr lang="en-US"/>
        </a:p>
      </dgm:t>
    </dgm:pt>
    <dgm:pt modelId="{2D64B2B4-5ED3-478C-98C8-209647316E26}" type="sibTrans" cxnId="{871F841C-190F-4456-8014-CF8222A7C7B6}">
      <dgm:prSet/>
      <dgm:spPr/>
      <dgm:t>
        <a:bodyPr/>
        <a:lstStyle/>
        <a:p>
          <a:endParaRPr lang="en-US"/>
        </a:p>
      </dgm:t>
    </dgm:pt>
    <dgm:pt modelId="{6F89D277-FA48-4149-A851-26A1F9153B72}" type="pres">
      <dgm:prSet presAssocID="{3F05DBC2-910B-4139-90E3-31C9F1A38327}" presName="linear" presStyleCnt="0">
        <dgm:presLayoutVars>
          <dgm:animLvl val="lvl"/>
          <dgm:resizeHandles val="exact"/>
        </dgm:presLayoutVars>
      </dgm:prSet>
      <dgm:spPr/>
    </dgm:pt>
    <dgm:pt modelId="{59ABF639-DF09-4743-A0A2-7E0D6C2B5931}" type="pres">
      <dgm:prSet presAssocID="{AF831B3A-2412-4B1E-9383-FD7509EE310E}" presName="parentText" presStyleLbl="node1" presStyleIdx="0" presStyleCnt="2">
        <dgm:presLayoutVars>
          <dgm:chMax val="0"/>
          <dgm:bulletEnabled val="1"/>
        </dgm:presLayoutVars>
      </dgm:prSet>
      <dgm:spPr/>
    </dgm:pt>
    <dgm:pt modelId="{0A0CDA00-DBA2-412C-9DFA-52D90F3FDDA8}" type="pres">
      <dgm:prSet presAssocID="{7DBDFB77-BC7F-4202-8850-423A551A2C8A}" presName="spacer" presStyleCnt="0"/>
      <dgm:spPr/>
    </dgm:pt>
    <dgm:pt modelId="{BCDFBCA6-B8F3-479A-A716-3B716092F776}" type="pres">
      <dgm:prSet presAssocID="{1CD46D27-DC8C-4B17-AF2E-C9F8568CC8D4}" presName="parentText" presStyleLbl="node1" presStyleIdx="1" presStyleCnt="2">
        <dgm:presLayoutVars>
          <dgm:chMax val="0"/>
          <dgm:bulletEnabled val="1"/>
        </dgm:presLayoutVars>
      </dgm:prSet>
      <dgm:spPr/>
    </dgm:pt>
  </dgm:ptLst>
  <dgm:cxnLst>
    <dgm:cxn modelId="{CE7D6814-B9D8-46D2-B7C3-545F014825AE}" srcId="{3F05DBC2-910B-4139-90E3-31C9F1A38327}" destId="{AF831B3A-2412-4B1E-9383-FD7509EE310E}" srcOrd="0" destOrd="0" parTransId="{DC741D56-F033-4C4F-B931-B2BCE603B3A3}" sibTransId="{7DBDFB77-BC7F-4202-8850-423A551A2C8A}"/>
    <dgm:cxn modelId="{871F841C-190F-4456-8014-CF8222A7C7B6}" srcId="{3F05DBC2-910B-4139-90E3-31C9F1A38327}" destId="{1CD46D27-DC8C-4B17-AF2E-C9F8568CC8D4}" srcOrd="1" destOrd="0" parTransId="{4FF9F1F5-747F-464A-9A01-920A2F0524E9}" sibTransId="{2D64B2B4-5ED3-478C-98C8-209647316E26}"/>
    <dgm:cxn modelId="{13044C22-2A65-49F8-BA70-5710CC5C3A6F}" type="presOf" srcId="{AF831B3A-2412-4B1E-9383-FD7509EE310E}" destId="{59ABF639-DF09-4743-A0A2-7E0D6C2B5931}" srcOrd="0" destOrd="0" presId="urn:microsoft.com/office/officeart/2005/8/layout/vList2"/>
    <dgm:cxn modelId="{B1194A66-DC80-4250-9043-512565D6CA09}" type="presOf" srcId="{3F05DBC2-910B-4139-90E3-31C9F1A38327}" destId="{6F89D277-FA48-4149-A851-26A1F9153B72}" srcOrd="0" destOrd="0" presId="urn:microsoft.com/office/officeart/2005/8/layout/vList2"/>
    <dgm:cxn modelId="{BE6678CD-C21F-4603-B78C-E4A4102E6EA3}" type="presOf" srcId="{1CD46D27-DC8C-4B17-AF2E-C9F8568CC8D4}" destId="{BCDFBCA6-B8F3-479A-A716-3B716092F776}" srcOrd="0" destOrd="0" presId="urn:microsoft.com/office/officeart/2005/8/layout/vList2"/>
    <dgm:cxn modelId="{47C1BBAD-4E3C-4D8E-99A0-7A5B70A3F004}" type="presParOf" srcId="{6F89D277-FA48-4149-A851-26A1F9153B72}" destId="{59ABF639-DF09-4743-A0A2-7E0D6C2B5931}" srcOrd="0" destOrd="0" presId="urn:microsoft.com/office/officeart/2005/8/layout/vList2"/>
    <dgm:cxn modelId="{776B38C8-72FA-4215-925E-AAE5C928F17B}" type="presParOf" srcId="{6F89D277-FA48-4149-A851-26A1F9153B72}" destId="{0A0CDA00-DBA2-412C-9DFA-52D90F3FDDA8}" srcOrd="1" destOrd="0" presId="urn:microsoft.com/office/officeart/2005/8/layout/vList2"/>
    <dgm:cxn modelId="{79DBD93C-1B1F-4D59-BC47-4F0FF3EA2F63}" type="presParOf" srcId="{6F89D277-FA48-4149-A851-26A1F9153B72}" destId="{BCDFBCA6-B8F3-479A-A716-3B716092F776}"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890691-4F64-4D53-B735-D4FCF48D0148}">
      <dsp:nvSpPr>
        <dsp:cNvPr id="0" name=""/>
        <dsp:cNvSpPr/>
      </dsp:nvSpPr>
      <dsp:spPr>
        <a:xfrm>
          <a:off x="5462" y="364194"/>
          <a:ext cx="2093992" cy="837596"/>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pl-PL" sz="2400" b="1" kern="1200" baseline="0" dirty="0"/>
            <a:t>Urządzenia</a:t>
          </a:r>
          <a:endParaRPr lang="en-US" sz="2400" b="1" kern="1200" dirty="0"/>
        </a:p>
      </dsp:txBody>
      <dsp:txXfrm>
        <a:off x="5462" y="364194"/>
        <a:ext cx="2093992" cy="837596"/>
      </dsp:txXfrm>
    </dsp:sp>
    <dsp:sp modelId="{CF3F88A9-562F-44D6-8534-B80B53173A38}">
      <dsp:nvSpPr>
        <dsp:cNvPr id="0" name=""/>
        <dsp:cNvSpPr/>
      </dsp:nvSpPr>
      <dsp:spPr>
        <a:xfrm>
          <a:off x="5462" y="1201791"/>
          <a:ext cx="2093992" cy="3836137"/>
        </a:xfrm>
        <a:prstGeom prst="rect">
          <a:avLst/>
        </a:prstGeom>
        <a:solidFill>
          <a:schemeClr val="accent2">
            <a:tint val="40000"/>
            <a:alpha val="90000"/>
            <a:hueOff val="0"/>
            <a:satOff val="0"/>
            <a:lumOff val="0"/>
            <a:alphaOff val="0"/>
          </a:schemeClr>
        </a:solidFill>
        <a:ln w="1079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baseline="0" dirty="0" err="1"/>
            <a:t>Wszystko</a:t>
          </a:r>
          <a:r>
            <a:rPr lang="pl-PL" sz="2400" kern="1200" baseline="0" dirty="0"/>
            <a:t> fizyczne,</a:t>
          </a:r>
          <a:r>
            <a:rPr lang="en-US" sz="2400" kern="1200" baseline="0" dirty="0"/>
            <a:t> co </a:t>
          </a:r>
          <a:r>
            <a:rPr lang="pl-PL" sz="2400" kern="1200" baseline="0" dirty="0"/>
            <a:t>się </a:t>
          </a:r>
          <a:r>
            <a:rPr lang="en-US" sz="2400" kern="1200" baseline="0" dirty="0"/>
            <a:t>da </a:t>
          </a:r>
          <a:r>
            <a:rPr lang="pl-PL" sz="2400" kern="1200" baseline="0" dirty="0"/>
            <a:t>mierzyć</a:t>
          </a:r>
          <a:endParaRPr lang="en-US" sz="2400" kern="1200" dirty="0"/>
        </a:p>
      </dsp:txBody>
      <dsp:txXfrm>
        <a:off x="5462" y="1201791"/>
        <a:ext cx="2093992" cy="3836137"/>
      </dsp:txXfrm>
    </dsp:sp>
    <dsp:sp modelId="{8C71687A-47A8-4D11-8705-964871459EE3}">
      <dsp:nvSpPr>
        <dsp:cNvPr id="0" name=""/>
        <dsp:cNvSpPr/>
      </dsp:nvSpPr>
      <dsp:spPr>
        <a:xfrm>
          <a:off x="2392613" y="364194"/>
          <a:ext cx="2093992" cy="837596"/>
        </a:xfrm>
        <a:prstGeom prst="rect">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pl-PL" sz="2400" b="1" kern="1200" dirty="0"/>
            <a:t>Finanse</a:t>
          </a:r>
          <a:endParaRPr lang="en-US" sz="2400" b="1" kern="1200" dirty="0"/>
        </a:p>
      </dsp:txBody>
      <dsp:txXfrm>
        <a:off x="2392613" y="364194"/>
        <a:ext cx="2093992" cy="837596"/>
      </dsp:txXfrm>
    </dsp:sp>
    <dsp:sp modelId="{65B34BF8-420F-4C42-9D27-570804DD3883}">
      <dsp:nvSpPr>
        <dsp:cNvPr id="0" name=""/>
        <dsp:cNvSpPr/>
      </dsp:nvSpPr>
      <dsp:spPr>
        <a:xfrm>
          <a:off x="2392613" y="1201791"/>
          <a:ext cx="2093992" cy="3836137"/>
        </a:xfrm>
        <a:prstGeom prst="rect">
          <a:avLst/>
        </a:prstGeom>
        <a:solidFill>
          <a:schemeClr val="accent3">
            <a:tint val="40000"/>
            <a:alpha val="90000"/>
            <a:hueOff val="0"/>
            <a:satOff val="0"/>
            <a:lumOff val="0"/>
            <a:alphaOff val="0"/>
          </a:schemeClr>
        </a:solidFill>
        <a:ln w="1079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pl-PL" sz="2400" kern="1200" dirty="0" err="1"/>
            <a:t>Forex</a:t>
          </a:r>
          <a:endParaRPr lang="en-US" sz="2400" kern="1200" dirty="0"/>
        </a:p>
        <a:p>
          <a:pPr marL="228600" lvl="1" indent="-228600" algn="l" defTabSz="1066800">
            <a:lnSpc>
              <a:spcPct val="90000"/>
            </a:lnSpc>
            <a:spcBef>
              <a:spcPct val="0"/>
            </a:spcBef>
            <a:spcAft>
              <a:spcPct val="15000"/>
            </a:spcAft>
            <a:buChar char="•"/>
          </a:pPr>
          <a:r>
            <a:rPr lang="pl-PL" sz="2400" kern="1200" dirty="0"/>
            <a:t>Giełda</a:t>
          </a:r>
          <a:endParaRPr lang="en-US" sz="2400" kern="1200" dirty="0"/>
        </a:p>
        <a:p>
          <a:pPr marL="228600" lvl="1" indent="-228600" algn="l" defTabSz="1066800">
            <a:lnSpc>
              <a:spcPct val="90000"/>
            </a:lnSpc>
            <a:spcBef>
              <a:spcPct val="0"/>
            </a:spcBef>
            <a:spcAft>
              <a:spcPct val="15000"/>
            </a:spcAft>
            <a:buChar char="•"/>
          </a:pPr>
          <a:r>
            <a:rPr lang="pl-PL" sz="2400" kern="1200" dirty="0"/>
            <a:t>„Przepływy finansowe”</a:t>
          </a:r>
          <a:endParaRPr lang="en-US" sz="2400" kern="1200" dirty="0"/>
        </a:p>
      </dsp:txBody>
      <dsp:txXfrm>
        <a:off x="2392613" y="1201791"/>
        <a:ext cx="2093992" cy="3836137"/>
      </dsp:txXfrm>
    </dsp:sp>
    <dsp:sp modelId="{56B4F48F-A621-46F2-8017-33CEF8B0CF32}">
      <dsp:nvSpPr>
        <dsp:cNvPr id="0" name=""/>
        <dsp:cNvSpPr/>
      </dsp:nvSpPr>
      <dsp:spPr>
        <a:xfrm>
          <a:off x="4779765" y="364194"/>
          <a:ext cx="2093992" cy="837596"/>
        </a:xfrm>
        <a:prstGeom prst="rect">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pl-PL" sz="2400" b="1" kern="1200" baseline="0" dirty="0"/>
            <a:t>Internet</a:t>
          </a:r>
          <a:endParaRPr lang="en-US" sz="2400" b="1" kern="1200" dirty="0"/>
        </a:p>
      </dsp:txBody>
      <dsp:txXfrm>
        <a:off x="4779765" y="364194"/>
        <a:ext cx="2093992" cy="837596"/>
      </dsp:txXfrm>
    </dsp:sp>
    <dsp:sp modelId="{998C5D55-00CD-4859-ADA7-46A4C610ECC9}">
      <dsp:nvSpPr>
        <dsp:cNvPr id="0" name=""/>
        <dsp:cNvSpPr/>
      </dsp:nvSpPr>
      <dsp:spPr>
        <a:xfrm>
          <a:off x="4779765" y="1201791"/>
          <a:ext cx="2093992" cy="3836137"/>
        </a:xfrm>
        <a:prstGeom prst="rect">
          <a:avLst/>
        </a:prstGeom>
        <a:solidFill>
          <a:schemeClr val="accent4">
            <a:tint val="40000"/>
            <a:alpha val="90000"/>
            <a:hueOff val="0"/>
            <a:satOff val="0"/>
            <a:lumOff val="0"/>
            <a:alphaOff val="0"/>
          </a:schemeClr>
        </a:solidFill>
        <a:ln w="1079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pl-PL" sz="2400" kern="1200" baseline="0" dirty="0"/>
            <a:t>RSS</a:t>
          </a:r>
          <a:endParaRPr lang="en-US" sz="2400" kern="1200" dirty="0"/>
        </a:p>
        <a:p>
          <a:pPr marL="228600" lvl="1" indent="-228600" algn="l" defTabSz="1066800">
            <a:lnSpc>
              <a:spcPct val="90000"/>
            </a:lnSpc>
            <a:spcBef>
              <a:spcPct val="0"/>
            </a:spcBef>
            <a:spcAft>
              <a:spcPct val="15000"/>
            </a:spcAft>
            <a:buChar char="•"/>
          </a:pPr>
          <a:r>
            <a:rPr lang="pl-PL" sz="2400" kern="1200" baseline="0" dirty="0"/>
            <a:t>Twitter</a:t>
          </a:r>
          <a:endParaRPr lang="en-US" sz="2400" kern="1200" dirty="0"/>
        </a:p>
        <a:p>
          <a:pPr marL="228600" lvl="1" indent="-228600" algn="l" defTabSz="1066800">
            <a:lnSpc>
              <a:spcPct val="90000"/>
            </a:lnSpc>
            <a:spcBef>
              <a:spcPct val="0"/>
            </a:spcBef>
            <a:spcAft>
              <a:spcPct val="15000"/>
            </a:spcAft>
            <a:buChar char="•"/>
          </a:pPr>
          <a:r>
            <a:rPr lang="pl-PL" sz="2400" kern="1200" dirty="0"/>
            <a:t>Facebook, Instagram</a:t>
          </a:r>
          <a:endParaRPr lang="en-US" sz="2400" kern="1200" dirty="0"/>
        </a:p>
        <a:p>
          <a:pPr marL="228600" lvl="1" indent="-228600" algn="l" defTabSz="1066800">
            <a:lnSpc>
              <a:spcPct val="90000"/>
            </a:lnSpc>
            <a:spcBef>
              <a:spcPct val="0"/>
            </a:spcBef>
            <a:spcAft>
              <a:spcPct val="15000"/>
            </a:spcAft>
            <a:buChar char="•"/>
          </a:pPr>
          <a:r>
            <a:rPr lang="pl-PL" sz="2400" kern="1200" baseline="0" dirty="0"/>
            <a:t>Ruch na stronie WWW (śledzenie, ciasteczka</a:t>
          </a:r>
          <a:r>
            <a:rPr lang="en-US" sz="2400" kern="1200" baseline="0" dirty="0"/>
            <a:t>)</a:t>
          </a:r>
          <a:endParaRPr lang="en-US" sz="2400" kern="1200" dirty="0"/>
        </a:p>
      </dsp:txBody>
      <dsp:txXfrm>
        <a:off x="4779765" y="1201791"/>
        <a:ext cx="2093992" cy="3836137"/>
      </dsp:txXfrm>
    </dsp:sp>
    <dsp:sp modelId="{7DF7B278-A9E7-4C35-894D-053A63B6B75B}">
      <dsp:nvSpPr>
        <dsp:cNvPr id="0" name=""/>
        <dsp:cNvSpPr/>
      </dsp:nvSpPr>
      <dsp:spPr>
        <a:xfrm>
          <a:off x="7166916" y="364194"/>
          <a:ext cx="2093992" cy="837596"/>
        </a:xfrm>
        <a:prstGeom prst="rect">
          <a:avLst/>
        </a:prstGeom>
        <a:solidFill>
          <a:schemeClr val="accent5">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pl-PL" sz="2400" b="1" kern="1200" baseline="0" dirty="0"/>
            <a:t>Intranet</a:t>
          </a:r>
          <a:endParaRPr lang="en-US" sz="2400" b="1" kern="1200" dirty="0"/>
        </a:p>
      </dsp:txBody>
      <dsp:txXfrm>
        <a:off x="7166916" y="364194"/>
        <a:ext cx="2093992" cy="837596"/>
      </dsp:txXfrm>
    </dsp:sp>
    <dsp:sp modelId="{20846BBA-41D8-499A-B43E-158096564A08}">
      <dsp:nvSpPr>
        <dsp:cNvPr id="0" name=""/>
        <dsp:cNvSpPr/>
      </dsp:nvSpPr>
      <dsp:spPr>
        <a:xfrm>
          <a:off x="7166916" y="1201791"/>
          <a:ext cx="2093992" cy="3836137"/>
        </a:xfrm>
        <a:prstGeom prst="rect">
          <a:avLst/>
        </a:prstGeom>
        <a:solidFill>
          <a:schemeClr val="accent5">
            <a:tint val="40000"/>
            <a:alpha val="90000"/>
            <a:hueOff val="0"/>
            <a:satOff val="0"/>
            <a:lumOff val="0"/>
            <a:alphaOff val="0"/>
          </a:schemeClr>
        </a:solidFill>
        <a:ln w="1079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pl-PL" sz="2400" kern="1200" dirty="0"/>
            <a:t>Liczba zamówień na sekundę</a:t>
          </a:r>
          <a:endParaRPr lang="en-US" sz="2400" kern="1200" dirty="0"/>
        </a:p>
        <a:p>
          <a:pPr marL="228600" lvl="1" indent="-228600" algn="l" defTabSz="1066800">
            <a:lnSpc>
              <a:spcPct val="90000"/>
            </a:lnSpc>
            <a:spcBef>
              <a:spcPct val="0"/>
            </a:spcBef>
            <a:spcAft>
              <a:spcPct val="15000"/>
            </a:spcAft>
            <a:buChar char="•"/>
          </a:pPr>
          <a:r>
            <a:rPr lang="pl-PL" sz="2400" kern="1200" dirty="0"/>
            <a:t>Śledzenie aktywności pracownika</a:t>
          </a:r>
          <a:endParaRPr lang="en-US" sz="2400" kern="1200" dirty="0"/>
        </a:p>
        <a:p>
          <a:pPr marL="228600" lvl="1" indent="-228600" algn="l" defTabSz="1066800">
            <a:lnSpc>
              <a:spcPct val="90000"/>
            </a:lnSpc>
            <a:spcBef>
              <a:spcPct val="0"/>
            </a:spcBef>
            <a:spcAft>
              <a:spcPct val="15000"/>
            </a:spcAft>
            <a:buChar char="•"/>
          </a:pPr>
          <a:r>
            <a:rPr lang="pl-PL" sz="2400" kern="1200" dirty="0"/>
            <a:t>Kamery w sklepie na kasie</a:t>
          </a:r>
          <a:endParaRPr lang="en-US" sz="2400" kern="1200" dirty="0"/>
        </a:p>
      </dsp:txBody>
      <dsp:txXfrm>
        <a:off x="7166916" y="1201791"/>
        <a:ext cx="2093992" cy="3836137"/>
      </dsp:txXfrm>
    </dsp:sp>
    <dsp:sp modelId="{4C40805B-0CB7-4F73-8339-4B38D09F7856}">
      <dsp:nvSpPr>
        <dsp:cNvPr id="0" name=""/>
        <dsp:cNvSpPr/>
      </dsp:nvSpPr>
      <dsp:spPr>
        <a:xfrm>
          <a:off x="9554067" y="364194"/>
          <a:ext cx="2093992" cy="837596"/>
        </a:xfrm>
        <a:prstGeom prst="rect">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pl-PL" sz="2400" b="1" kern="1200" baseline="0" dirty="0"/>
            <a:t>Sieć</a:t>
          </a:r>
          <a:endParaRPr lang="en-US" sz="2400" b="1" kern="1200" dirty="0"/>
        </a:p>
      </dsp:txBody>
      <dsp:txXfrm>
        <a:off x="9554067" y="364194"/>
        <a:ext cx="2093992" cy="837596"/>
      </dsp:txXfrm>
    </dsp:sp>
    <dsp:sp modelId="{7CDF7B4A-8880-417A-B45A-9A36CC8EEAFA}">
      <dsp:nvSpPr>
        <dsp:cNvPr id="0" name=""/>
        <dsp:cNvSpPr/>
      </dsp:nvSpPr>
      <dsp:spPr>
        <a:xfrm>
          <a:off x="9554067" y="1201791"/>
          <a:ext cx="2093992" cy="3836137"/>
        </a:xfrm>
        <a:prstGeom prst="rect">
          <a:avLst/>
        </a:prstGeom>
        <a:solidFill>
          <a:schemeClr val="accent6">
            <a:tint val="40000"/>
            <a:alpha val="90000"/>
            <a:hueOff val="0"/>
            <a:satOff val="0"/>
            <a:lumOff val="0"/>
            <a:alphaOff val="0"/>
          </a:schemeClr>
        </a:solidFill>
        <a:ln w="10795"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pl-PL" sz="2400" kern="1200" baseline="0" dirty="0"/>
            <a:t>Ruch pakietów</a:t>
          </a:r>
          <a:endParaRPr lang="en-US" sz="2400" kern="1200" dirty="0"/>
        </a:p>
        <a:p>
          <a:pPr marL="228600" lvl="1" indent="-228600" algn="l" defTabSz="1066800">
            <a:lnSpc>
              <a:spcPct val="90000"/>
            </a:lnSpc>
            <a:spcBef>
              <a:spcPct val="0"/>
            </a:spcBef>
            <a:spcAft>
              <a:spcPct val="15000"/>
            </a:spcAft>
            <a:buChar char="•"/>
          </a:pPr>
          <a:r>
            <a:rPr lang="pl-PL" sz="2400" kern="1200" baseline="0" dirty="0"/>
            <a:t>Zawartość</a:t>
          </a:r>
          <a:endParaRPr lang="en-US" sz="2400" kern="1200" dirty="0"/>
        </a:p>
        <a:p>
          <a:pPr marL="228600" lvl="1" indent="-228600" algn="l" defTabSz="1066800">
            <a:lnSpc>
              <a:spcPct val="90000"/>
            </a:lnSpc>
            <a:spcBef>
              <a:spcPct val="0"/>
            </a:spcBef>
            <a:spcAft>
              <a:spcPct val="15000"/>
            </a:spcAft>
            <a:buChar char="•"/>
          </a:pPr>
          <a:r>
            <a:rPr lang="pl-PL" sz="2400" kern="1200" baseline="0" dirty="0"/>
            <a:t>Adres od-do</a:t>
          </a:r>
          <a:endParaRPr lang="en-US" sz="2400" kern="1200" dirty="0"/>
        </a:p>
        <a:p>
          <a:pPr marL="228600" lvl="1" indent="-228600" algn="l" defTabSz="1066800">
            <a:lnSpc>
              <a:spcPct val="90000"/>
            </a:lnSpc>
            <a:spcBef>
              <a:spcPct val="0"/>
            </a:spcBef>
            <a:spcAft>
              <a:spcPct val="15000"/>
            </a:spcAft>
            <a:buChar char="•"/>
          </a:pPr>
          <a:r>
            <a:rPr lang="pl-PL" sz="2400" kern="1200" dirty="0"/>
            <a:t>Liczba w punkcie</a:t>
          </a:r>
          <a:endParaRPr lang="en-US" sz="2400" kern="1200" dirty="0"/>
        </a:p>
      </dsp:txBody>
      <dsp:txXfrm>
        <a:off x="9554067" y="1201791"/>
        <a:ext cx="2093992" cy="38361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640DB4-DEA4-4122-9D5A-991D4EE6F522}">
      <dsp:nvSpPr>
        <dsp:cNvPr id="0" name=""/>
        <dsp:cNvSpPr/>
      </dsp:nvSpPr>
      <dsp:spPr>
        <a:xfrm>
          <a:off x="0" y="48911"/>
          <a:ext cx="11653522" cy="489060"/>
        </a:xfrm>
        <a:prstGeom prst="round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pl-PL" sz="1900" kern="1200" baseline="0"/>
            <a:t>GpioPin</a:t>
          </a:r>
          <a:endParaRPr lang="en-US" sz="1900" kern="1200" dirty="0"/>
        </a:p>
      </dsp:txBody>
      <dsp:txXfrm>
        <a:off x="23874" y="72785"/>
        <a:ext cx="11605774" cy="441312"/>
      </dsp:txXfrm>
    </dsp:sp>
    <dsp:sp modelId="{854A8F3F-ABB4-49B7-92F5-D93F99963AF8}">
      <dsp:nvSpPr>
        <dsp:cNvPr id="0" name=""/>
        <dsp:cNvSpPr/>
      </dsp:nvSpPr>
      <dsp:spPr>
        <a:xfrm>
          <a:off x="0" y="537971"/>
          <a:ext cx="11653522"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9999"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pl-PL" sz="1500" kern="1200" dirty="0"/>
            <a:t>Odczyt / zapis sygnału cyfrowego (1/0).</a:t>
          </a:r>
          <a:endParaRPr lang="en-US" sz="1500" kern="1200" dirty="0"/>
        </a:p>
      </dsp:txBody>
      <dsp:txXfrm>
        <a:off x="0" y="537971"/>
        <a:ext cx="11653522" cy="314640"/>
      </dsp:txXfrm>
    </dsp:sp>
    <dsp:sp modelId="{D5B284ED-E7D1-42B9-958C-066247437F09}">
      <dsp:nvSpPr>
        <dsp:cNvPr id="0" name=""/>
        <dsp:cNvSpPr/>
      </dsp:nvSpPr>
      <dsp:spPr>
        <a:xfrm>
          <a:off x="0" y="852611"/>
          <a:ext cx="11653522" cy="489060"/>
        </a:xfrm>
        <a:prstGeom prst="roundRect">
          <a:avLst/>
        </a:prstGeom>
        <a:solidFill>
          <a:schemeClr val="accent3">
            <a:hueOff val="1778394"/>
            <a:satOff val="-4903"/>
            <a:lumOff val="196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pl-PL" sz="1900" kern="1200" baseline="0" dirty="0"/>
            <a:t>I2cDevice</a:t>
          </a:r>
          <a:endParaRPr lang="en-US" sz="1900" kern="1200" dirty="0"/>
        </a:p>
      </dsp:txBody>
      <dsp:txXfrm>
        <a:off x="23874" y="876485"/>
        <a:ext cx="11605774" cy="441312"/>
      </dsp:txXfrm>
    </dsp:sp>
    <dsp:sp modelId="{8F061EE5-9E40-4B5C-9F79-3FE5D619D29C}">
      <dsp:nvSpPr>
        <dsp:cNvPr id="0" name=""/>
        <dsp:cNvSpPr/>
      </dsp:nvSpPr>
      <dsp:spPr>
        <a:xfrm>
          <a:off x="0" y="1341671"/>
          <a:ext cx="11653522" cy="560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9999"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pl-PL" sz="1500" kern="1200" dirty="0"/>
            <a:t>Szyna do której dołączamy różne urządzenia</a:t>
          </a:r>
          <a:endParaRPr lang="en-US" sz="1500" kern="1200" dirty="0"/>
        </a:p>
        <a:p>
          <a:pPr marL="114300" lvl="1" indent="-114300" algn="l" defTabSz="666750" rtl="0">
            <a:lnSpc>
              <a:spcPct val="90000"/>
            </a:lnSpc>
            <a:spcBef>
              <a:spcPct val="0"/>
            </a:spcBef>
            <a:spcAft>
              <a:spcPct val="20000"/>
            </a:spcAft>
            <a:buChar char="•"/>
          </a:pPr>
          <a:r>
            <a:rPr lang="pl-PL" sz="1500" kern="1200" dirty="0"/>
            <a:t>2 piny (+ masa), </a:t>
          </a:r>
          <a:r>
            <a:rPr lang="pl-PL" sz="1500" kern="1200" dirty="0" err="1"/>
            <a:t>StandardMode</a:t>
          </a:r>
          <a:r>
            <a:rPr lang="pl-PL" sz="1500" kern="1200" dirty="0"/>
            <a:t>: 100 </a:t>
          </a:r>
          <a:r>
            <a:rPr lang="pl-PL" sz="1500" kern="1200" dirty="0" err="1"/>
            <a:t>kbit</a:t>
          </a:r>
          <a:r>
            <a:rPr lang="pl-PL" sz="1500" kern="1200" dirty="0"/>
            <a:t>/s, FastMode:1 </a:t>
          </a:r>
          <a:r>
            <a:rPr lang="pl-PL" sz="1500" kern="1200" dirty="0" err="1"/>
            <a:t>mbit</a:t>
          </a:r>
          <a:r>
            <a:rPr lang="pl-PL" sz="1500" kern="1200" dirty="0"/>
            <a:t>/s (są szybsze, ale to na razie to co jest dostępne)</a:t>
          </a:r>
          <a:endParaRPr lang="en-US" sz="1500" kern="1200" dirty="0"/>
        </a:p>
      </dsp:txBody>
      <dsp:txXfrm>
        <a:off x="0" y="1341671"/>
        <a:ext cx="11653522" cy="560452"/>
      </dsp:txXfrm>
    </dsp:sp>
    <dsp:sp modelId="{92BDFD05-68D4-40B8-BFF5-56B41CF1DBD6}">
      <dsp:nvSpPr>
        <dsp:cNvPr id="0" name=""/>
        <dsp:cNvSpPr/>
      </dsp:nvSpPr>
      <dsp:spPr>
        <a:xfrm>
          <a:off x="0" y="1902124"/>
          <a:ext cx="11653522" cy="489060"/>
        </a:xfrm>
        <a:prstGeom prst="roundRect">
          <a:avLst/>
        </a:prstGeom>
        <a:solidFill>
          <a:schemeClr val="accent3">
            <a:hueOff val="3556789"/>
            <a:satOff val="-9806"/>
            <a:lumOff val="392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pl-PL" sz="1900" kern="1200" baseline="0" dirty="0" err="1"/>
            <a:t>SpiDevice</a:t>
          </a:r>
          <a:endParaRPr lang="en-US" sz="1900" kern="1200" dirty="0"/>
        </a:p>
      </dsp:txBody>
      <dsp:txXfrm>
        <a:off x="23874" y="1925998"/>
        <a:ext cx="11605774" cy="441312"/>
      </dsp:txXfrm>
    </dsp:sp>
    <dsp:sp modelId="{75F5A2D8-26BD-4BC4-AFAE-2762F0BA919A}">
      <dsp:nvSpPr>
        <dsp:cNvPr id="0" name=""/>
        <dsp:cNvSpPr/>
      </dsp:nvSpPr>
      <dsp:spPr>
        <a:xfrm>
          <a:off x="0" y="2391184"/>
          <a:ext cx="11653522" cy="560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9999"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pl-PL" sz="1500" kern="1200" dirty="0"/>
            <a:t>Szybsza szyna do której dołączamy różne urządzenia</a:t>
          </a:r>
          <a:endParaRPr lang="en-US" sz="1500" kern="1200" dirty="0"/>
        </a:p>
        <a:p>
          <a:pPr marL="114300" lvl="1" indent="-114300" algn="l" defTabSz="666750" rtl="0">
            <a:lnSpc>
              <a:spcPct val="90000"/>
            </a:lnSpc>
            <a:spcBef>
              <a:spcPct val="0"/>
            </a:spcBef>
            <a:spcAft>
              <a:spcPct val="20000"/>
            </a:spcAft>
            <a:buChar char="•"/>
          </a:pPr>
          <a:r>
            <a:rPr lang="pl-PL" sz="1500" kern="1200" dirty="0"/>
            <a:t>4 piny (+ masa), prędkości większe niż I2C, do 100MHz, testy pokazują około 13 MB/s (~104 </a:t>
          </a:r>
          <a:r>
            <a:rPr lang="pl-PL" sz="1500" kern="1200" dirty="0" err="1"/>
            <a:t>mbit</a:t>
          </a:r>
          <a:r>
            <a:rPr lang="pl-PL" sz="1500" kern="1200" dirty="0"/>
            <a:t>/s)</a:t>
          </a:r>
          <a:endParaRPr lang="en-US" sz="1500" kern="1200" dirty="0"/>
        </a:p>
      </dsp:txBody>
      <dsp:txXfrm>
        <a:off x="0" y="2391184"/>
        <a:ext cx="11653522" cy="560452"/>
      </dsp:txXfrm>
    </dsp:sp>
    <dsp:sp modelId="{E9BB8A92-4086-4872-956C-9E71CEC69C71}">
      <dsp:nvSpPr>
        <dsp:cNvPr id="0" name=""/>
        <dsp:cNvSpPr/>
      </dsp:nvSpPr>
      <dsp:spPr>
        <a:xfrm>
          <a:off x="0" y="2951636"/>
          <a:ext cx="11653522" cy="489060"/>
        </a:xfrm>
        <a:prstGeom prst="roundRect">
          <a:avLst/>
        </a:prstGeom>
        <a:solidFill>
          <a:schemeClr val="accent3">
            <a:hueOff val="5335183"/>
            <a:satOff val="-14709"/>
            <a:lumOff val="588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kern="1200" dirty="0" err="1"/>
            <a:t>AdcChannel</a:t>
          </a:r>
          <a:endParaRPr lang="en-US" sz="1900" kern="1200" dirty="0"/>
        </a:p>
      </dsp:txBody>
      <dsp:txXfrm>
        <a:off x="23874" y="2975510"/>
        <a:ext cx="11605774" cy="441312"/>
      </dsp:txXfrm>
    </dsp:sp>
    <dsp:sp modelId="{14A91BAC-6DA9-4B69-9FA1-2658479A85C0}">
      <dsp:nvSpPr>
        <dsp:cNvPr id="0" name=""/>
        <dsp:cNvSpPr/>
      </dsp:nvSpPr>
      <dsp:spPr>
        <a:xfrm>
          <a:off x="0" y="3440696"/>
          <a:ext cx="11653522"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9999"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pl-PL" sz="1500" kern="1200" dirty="0"/>
            <a:t>Przetwornik analogowo/cyfrowy (dołączony układ)</a:t>
          </a:r>
          <a:endParaRPr lang="en-US" sz="1500" kern="1200" dirty="0"/>
        </a:p>
      </dsp:txBody>
      <dsp:txXfrm>
        <a:off x="0" y="3440696"/>
        <a:ext cx="11653522" cy="314640"/>
      </dsp:txXfrm>
    </dsp:sp>
    <dsp:sp modelId="{E12715B7-221F-4D2A-B03E-2995D4DF06CD}">
      <dsp:nvSpPr>
        <dsp:cNvPr id="0" name=""/>
        <dsp:cNvSpPr/>
      </dsp:nvSpPr>
      <dsp:spPr>
        <a:xfrm>
          <a:off x="0" y="3755336"/>
          <a:ext cx="11653522" cy="489060"/>
        </a:xfrm>
        <a:prstGeom prst="roundRect">
          <a:avLst/>
        </a:prstGeom>
        <a:solidFill>
          <a:schemeClr val="accent3">
            <a:hueOff val="7113577"/>
            <a:satOff val="-19612"/>
            <a:lumOff val="784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pl-PL" sz="1900" kern="1200" dirty="0" err="1"/>
            <a:t>Pwm</a:t>
          </a:r>
          <a:endParaRPr lang="en-US" sz="1900" kern="1200" dirty="0"/>
        </a:p>
      </dsp:txBody>
      <dsp:txXfrm>
        <a:off x="23874" y="3779210"/>
        <a:ext cx="11605774" cy="441312"/>
      </dsp:txXfrm>
    </dsp:sp>
    <dsp:sp modelId="{5A96B4C1-6DED-42FB-8000-8E1608431D21}">
      <dsp:nvSpPr>
        <dsp:cNvPr id="0" name=""/>
        <dsp:cNvSpPr/>
      </dsp:nvSpPr>
      <dsp:spPr>
        <a:xfrm>
          <a:off x="0" y="4244396"/>
          <a:ext cx="11653522"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9999"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pl-PL" sz="1500" kern="1200" dirty="0"/>
            <a:t>Sygnał PWM (serwomechanizm, popiskiwania); Zakłada dołączone układy</a:t>
          </a:r>
          <a:endParaRPr lang="en-US" sz="1500" kern="1200" dirty="0"/>
        </a:p>
      </dsp:txBody>
      <dsp:txXfrm>
        <a:off x="0" y="4244396"/>
        <a:ext cx="11653522" cy="314640"/>
      </dsp:txXfrm>
    </dsp:sp>
    <dsp:sp modelId="{0FBC6417-4177-4403-AEB8-5FF0EDCAB313}">
      <dsp:nvSpPr>
        <dsp:cNvPr id="0" name=""/>
        <dsp:cNvSpPr/>
      </dsp:nvSpPr>
      <dsp:spPr>
        <a:xfrm>
          <a:off x="0" y="4559036"/>
          <a:ext cx="11653522" cy="489060"/>
        </a:xfrm>
        <a:prstGeom prst="roundRect">
          <a:avLst/>
        </a:prstGeom>
        <a:solidFill>
          <a:schemeClr val="accent3">
            <a:hueOff val="8891971"/>
            <a:satOff val="-24515"/>
            <a:lumOff val="980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dirty="0" err="1"/>
            <a:t>GattDeviceService</a:t>
          </a:r>
          <a:endParaRPr lang="en-US" sz="1900" kern="1200" dirty="0"/>
        </a:p>
      </dsp:txBody>
      <dsp:txXfrm>
        <a:off x="23874" y="4582910"/>
        <a:ext cx="11605774" cy="441312"/>
      </dsp:txXfrm>
    </dsp:sp>
    <dsp:sp modelId="{C6AB6AB8-6EBD-4B08-9954-9650674B2C0D}">
      <dsp:nvSpPr>
        <dsp:cNvPr id="0" name=""/>
        <dsp:cNvSpPr/>
      </dsp:nvSpPr>
      <dsp:spPr>
        <a:xfrm>
          <a:off x="0" y="5048096"/>
          <a:ext cx="11653522"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9999"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0" i="0" kern="1200" dirty="0"/>
            <a:t>Bluetooth Low Energy (BLE) Generic Attribute Profile (GATT)</a:t>
          </a:r>
          <a:endParaRPr lang="en-US" sz="1500" kern="1200" dirty="0"/>
        </a:p>
      </dsp:txBody>
      <dsp:txXfrm>
        <a:off x="0" y="5048096"/>
        <a:ext cx="11653522" cy="3146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B5D37F-444E-49B8-A8FE-1B8B24A0B461}">
      <dsp:nvSpPr>
        <dsp:cNvPr id="0" name=""/>
        <dsp:cNvSpPr/>
      </dsp:nvSpPr>
      <dsp:spPr>
        <a:xfrm>
          <a:off x="3641" y="1005784"/>
          <a:ext cx="3550682" cy="4032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pl-PL" sz="1400" kern="1200" baseline="0" dirty="0"/>
            <a:t>.NET</a:t>
          </a:r>
          <a:endParaRPr lang="en-US" sz="1400" kern="1200" dirty="0"/>
        </a:p>
      </dsp:txBody>
      <dsp:txXfrm>
        <a:off x="3641" y="1005784"/>
        <a:ext cx="3550682" cy="403200"/>
      </dsp:txXfrm>
    </dsp:sp>
    <dsp:sp modelId="{F50FBF5B-D4E9-4A12-84EF-1700EE04B3A5}">
      <dsp:nvSpPr>
        <dsp:cNvPr id="0" name=""/>
        <dsp:cNvSpPr/>
      </dsp:nvSpPr>
      <dsp:spPr>
        <a:xfrm>
          <a:off x="3641" y="1408984"/>
          <a:ext cx="3550682" cy="292067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err="1"/>
            <a:t>IGatewayModule</a:t>
          </a:r>
          <a:r>
            <a:rPr lang="en-US" sz="1400" kern="1200" dirty="0"/>
            <a:t>, </a:t>
          </a:r>
          <a:r>
            <a:rPr lang="en-US" sz="1400" kern="1200" dirty="0" err="1"/>
            <a:t>IGatewayModuleStart</a:t>
          </a:r>
          <a:endParaRPr lang="en-US" sz="1400" kern="1200" dirty="0"/>
        </a:p>
        <a:p>
          <a:pPr marL="114300" lvl="1" indent="-114300" algn="l" defTabSz="622300">
            <a:lnSpc>
              <a:spcPct val="90000"/>
            </a:lnSpc>
            <a:spcBef>
              <a:spcPct val="0"/>
            </a:spcBef>
            <a:spcAft>
              <a:spcPct val="15000"/>
            </a:spcAft>
            <a:buChar char="•"/>
          </a:pPr>
          <a:r>
            <a:rPr lang="en-US" sz="1400" kern="1200"/>
            <a:t>Create</a:t>
          </a:r>
          <a:endParaRPr lang="en-US" sz="1400" kern="1200" dirty="0"/>
        </a:p>
        <a:p>
          <a:pPr marL="114300" lvl="1" indent="-114300" algn="l" defTabSz="622300">
            <a:lnSpc>
              <a:spcPct val="90000"/>
            </a:lnSpc>
            <a:spcBef>
              <a:spcPct val="0"/>
            </a:spcBef>
            <a:spcAft>
              <a:spcPct val="15000"/>
            </a:spcAft>
            <a:buChar char="•"/>
          </a:pPr>
          <a:r>
            <a:rPr lang="en-US" sz="1400" kern="1200" dirty="0"/>
            <a:t>Start</a:t>
          </a:r>
        </a:p>
        <a:p>
          <a:pPr marL="114300" lvl="1" indent="-114300" algn="l" defTabSz="622300">
            <a:lnSpc>
              <a:spcPct val="90000"/>
            </a:lnSpc>
            <a:spcBef>
              <a:spcPct val="0"/>
            </a:spcBef>
            <a:spcAft>
              <a:spcPct val="15000"/>
            </a:spcAft>
            <a:buChar char="•"/>
          </a:pPr>
          <a:r>
            <a:rPr lang="en-US" sz="1400" kern="1200" dirty="0"/>
            <a:t>Destroy</a:t>
          </a:r>
        </a:p>
        <a:p>
          <a:pPr marL="114300" lvl="1" indent="-114300" algn="l" defTabSz="622300">
            <a:lnSpc>
              <a:spcPct val="90000"/>
            </a:lnSpc>
            <a:spcBef>
              <a:spcPct val="0"/>
            </a:spcBef>
            <a:spcAft>
              <a:spcPct val="15000"/>
            </a:spcAft>
            <a:buChar char="•"/>
          </a:pPr>
          <a:r>
            <a:rPr lang="en-US" sz="1400" kern="1200" dirty="0"/>
            <a:t>Receive</a:t>
          </a:r>
        </a:p>
        <a:p>
          <a:pPr marL="114300" lvl="1" indent="-114300" algn="l" defTabSz="622300">
            <a:lnSpc>
              <a:spcPct val="90000"/>
            </a:lnSpc>
            <a:spcBef>
              <a:spcPct val="0"/>
            </a:spcBef>
            <a:spcAft>
              <a:spcPct val="15000"/>
            </a:spcAft>
            <a:buChar char="•"/>
          </a:pPr>
          <a:r>
            <a:rPr lang="pl-PL" sz="1400" kern="1200" dirty="0"/>
            <a:t>Nadawanie, zwykle w wątku:</a:t>
          </a:r>
          <a:endParaRPr lang="en-US" sz="1400" kern="1200" dirty="0"/>
        </a:p>
        <a:p>
          <a:pPr marL="228600" lvl="2" indent="-114300" algn="l" defTabSz="622300">
            <a:lnSpc>
              <a:spcPct val="90000"/>
            </a:lnSpc>
            <a:spcBef>
              <a:spcPct val="0"/>
            </a:spcBef>
            <a:spcAft>
              <a:spcPct val="15000"/>
            </a:spcAft>
            <a:buChar char="•"/>
          </a:pPr>
          <a:r>
            <a:rPr lang="pl-PL" sz="1400" kern="1200" dirty="0" err="1"/>
            <a:t>dict</a:t>
          </a:r>
          <a:r>
            <a:rPr lang="en-US" sz="1400" kern="1200" dirty="0"/>
            <a:t>.Add("source", "sensor");</a:t>
          </a:r>
        </a:p>
        <a:p>
          <a:pPr marL="228600" lvl="2" indent="-114300" algn="l" defTabSz="622300">
            <a:lnSpc>
              <a:spcPct val="90000"/>
            </a:lnSpc>
            <a:spcBef>
              <a:spcPct val="0"/>
            </a:spcBef>
            <a:spcAft>
              <a:spcPct val="15000"/>
            </a:spcAft>
            <a:buChar char="•"/>
          </a:pPr>
          <a:r>
            <a:rPr lang="en-US" sz="1400" kern="1200" dirty="0"/>
            <a:t>Message </a:t>
          </a:r>
          <a:r>
            <a:rPr lang="pl-PL" sz="1400" kern="1200" dirty="0" err="1"/>
            <a:t>msg</a:t>
          </a:r>
          <a:r>
            <a:rPr lang="en-US" sz="1400" kern="1200" dirty="0"/>
            <a:t> = new Message("</a:t>
          </a:r>
          <a:r>
            <a:rPr lang="en-US" sz="1400" kern="1200" dirty="0" err="1"/>
            <a:t>SensorData</a:t>
          </a:r>
          <a:r>
            <a:rPr lang="en-US" sz="1400" kern="1200" dirty="0"/>
            <a:t>: " + n, </a:t>
          </a:r>
          <a:r>
            <a:rPr lang="pl-PL" sz="1400" kern="1200" dirty="0" err="1"/>
            <a:t>dict</a:t>
          </a:r>
          <a:r>
            <a:rPr lang="en-US" sz="1400" kern="1200" dirty="0"/>
            <a:t>);</a:t>
          </a:r>
        </a:p>
        <a:p>
          <a:pPr marL="228600" lvl="2" indent="-114300" algn="l" defTabSz="622300">
            <a:lnSpc>
              <a:spcPct val="90000"/>
            </a:lnSpc>
            <a:spcBef>
              <a:spcPct val="0"/>
            </a:spcBef>
            <a:spcAft>
              <a:spcPct val="15000"/>
            </a:spcAft>
            <a:buChar char="•"/>
          </a:pPr>
          <a:r>
            <a:rPr lang="en-US" sz="1400" kern="1200" dirty="0" err="1"/>
            <a:t>this.broker.Publish</a:t>
          </a:r>
          <a:r>
            <a:rPr lang="en-US" sz="1400" kern="1200" dirty="0"/>
            <a:t>(</a:t>
          </a:r>
          <a:r>
            <a:rPr lang="en-US" sz="1400" kern="1200" dirty="0" err="1"/>
            <a:t>messageToPublish</a:t>
          </a:r>
          <a:r>
            <a:rPr lang="en-US" sz="1400" kern="1200" dirty="0"/>
            <a:t>);</a:t>
          </a:r>
        </a:p>
        <a:p>
          <a:pPr marL="228600" lvl="2" indent="-114300" algn="l" defTabSz="622300">
            <a:lnSpc>
              <a:spcPct val="90000"/>
            </a:lnSpc>
            <a:spcBef>
              <a:spcPct val="0"/>
            </a:spcBef>
            <a:spcAft>
              <a:spcPct val="15000"/>
            </a:spcAft>
            <a:buChar char="•"/>
          </a:pPr>
          <a:endParaRPr lang="en-US" sz="1400" kern="1200" dirty="0"/>
        </a:p>
      </dsp:txBody>
      <dsp:txXfrm>
        <a:off x="3641" y="1408984"/>
        <a:ext cx="3550682" cy="2920679"/>
      </dsp:txXfrm>
    </dsp:sp>
    <dsp:sp modelId="{30A416F3-A481-49AB-9553-41AF54322DE6}">
      <dsp:nvSpPr>
        <dsp:cNvPr id="0" name=""/>
        <dsp:cNvSpPr/>
      </dsp:nvSpPr>
      <dsp:spPr>
        <a:xfrm>
          <a:off x="4051420" y="1005784"/>
          <a:ext cx="3550682" cy="4032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pl-PL" sz="1400" kern="1200" baseline="0" dirty="0"/>
            <a:t>Java</a:t>
          </a:r>
          <a:endParaRPr lang="en-US" sz="1400" kern="1200" dirty="0"/>
        </a:p>
      </dsp:txBody>
      <dsp:txXfrm>
        <a:off x="4051420" y="1005784"/>
        <a:ext cx="3550682" cy="403200"/>
      </dsp:txXfrm>
    </dsp:sp>
    <dsp:sp modelId="{4A86BD71-6E2B-4DAC-B619-47B5F70123B3}">
      <dsp:nvSpPr>
        <dsp:cNvPr id="0" name=""/>
        <dsp:cNvSpPr/>
      </dsp:nvSpPr>
      <dsp:spPr>
        <a:xfrm>
          <a:off x="4051420" y="1408984"/>
          <a:ext cx="3550682" cy="292067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err="1"/>
            <a:t>IGatewayModule</a:t>
          </a:r>
          <a:endParaRPr lang="en-US" sz="1400" kern="1200" dirty="0"/>
        </a:p>
        <a:p>
          <a:pPr marL="114300" lvl="1" indent="-114300" algn="l" defTabSz="622300">
            <a:lnSpc>
              <a:spcPct val="90000"/>
            </a:lnSpc>
            <a:spcBef>
              <a:spcPct val="0"/>
            </a:spcBef>
            <a:spcAft>
              <a:spcPct val="15000"/>
            </a:spcAft>
            <a:buChar char="•"/>
          </a:pPr>
          <a:r>
            <a:rPr lang="en-US" sz="1400" kern="1200" dirty="0"/>
            <a:t>create</a:t>
          </a:r>
        </a:p>
        <a:p>
          <a:pPr marL="114300" lvl="1" indent="-114300" algn="l" defTabSz="622300">
            <a:lnSpc>
              <a:spcPct val="90000"/>
            </a:lnSpc>
            <a:spcBef>
              <a:spcPct val="0"/>
            </a:spcBef>
            <a:spcAft>
              <a:spcPct val="15000"/>
            </a:spcAft>
            <a:buChar char="•"/>
          </a:pPr>
          <a:r>
            <a:rPr lang="en-US" sz="1400" kern="1200" dirty="0"/>
            <a:t>start</a:t>
          </a:r>
        </a:p>
        <a:p>
          <a:pPr marL="114300" lvl="1" indent="-114300" algn="l" defTabSz="622300">
            <a:lnSpc>
              <a:spcPct val="90000"/>
            </a:lnSpc>
            <a:spcBef>
              <a:spcPct val="0"/>
            </a:spcBef>
            <a:spcAft>
              <a:spcPct val="15000"/>
            </a:spcAft>
            <a:buChar char="•"/>
          </a:pPr>
          <a:r>
            <a:rPr lang="en-US" sz="1400" kern="1200" dirty="0"/>
            <a:t>destroy</a:t>
          </a:r>
        </a:p>
        <a:p>
          <a:pPr marL="114300" lvl="1" indent="-114300" algn="l" defTabSz="622300">
            <a:lnSpc>
              <a:spcPct val="90000"/>
            </a:lnSpc>
            <a:spcBef>
              <a:spcPct val="0"/>
            </a:spcBef>
            <a:spcAft>
              <a:spcPct val="15000"/>
            </a:spcAft>
            <a:buChar char="•"/>
          </a:pPr>
          <a:r>
            <a:rPr lang="en-US" sz="1400" kern="1200" dirty="0"/>
            <a:t>receive</a:t>
          </a:r>
        </a:p>
      </dsp:txBody>
      <dsp:txXfrm>
        <a:off x="4051420" y="1408984"/>
        <a:ext cx="3550682" cy="2920679"/>
      </dsp:txXfrm>
    </dsp:sp>
    <dsp:sp modelId="{04FA0556-CF2F-42E2-9E75-420835ECAF70}">
      <dsp:nvSpPr>
        <dsp:cNvPr id="0" name=""/>
        <dsp:cNvSpPr/>
      </dsp:nvSpPr>
      <dsp:spPr>
        <a:xfrm>
          <a:off x="8099198" y="1005784"/>
          <a:ext cx="3550682" cy="4032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pl-PL" sz="1400" kern="1200" baseline="0"/>
            <a:t>NodeJS</a:t>
          </a:r>
          <a:endParaRPr lang="en-US" sz="1400" kern="1200"/>
        </a:p>
      </dsp:txBody>
      <dsp:txXfrm>
        <a:off x="8099198" y="1005784"/>
        <a:ext cx="3550682" cy="403200"/>
      </dsp:txXfrm>
    </dsp:sp>
    <dsp:sp modelId="{2FD2FD5A-45A8-412D-8B10-51951FD23041}">
      <dsp:nvSpPr>
        <dsp:cNvPr id="0" name=""/>
        <dsp:cNvSpPr/>
      </dsp:nvSpPr>
      <dsp:spPr>
        <a:xfrm>
          <a:off x="8099198" y="1408984"/>
          <a:ext cx="3550682" cy="292067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F30D7B-16EA-4B88-AC40-07356062C703}">
      <dsp:nvSpPr>
        <dsp:cNvPr id="0" name=""/>
        <dsp:cNvSpPr/>
      </dsp:nvSpPr>
      <dsp:spPr>
        <a:xfrm>
          <a:off x="0" y="5132"/>
          <a:ext cx="11652805" cy="97812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rtl="0">
            <a:lnSpc>
              <a:spcPct val="90000"/>
            </a:lnSpc>
            <a:spcBef>
              <a:spcPct val="0"/>
            </a:spcBef>
            <a:spcAft>
              <a:spcPct val="35000"/>
            </a:spcAft>
            <a:buNone/>
          </a:pPr>
          <a:r>
            <a:rPr lang="pl-PL" sz="3800" kern="1200" dirty="0"/>
            <a:t>IoT Hub Routing</a:t>
          </a:r>
          <a:endParaRPr lang="en-US" sz="3800" kern="1200" dirty="0"/>
        </a:p>
      </dsp:txBody>
      <dsp:txXfrm>
        <a:off x="47748" y="52880"/>
        <a:ext cx="11557309" cy="882624"/>
      </dsp:txXfrm>
    </dsp:sp>
    <dsp:sp modelId="{C59B3D2C-8A7D-4B1F-B678-364A97EFD130}">
      <dsp:nvSpPr>
        <dsp:cNvPr id="0" name=""/>
        <dsp:cNvSpPr/>
      </dsp:nvSpPr>
      <dsp:spPr>
        <a:xfrm>
          <a:off x="0" y="1092692"/>
          <a:ext cx="11652805" cy="978120"/>
        </a:xfrm>
        <a:prstGeom prst="round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rtl="0">
            <a:lnSpc>
              <a:spcPct val="90000"/>
            </a:lnSpc>
            <a:spcBef>
              <a:spcPct val="0"/>
            </a:spcBef>
            <a:spcAft>
              <a:spcPct val="35000"/>
            </a:spcAft>
            <a:buNone/>
          </a:pPr>
          <a:r>
            <a:rPr lang="en-US" sz="3800" kern="1200" dirty="0"/>
            <a:t>Stream Analytics </a:t>
          </a:r>
          <a:r>
            <a:rPr lang="pl-PL" sz="3800" kern="1200" baseline="0" dirty="0"/>
            <a:t>(gotowa usługa)</a:t>
          </a:r>
          <a:endParaRPr lang="en-US" sz="3800" kern="1200" dirty="0"/>
        </a:p>
      </dsp:txBody>
      <dsp:txXfrm>
        <a:off x="47748" y="1140440"/>
        <a:ext cx="11557309" cy="882624"/>
      </dsp:txXfrm>
    </dsp:sp>
    <dsp:sp modelId="{0A3C7105-7013-4AB7-AA31-F6DAFEEC7C53}">
      <dsp:nvSpPr>
        <dsp:cNvPr id="0" name=""/>
        <dsp:cNvSpPr/>
      </dsp:nvSpPr>
      <dsp:spPr>
        <a:xfrm>
          <a:off x="0" y="2180252"/>
          <a:ext cx="11652805" cy="978120"/>
        </a:xfrm>
        <a:prstGeom prst="round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rtl="0">
            <a:lnSpc>
              <a:spcPct val="90000"/>
            </a:lnSpc>
            <a:spcBef>
              <a:spcPct val="0"/>
            </a:spcBef>
            <a:spcAft>
              <a:spcPct val="35000"/>
            </a:spcAft>
            <a:buNone/>
          </a:pPr>
          <a:r>
            <a:rPr lang="pl-PL" sz="3800" kern="1200" dirty="0"/>
            <a:t>Apache </a:t>
          </a:r>
          <a:r>
            <a:rPr lang="pl-PL" sz="3800" kern="1200" dirty="0" err="1"/>
            <a:t>Storm</a:t>
          </a:r>
          <a:endParaRPr lang="en-US" sz="3800" kern="1200" dirty="0"/>
        </a:p>
      </dsp:txBody>
      <dsp:txXfrm>
        <a:off x="47748" y="2228000"/>
        <a:ext cx="11557309" cy="882624"/>
      </dsp:txXfrm>
    </dsp:sp>
    <dsp:sp modelId="{36CF33B2-4C99-4E4F-88F3-A43AD655719F}">
      <dsp:nvSpPr>
        <dsp:cNvPr id="0" name=""/>
        <dsp:cNvSpPr/>
      </dsp:nvSpPr>
      <dsp:spPr>
        <a:xfrm>
          <a:off x="0" y="3267812"/>
          <a:ext cx="11652805" cy="978120"/>
        </a:xfrm>
        <a:prstGeom prst="round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rtl="0">
            <a:lnSpc>
              <a:spcPct val="90000"/>
            </a:lnSpc>
            <a:spcBef>
              <a:spcPct val="0"/>
            </a:spcBef>
            <a:spcAft>
              <a:spcPct val="35000"/>
            </a:spcAft>
            <a:buNone/>
          </a:pPr>
          <a:r>
            <a:rPr lang="pl-PL" sz="3800" kern="1200" dirty="0"/>
            <a:t>Spark Streaming</a:t>
          </a:r>
          <a:endParaRPr lang="en-US" sz="3800" kern="1200" dirty="0"/>
        </a:p>
      </dsp:txBody>
      <dsp:txXfrm>
        <a:off x="47748" y="3315560"/>
        <a:ext cx="11557309" cy="882624"/>
      </dsp:txXfrm>
    </dsp:sp>
    <dsp:sp modelId="{DD7DA824-5682-4612-9D0A-75B189647CBA}">
      <dsp:nvSpPr>
        <dsp:cNvPr id="0" name=""/>
        <dsp:cNvSpPr/>
      </dsp:nvSpPr>
      <dsp:spPr>
        <a:xfrm>
          <a:off x="0" y="4355372"/>
          <a:ext cx="11652805" cy="978120"/>
        </a:xfrm>
        <a:prstGeom prst="roundRect">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rtl="0">
            <a:lnSpc>
              <a:spcPct val="90000"/>
            </a:lnSpc>
            <a:spcBef>
              <a:spcPct val="0"/>
            </a:spcBef>
            <a:spcAft>
              <a:spcPct val="35000"/>
            </a:spcAft>
            <a:buNone/>
          </a:pPr>
          <a:r>
            <a:rPr lang="pl-PL" sz="3800" kern="1200" baseline="0" dirty="0"/>
            <a:t>Własny kod, Azure </a:t>
          </a:r>
          <a:r>
            <a:rPr lang="pl-PL" sz="3800" kern="1200" baseline="0" dirty="0" err="1"/>
            <a:t>Function</a:t>
          </a:r>
          <a:r>
            <a:rPr lang="pl-PL" sz="3800" kern="1200" baseline="0" dirty="0"/>
            <a:t>, </a:t>
          </a:r>
          <a:r>
            <a:rPr lang="pl-PL" sz="3800" kern="1200" dirty="0"/>
            <a:t>Logic Apps</a:t>
          </a:r>
          <a:endParaRPr lang="en-US" sz="3800" kern="1200" dirty="0"/>
        </a:p>
      </dsp:txBody>
      <dsp:txXfrm>
        <a:off x="47748" y="4403120"/>
        <a:ext cx="11557309" cy="8826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7DA824-5682-4612-9D0A-75B189647CBA}">
      <dsp:nvSpPr>
        <dsp:cNvPr id="0" name=""/>
        <dsp:cNvSpPr/>
      </dsp:nvSpPr>
      <dsp:spPr>
        <a:xfrm>
          <a:off x="0" y="46711"/>
          <a:ext cx="11652805" cy="120978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rtl="0">
            <a:lnSpc>
              <a:spcPct val="90000"/>
            </a:lnSpc>
            <a:spcBef>
              <a:spcPct val="0"/>
            </a:spcBef>
            <a:spcAft>
              <a:spcPct val="35000"/>
            </a:spcAft>
            <a:buNone/>
          </a:pPr>
          <a:r>
            <a:rPr lang="pl-PL" sz="4700" kern="1200" baseline="0" dirty="0"/>
            <a:t>Własny kod</a:t>
          </a:r>
          <a:endParaRPr lang="en-US" sz="4700" kern="1200" dirty="0"/>
        </a:p>
      </dsp:txBody>
      <dsp:txXfrm>
        <a:off x="59057" y="105768"/>
        <a:ext cx="11534691" cy="1091666"/>
      </dsp:txXfrm>
    </dsp:sp>
    <dsp:sp modelId="{C284432B-39B1-4E16-8A6B-01D339C83FA7}">
      <dsp:nvSpPr>
        <dsp:cNvPr id="0" name=""/>
        <dsp:cNvSpPr/>
      </dsp:nvSpPr>
      <dsp:spPr>
        <a:xfrm>
          <a:off x="0" y="1391851"/>
          <a:ext cx="11652805" cy="1209780"/>
        </a:xfrm>
        <a:prstGeom prst="round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rtl="0">
            <a:lnSpc>
              <a:spcPct val="90000"/>
            </a:lnSpc>
            <a:spcBef>
              <a:spcPct val="0"/>
            </a:spcBef>
            <a:spcAft>
              <a:spcPct val="35000"/>
            </a:spcAft>
            <a:buNone/>
          </a:pPr>
          <a:r>
            <a:rPr lang="pl-PL" sz="4700" kern="1200" dirty="0"/>
            <a:t>Service Fabric</a:t>
          </a:r>
          <a:endParaRPr lang="en-US" sz="4700" kern="1200" dirty="0"/>
        </a:p>
      </dsp:txBody>
      <dsp:txXfrm>
        <a:off x="59057" y="1450908"/>
        <a:ext cx="11534691" cy="1091666"/>
      </dsp:txXfrm>
    </dsp:sp>
    <dsp:sp modelId="{2AD5BD0D-8A41-43EF-9452-CDFD82B7516D}">
      <dsp:nvSpPr>
        <dsp:cNvPr id="0" name=""/>
        <dsp:cNvSpPr/>
      </dsp:nvSpPr>
      <dsp:spPr>
        <a:xfrm>
          <a:off x="0" y="2736992"/>
          <a:ext cx="11652805" cy="1209780"/>
        </a:xfrm>
        <a:prstGeom prst="round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rtl="0">
            <a:lnSpc>
              <a:spcPct val="90000"/>
            </a:lnSpc>
            <a:spcBef>
              <a:spcPct val="0"/>
            </a:spcBef>
            <a:spcAft>
              <a:spcPct val="35000"/>
            </a:spcAft>
            <a:buNone/>
          </a:pPr>
          <a:r>
            <a:rPr lang="pl-PL" sz="4700" kern="1200" baseline="0" dirty="0"/>
            <a:t>Azure </a:t>
          </a:r>
          <a:r>
            <a:rPr lang="pl-PL" sz="4700" kern="1200" baseline="0" dirty="0" err="1"/>
            <a:t>Function</a:t>
          </a:r>
          <a:endParaRPr lang="en-US" sz="4700" kern="1200" dirty="0"/>
        </a:p>
      </dsp:txBody>
      <dsp:txXfrm>
        <a:off x="59057" y="2796049"/>
        <a:ext cx="11534691" cy="1091666"/>
      </dsp:txXfrm>
    </dsp:sp>
    <dsp:sp modelId="{3B669AB4-2E3F-4312-825E-BC413AB18BC9}">
      <dsp:nvSpPr>
        <dsp:cNvPr id="0" name=""/>
        <dsp:cNvSpPr/>
      </dsp:nvSpPr>
      <dsp:spPr>
        <a:xfrm>
          <a:off x="0" y="4082132"/>
          <a:ext cx="11652805" cy="1209780"/>
        </a:xfrm>
        <a:prstGeom prst="round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rtl="0">
            <a:lnSpc>
              <a:spcPct val="90000"/>
            </a:lnSpc>
            <a:spcBef>
              <a:spcPct val="0"/>
            </a:spcBef>
            <a:spcAft>
              <a:spcPct val="35000"/>
            </a:spcAft>
            <a:buNone/>
          </a:pPr>
          <a:r>
            <a:rPr lang="pl-PL" sz="4700" kern="1200"/>
            <a:t>Logic </a:t>
          </a:r>
          <a:r>
            <a:rPr lang="pl-PL" sz="4700" kern="1200" dirty="0"/>
            <a:t>Apps</a:t>
          </a:r>
          <a:endParaRPr lang="en-US" sz="4700" kern="1200" dirty="0"/>
        </a:p>
      </dsp:txBody>
      <dsp:txXfrm>
        <a:off x="59057" y="4141189"/>
        <a:ext cx="11534691" cy="10916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48A426-ABA4-4A92-9958-F0307E26CE27}">
      <dsp:nvSpPr>
        <dsp:cNvPr id="0" name=""/>
        <dsp:cNvSpPr/>
      </dsp:nvSpPr>
      <dsp:spPr>
        <a:xfrm>
          <a:off x="0" y="87322"/>
          <a:ext cx="11653522" cy="48906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baseline="0"/>
            <a:t>Scale</a:t>
          </a:r>
          <a:endParaRPr lang="en-US" sz="1900" kern="1200"/>
        </a:p>
      </dsp:txBody>
      <dsp:txXfrm>
        <a:off x="23874" y="111196"/>
        <a:ext cx="11605774" cy="441312"/>
      </dsp:txXfrm>
    </dsp:sp>
    <dsp:sp modelId="{6BE708B2-59AA-438C-9FB9-2E213330FD83}">
      <dsp:nvSpPr>
        <dsp:cNvPr id="0" name=""/>
        <dsp:cNvSpPr/>
      </dsp:nvSpPr>
      <dsp:spPr>
        <a:xfrm>
          <a:off x="0" y="576382"/>
          <a:ext cx="11653522" cy="560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9999"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baseline="0"/>
            <a:t>Scale from small departmental apps to internet scale</a:t>
          </a:r>
          <a:endParaRPr lang="en-US" sz="1500" kern="1200"/>
        </a:p>
        <a:p>
          <a:pPr marL="114300" lvl="1" indent="-114300" algn="l" defTabSz="666750">
            <a:lnSpc>
              <a:spcPct val="90000"/>
            </a:lnSpc>
            <a:spcBef>
              <a:spcPct val="0"/>
            </a:spcBef>
            <a:spcAft>
              <a:spcPct val="20000"/>
            </a:spcAft>
            <a:buChar char="•"/>
          </a:pPr>
          <a:r>
            <a:rPr lang="en-US" sz="1500" kern="1200" baseline="0" dirty="0"/>
            <a:t>Utilize hardware efficiently at scale</a:t>
          </a:r>
          <a:endParaRPr lang="en-US" sz="1500" kern="1200" dirty="0"/>
        </a:p>
      </dsp:txBody>
      <dsp:txXfrm>
        <a:off x="0" y="576382"/>
        <a:ext cx="11653522" cy="560452"/>
      </dsp:txXfrm>
    </dsp:sp>
    <dsp:sp modelId="{B7BA2772-F950-41FE-B7AF-D9C7A69A6322}">
      <dsp:nvSpPr>
        <dsp:cNvPr id="0" name=""/>
        <dsp:cNvSpPr/>
      </dsp:nvSpPr>
      <dsp:spPr>
        <a:xfrm>
          <a:off x="0" y="1136834"/>
          <a:ext cx="11653522" cy="489060"/>
        </a:xfrm>
        <a:prstGeom prst="round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pl-PL" sz="1900" kern="1200"/>
            <a:t>SINGLE </a:t>
          </a:r>
          <a:r>
            <a:rPr lang="pl-PL" sz="1900" kern="1200" dirty="0"/>
            <a:t>CODE BASE!</a:t>
          </a:r>
          <a:endParaRPr lang="en-US" sz="1900" kern="1200" dirty="0"/>
        </a:p>
      </dsp:txBody>
      <dsp:txXfrm>
        <a:off x="23874" y="1160708"/>
        <a:ext cx="11605774" cy="441312"/>
      </dsp:txXfrm>
    </dsp:sp>
    <dsp:sp modelId="{541F6024-B20E-4E99-BE63-892EEB6D8F40}">
      <dsp:nvSpPr>
        <dsp:cNvPr id="0" name=""/>
        <dsp:cNvSpPr/>
      </dsp:nvSpPr>
      <dsp:spPr>
        <a:xfrm>
          <a:off x="0" y="1680614"/>
          <a:ext cx="11653522" cy="489060"/>
        </a:xfrm>
        <a:prstGeom prst="round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baseline="0" dirty="0"/>
            <a:t>High Availability/Reliability</a:t>
          </a:r>
          <a:endParaRPr lang="en-US" sz="1900" kern="1200" dirty="0"/>
        </a:p>
      </dsp:txBody>
      <dsp:txXfrm>
        <a:off x="23874" y="1704488"/>
        <a:ext cx="11605774" cy="441312"/>
      </dsp:txXfrm>
    </dsp:sp>
    <dsp:sp modelId="{E7C6BEC5-E921-4AA7-88CE-819ADCE7559E}">
      <dsp:nvSpPr>
        <dsp:cNvPr id="0" name=""/>
        <dsp:cNvSpPr/>
      </dsp:nvSpPr>
      <dsp:spPr>
        <a:xfrm>
          <a:off x="0" y="2169674"/>
          <a:ext cx="11653522" cy="845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9999"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baseline="0"/>
            <a:t>Quickly react to failures of application code, machines, and networks</a:t>
          </a:r>
          <a:endParaRPr lang="en-US" sz="1500" kern="1200"/>
        </a:p>
        <a:p>
          <a:pPr marL="228600" lvl="2" indent="-114300" algn="l" defTabSz="666750">
            <a:lnSpc>
              <a:spcPct val="90000"/>
            </a:lnSpc>
            <a:spcBef>
              <a:spcPct val="0"/>
            </a:spcBef>
            <a:spcAft>
              <a:spcPct val="20000"/>
            </a:spcAft>
            <a:buChar char="•"/>
          </a:pPr>
          <a:r>
            <a:rPr lang="en-US" sz="1500" kern="1200" baseline="0"/>
            <a:t>Do it without complexity/cost (Don’t buy a SAN)</a:t>
          </a:r>
          <a:endParaRPr lang="en-US" sz="1500" kern="1200"/>
        </a:p>
        <a:p>
          <a:pPr marL="228600" lvl="2" indent="-114300" algn="l" defTabSz="666750">
            <a:lnSpc>
              <a:spcPct val="90000"/>
            </a:lnSpc>
            <a:spcBef>
              <a:spcPct val="0"/>
            </a:spcBef>
            <a:spcAft>
              <a:spcPct val="20000"/>
            </a:spcAft>
            <a:buChar char="•"/>
          </a:pPr>
          <a:r>
            <a:rPr lang="en-US" sz="1500" kern="1200" baseline="0"/>
            <a:t>Do it in the cloud (without controlling the hardware)</a:t>
          </a:r>
          <a:endParaRPr lang="en-US" sz="1500" kern="1200"/>
        </a:p>
      </dsp:txBody>
      <dsp:txXfrm>
        <a:off x="0" y="2169674"/>
        <a:ext cx="11653522" cy="845594"/>
      </dsp:txXfrm>
    </dsp:sp>
    <dsp:sp modelId="{FA4BEC10-8869-4E4F-BC07-A1FE6ED4193A}">
      <dsp:nvSpPr>
        <dsp:cNvPr id="0" name=""/>
        <dsp:cNvSpPr/>
      </dsp:nvSpPr>
      <dsp:spPr>
        <a:xfrm>
          <a:off x="0" y="3015269"/>
          <a:ext cx="11653522" cy="489060"/>
        </a:xfrm>
        <a:prstGeom prst="round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baseline="0"/>
            <a:t>Performance and Latency</a:t>
          </a:r>
          <a:endParaRPr lang="en-US" sz="1900" kern="1200"/>
        </a:p>
      </dsp:txBody>
      <dsp:txXfrm>
        <a:off x="23874" y="3039143"/>
        <a:ext cx="11605774" cy="441312"/>
      </dsp:txXfrm>
    </dsp:sp>
    <dsp:sp modelId="{5D688AD8-CC86-40BF-A211-4DED42401F84}">
      <dsp:nvSpPr>
        <dsp:cNvPr id="0" name=""/>
        <dsp:cNvSpPr/>
      </dsp:nvSpPr>
      <dsp:spPr>
        <a:xfrm>
          <a:off x="0" y="3504329"/>
          <a:ext cx="11653522" cy="560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9999"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1" kern="1200" baseline="0"/>
            <a:t>Millisecond response times for reads</a:t>
          </a:r>
          <a:endParaRPr lang="en-US" sz="1500" kern="1200"/>
        </a:p>
        <a:p>
          <a:pPr marL="114300" lvl="1" indent="-114300" algn="l" defTabSz="666750">
            <a:lnSpc>
              <a:spcPct val="90000"/>
            </a:lnSpc>
            <a:spcBef>
              <a:spcPct val="0"/>
            </a:spcBef>
            <a:spcAft>
              <a:spcPct val="20000"/>
            </a:spcAft>
            <a:buChar char="•"/>
          </a:pPr>
          <a:r>
            <a:rPr lang="en-US" sz="1500" b="1" kern="1200" baseline="0"/>
            <a:t>High throughput for writes</a:t>
          </a:r>
          <a:endParaRPr lang="en-US" sz="1500" kern="1200"/>
        </a:p>
      </dsp:txBody>
      <dsp:txXfrm>
        <a:off x="0" y="3504329"/>
        <a:ext cx="11653522" cy="560452"/>
      </dsp:txXfrm>
    </dsp:sp>
    <dsp:sp modelId="{4CC45CC4-04EC-466D-AF2A-24FBC3437E2E}">
      <dsp:nvSpPr>
        <dsp:cNvPr id="0" name=""/>
        <dsp:cNvSpPr/>
      </dsp:nvSpPr>
      <dsp:spPr>
        <a:xfrm>
          <a:off x="0" y="4064782"/>
          <a:ext cx="11653522" cy="489060"/>
        </a:xfrm>
        <a:prstGeom prst="roundRect">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baseline="0"/>
            <a:t>Management</a:t>
          </a:r>
          <a:endParaRPr lang="en-US" sz="1900" kern="1200"/>
        </a:p>
      </dsp:txBody>
      <dsp:txXfrm>
        <a:off x="23874" y="4088656"/>
        <a:ext cx="11605774" cy="441312"/>
      </dsp:txXfrm>
    </dsp:sp>
    <dsp:sp modelId="{CD51204C-1154-4240-A18E-BDD095D6CD34}">
      <dsp:nvSpPr>
        <dsp:cNvPr id="0" name=""/>
        <dsp:cNvSpPr/>
      </dsp:nvSpPr>
      <dsp:spPr>
        <a:xfrm>
          <a:off x="0" y="4553842"/>
          <a:ext cx="11653522" cy="845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9999"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baseline="0"/>
            <a:t>Perform online upgrades and patches </a:t>
          </a:r>
          <a:endParaRPr lang="en-US" sz="1500" kern="1200"/>
        </a:p>
        <a:p>
          <a:pPr marL="114300" lvl="1" indent="-114300" algn="l" defTabSz="666750">
            <a:lnSpc>
              <a:spcPct val="90000"/>
            </a:lnSpc>
            <a:spcBef>
              <a:spcPct val="0"/>
            </a:spcBef>
            <a:spcAft>
              <a:spcPct val="20000"/>
            </a:spcAft>
            <a:buChar char="•"/>
          </a:pPr>
          <a:r>
            <a:rPr lang="en-US" sz="1500" kern="1200" baseline="0" dirty="0"/>
            <a:t>Monitor and maintain health information of your distributed application</a:t>
          </a:r>
          <a:endParaRPr lang="en-US" sz="1500" kern="1200" dirty="0"/>
        </a:p>
        <a:p>
          <a:pPr marL="114300" lvl="1" indent="-114300" algn="l" defTabSz="666750">
            <a:lnSpc>
              <a:spcPct val="90000"/>
            </a:lnSpc>
            <a:spcBef>
              <a:spcPct val="0"/>
            </a:spcBef>
            <a:spcAft>
              <a:spcPct val="20000"/>
            </a:spcAft>
            <a:buChar char="•"/>
          </a:pPr>
          <a:r>
            <a:rPr lang="en-US" sz="1500" kern="1200" dirty="0"/>
            <a:t>Get real-time information about topology etc.</a:t>
          </a:r>
        </a:p>
      </dsp:txBody>
      <dsp:txXfrm>
        <a:off x="0" y="4553842"/>
        <a:ext cx="11653522" cy="84559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B8C805-37DA-4995-B2C6-9AD2E238B3A1}">
      <dsp:nvSpPr>
        <dsp:cNvPr id="0" name=""/>
        <dsp:cNvSpPr/>
      </dsp:nvSpPr>
      <dsp:spPr>
        <a:xfrm>
          <a:off x="4381" y="264892"/>
          <a:ext cx="2634561" cy="518400"/>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dirty="0"/>
            <a:t>Guest Executables</a:t>
          </a:r>
          <a:endParaRPr lang="en-US" sz="1800" kern="1200" dirty="0"/>
        </a:p>
      </dsp:txBody>
      <dsp:txXfrm>
        <a:off x="4381" y="264892"/>
        <a:ext cx="2634561" cy="518400"/>
      </dsp:txXfrm>
    </dsp:sp>
    <dsp:sp modelId="{59D3A168-44D1-42FC-8B42-74568DEC40F7}">
      <dsp:nvSpPr>
        <dsp:cNvPr id="0" name=""/>
        <dsp:cNvSpPr/>
      </dsp:nvSpPr>
      <dsp:spPr>
        <a:xfrm>
          <a:off x="4381" y="783292"/>
          <a:ext cx="2634561" cy="4619834"/>
        </a:xfrm>
        <a:prstGeom prst="rect">
          <a:avLst/>
        </a:prstGeom>
        <a:solidFill>
          <a:schemeClr val="accent2">
            <a:tint val="40000"/>
            <a:alpha val="90000"/>
            <a:hueOff val="0"/>
            <a:satOff val="0"/>
            <a:lumOff val="0"/>
            <a:alphaOff val="0"/>
          </a:schemeClr>
        </a:solidFill>
        <a:ln w="1079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baseline="0" noProof="0" dirty="0"/>
            <a:t>Bring any exe</a:t>
          </a:r>
          <a:endParaRPr lang="en-US" sz="1800" kern="1200" noProof="0" dirty="0"/>
        </a:p>
        <a:p>
          <a:pPr marL="171450" lvl="1" indent="-171450" algn="l" defTabSz="800100">
            <a:lnSpc>
              <a:spcPct val="90000"/>
            </a:lnSpc>
            <a:spcBef>
              <a:spcPct val="0"/>
            </a:spcBef>
            <a:spcAft>
              <a:spcPct val="15000"/>
            </a:spcAft>
            <a:buChar char="•"/>
          </a:pPr>
          <a:r>
            <a:rPr lang="en-US" sz="1800" kern="1200" baseline="0" noProof="0" dirty="0"/>
            <a:t>Any language</a:t>
          </a:r>
          <a:endParaRPr lang="en-US" sz="1800" kern="1200" noProof="0" dirty="0"/>
        </a:p>
        <a:p>
          <a:pPr marL="171450" lvl="1" indent="-171450" algn="l" defTabSz="800100">
            <a:lnSpc>
              <a:spcPct val="90000"/>
            </a:lnSpc>
            <a:spcBef>
              <a:spcPct val="0"/>
            </a:spcBef>
            <a:spcAft>
              <a:spcPct val="15000"/>
            </a:spcAft>
            <a:buChar char="•"/>
          </a:pPr>
          <a:r>
            <a:rPr lang="en-US" sz="1800" kern="1200" baseline="0" noProof="0" dirty="0"/>
            <a:t>Any programming model</a:t>
          </a:r>
          <a:endParaRPr lang="en-US" sz="1800" kern="1200" noProof="0" dirty="0"/>
        </a:p>
        <a:p>
          <a:pPr marL="171450" lvl="1" indent="-171450" algn="l" defTabSz="800100">
            <a:lnSpc>
              <a:spcPct val="90000"/>
            </a:lnSpc>
            <a:spcBef>
              <a:spcPct val="0"/>
            </a:spcBef>
            <a:spcAft>
              <a:spcPct val="15000"/>
            </a:spcAft>
            <a:buChar char="•"/>
          </a:pPr>
          <a:r>
            <a:rPr lang="en-US" sz="1800" kern="1200" baseline="0" noProof="0" dirty="0"/>
            <a:t>Packaged as Application</a:t>
          </a:r>
          <a:endParaRPr lang="en-US" sz="1800" kern="1200" noProof="0" dirty="0"/>
        </a:p>
        <a:p>
          <a:pPr marL="171450" lvl="1" indent="-171450" algn="l" defTabSz="800100">
            <a:lnSpc>
              <a:spcPct val="90000"/>
            </a:lnSpc>
            <a:spcBef>
              <a:spcPct val="0"/>
            </a:spcBef>
            <a:spcAft>
              <a:spcPct val="15000"/>
            </a:spcAft>
            <a:buChar char="•"/>
          </a:pPr>
          <a:r>
            <a:rPr lang="en-US" sz="1800" kern="1200" baseline="0" noProof="0" dirty="0"/>
            <a:t>Gets versioning, upgrade, monitoring, health, etc.</a:t>
          </a:r>
          <a:endParaRPr lang="en-US" sz="1800" kern="1200" noProof="0" dirty="0"/>
        </a:p>
        <a:p>
          <a:pPr marL="171450" lvl="1" indent="-171450" algn="l" defTabSz="800100">
            <a:lnSpc>
              <a:spcPct val="90000"/>
            </a:lnSpc>
            <a:spcBef>
              <a:spcPct val="0"/>
            </a:spcBef>
            <a:spcAft>
              <a:spcPct val="15000"/>
            </a:spcAft>
            <a:buChar char="•"/>
          </a:pPr>
          <a:r>
            <a:rPr lang="en-US" sz="1800" kern="1200" noProof="0" dirty="0"/>
            <a:t>Historical: similar to the old „Cloud Services”</a:t>
          </a:r>
        </a:p>
        <a:p>
          <a:pPr marL="171450" lvl="1" indent="-171450" algn="l" defTabSz="800100">
            <a:lnSpc>
              <a:spcPct val="90000"/>
            </a:lnSpc>
            <a:spcBef>
              <a:spcPct val="0"/>
            </a:spcBef>
            <a:spcAft>
              <a:spcPct val="15000"/>
            </a:spcAft>
            <a:buChar char="•"/>
          </a:pPr>
          <a:r>
            <a:rPr lang="en-US" sz="1800" kern="1200" noProof="0" dirty="0"/>
            <a:t>Containers (as a way of deploying „guests”)</a:t>
          </a:r>
        </a:p>
      </dsp:txBody>
      <dsp:txXfrm>
        <a:off x="4381" y="783292"/>
        <a:ext cx="2634561" cy="4619834"/>
      </dsp:txXfrm>
    </dsp:sp>
    <dsp:sp modelId="{F48C077C-1BB0-496C-99AA-BE242A5DB0DD}">
      <dsp:nvSpPr>
        <dsp:cNvPr id="0" name=""/>
        <dsp:cNvSpPr/>
      </dsp:nvSpPr>
      <dsp:spPr>
        <a:xfrm>
          <a:off x="3007781" y="264892"/>
          <a:ext cx="2634561" cy="518400"/>
        </a:xfrm>
        <a:prstGeom prst="rect">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dirty="0" err="1"/>
            <a:t>Stateless</a:t>
          </a:r>
          <a:r>
            <a:rPr lang="en-US" sz="1800" kern="1200" baseline="0" dirty="0"/>
            <a:t> Services</a:t>
          </a:r>
          <a:endParaRPr lang="en-US" sz="1800" kern="1200" dirty="0"/>
        </a:p>
      </dsp:txBody>
      <dsp:txXfrm>
        <a:off x="3007781" y="264892"/>
        <a:ext cx="2634561" cy="518400"/>
      </dsp:txXfrm>
    </dsp:sp>
    <dsp:sp modelId="{D9D606C7-67D7-471C-BAD0-301D1261F20D}">
      <dsp:nvSpPr>
        <dsp:cNvPr id="0" name=""/>
        <dsp:cNvSpPr/>
      </dsp:nvSpPr>
      <dsp:spPr>
        <a:xfrm>
          <a:off x="3007781" y="783292"/>
          <a:ext cx="2634561" cy="4619834"/>
        </a:xfrm>
        <a:prstGeom prst="rect">
          <a:avLst/>
        </a:prstGeom>
        <a:solidFill>
          <a:schemeClr val="accent3">
            <a:tint val="40000"/>
            <a:alpha val="90000"/>
            <a:hueOff val="0"/>
            <a:satOff val="0"/>
            <a:lumOff val="0"/>
            <a:alphaOff val="0"/>
          </a:schemeClr>
        </a:solidFill>
        <a:ln w="1079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noProof="0" dirty="0"/>
            <a:t>No state or it can be retrieved from an external store </a:t>
          </a:r>
          <a:endParaRPr lang="en-US" sz="1800" kern="1200" dirty="0"/>
        </a:p>
        <a:p>
          <a:pPr marL="171450" lvl="1" indent="-171450" algn="l" defTabSz="800100">
            <a:lnSpc>
              <a:spcPct val="90000"/>
            </a:lnSpc>
            <a:spcBef>
              <a:spcPct val="0"/>
            </a:spcBef>
            <a:spcAft>
              <a:spcPct val="15000"/>
            </a:spcAft>
            <a:buChar char="•"/>
          </a:pPr>
          <a:r>
            <a:rPr lang="en-US" sz="1800" kern="1200" noProof="0" dirty="0"/>
            <a:t>There can be N instances, e.g. web frontends, protocol gateways, utility services</a:t>
          </a:r>
        </a:p>
        <a:p>
          <a:pPr marL="171450" lvl="1" indent="-171450" algn="l" defTabSz="800100">
            <a:lnSpc>
              <a:spcPct val="90000"/>
            </a:lnSpc>
            <a:spcBef>
              <a:spcPct val="0"/>
            </a:spcBef>
            <a:spcAft>
              <a:spcPct val="15000"/>
            </a:spcAft>
            <a:buChar char="•"/>
          </a:pPr>
          <a:r>
            <a:rPr lang="en-US" sz="1800" kern="1200" noProof="0" dirty="0"/>
            <a:t>Technically, can be partitioned – but there is no reason to do that </a:t>
          </a:r>
          <a:r>
            <a:rPr lang="en-US" sz="1800" kern="1200" noProof="0" dirty="0">
              <a:sym typeface="Wingdings" panose="05000000000000000000" pitchFamily="2" charset="2"/>
            </a:rPr>
            <a:t></a:t>
          </a:r>
          <a:endParaRPr lang="en-US" sz="1800" kern="1200" noProof="0" dirty="0"/>
        </a:p>
      </dsp:txBody>
      <dsp:txXfrm>
        <a:off x="3007781" y="783292"/>
        <a:ext cx="2634561" cy="4619834"/>
      </dsp:txXfrm>
    </dsp:sp>
    <dsp:sp modelId="{A14049C1-9CEB-4421-AE9B-F004C02EEA2E}">
      <dsp:nvSpPr>
        <dsp:cNvPr id="0" name=""/>
        <dsp:cNvSpPr/>
      </dsp:nvSpPr>
      <dsp:spPr>
        <a:xfrm>
          <a:off x="6011180" y="264892"/>
          <a:ext cx="2634561" cy="518400"/>
        </a:xfrm>
        <a:prstGeom prst="rect">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dirty="0"/>
            <a:t>Reliable Services</a:t>
          </a:r>
          <a:endParaRPr lang="en-US" sz="1800" kern="1200" dirty="0"/>
        </a:p>
      </dsp:txBody>
      <dsp:txXfrm>
        <a:off x="6011180" y="264892"/>
        <a:ext cx="2634561" cy="518400"/>
      </dsp:txXfrm>
    </dsp:sp>
    <dsp:sp modelId="{99C6E916-A349-404C-9EC9-29A20BDE7FFA}">
      <dsp:nvSpPr>
        <dsp:cNvPr id="0" name=""/>
        <dsp:cNvSpPr/>
      </dsp:nvSpPr>
      <dsp:spPr>
        <a:xfrm>
          <a:off x="6011180" y="783292"/>
          <a:ext cx="2634561" cy="4619834"/>
        </a:xfrm>
        <a:prstGeom prst="rect">
          <a:avLst/>
        </a:prstGeom>
        <a:solidFill>
          <a:schemeClr val="accent4">
            <a:tint val="40000"/>
            <a:alpha val="90000"/>
            <a:hueOff val="0"/>
            <a:satOff val="0"/>
            <a:lumOff val="0"/>
            <a:alphaOff val="0"/>
          </a:schemeClr>
        </a:solidFill>
        <a:ln w="1079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baseline="0" dirty="0"/>
            <a:t>S</a:t>
          </a:r>
          <a:r>
            <a:rPr lang="en-US" sz="1800" kern="1200" baseline="0" dirty="0" err="1"/>
            <a:t>tatefull</a:t>
          </a:r>
          <a:r>
            <a:rPr lang="en-US" sz="1800" kern="1200" baseline="0" dirty="0"/>
            <a:t> services</a:t>
          </a:r>
          <a:endParaRPr lang="en-US" sz="1800" kern="1200" dirty="0"/>
        </a:p>
        <a:p>
          <a:pPr marL="171450" lvl="1" indent="-171450" algn="l" defTabSz="800100">
            <a:lnSpc>
              <a:spcPct val="90000"/>
            </a:lnSpc>
            <a:spcBef>
              <a:spcPct val="0"/>
            </a:spcBef>
            <a:spcAft>
              <a:spcPct val="15000"/>
            </a:spcAft>
            <a:buChar char="•"/>
          </a:pPr>
          <a:r>
            <a:rPr lang="en-US" sz="1800" kern="1200" baseline="0" dirty="0"/>
            <a:t>Concurrent, granular state changes</a:t>
          </a:r>
          <a:endParaRPr lang="en-US" sz="1800" kern="1200" dirty="0"/>
        </a:p>
        <a:p>
          <a:pPr marL="171450" lvl="1" indent="-171450" algn="l" defTabSz="800100">
            <a:lnSpc>
              <a:spcPct val="90000"/>
            </a:lnSpc>
            <a:spcBef>
              <a:spcPct val="0"/>
            </a:spcBef>
            <a:spcAft>
              <a:spcPct val="15000"/>
            </a:spcAft>
            <a:buChar char="•"/>
          </a:pPr>
          <a:r>
            <a:rPr lang="en-US" sz="1800" kern="1200" baseline="0" dirty="0"/>
            <a:t>Use of the Reliable Collections</a:t>
          </a:r>
          <a:endParaRPr lang="en-US" sz="1800" kern="1200" dirty="0"/>
        </a:p>
        <a:p>
          <a:pPr marL="171450" lvl="1" indent="-171450" algn="l" defTabSz="800100">
            <a:lnSpc>
              <a:spcPct val="90000"/>
            </a:lnSpc>
            <a:spcBef>
              <a:spcPct val="0"/>
            </a:spcBef>
            <a:spcAft>
              <a:spcPct val="15000"/>
            </a:spcAft>
            <a:buChar char="•"/>
          </a:pPr>
          <a:r>
            <a:rPr lang="en-US" sz="1800" kern="1200" baseline="0" dirty="0"/>
            <a:t>Transactions across collections</a:t>
          </a:r>
          <a:endParaRPr lang="en-US" sz="1800" kern="1200" dirty="0"/>
        </a:p>
        <a:p>
          <a:pPr marL="171450" lvl="1" indent="-171450" algn="l" defTabSz="800100">
            <a:lnSpc>
              <a:spcPct val="90000"/>
            </a:lnSpc>
            <a:spcBef>
              <a:spcPct val="0"/>
            </a:spcBef>
            <a:spcAft>
              <a:spcPct val="15000"/>
            </a:spcAft>
            <a:buChar char="•"/>
          </a:pPr>
          <a:r>
            <a:rPr lang="en-US" sz="1800" kern="1200" baseline="0" dirty="0"/>
            <a:t>Full platform integration </a:t>
          </a:r>
          <a:endParaRPr lang="en-US" sz="1800" kern="1200" dirty="0"/>
        </a:p>
        <a:p>
          <a:pPr marL="171450" lvl="1" indent="-171450" algn="l" defTabSz="800100">
            <a:lnSpc>
              <a:spcPct val="90000"/>
            </a:lnSpc>
            <a:spcBef>
              <a:spcPct val="0"/>
            </a:spcBef>
            <a:spcAft>
              <a:spcPct val="15000"/>
            </a:spcAft>
            <a:buChar char="•"/>
          </a:pPr>
          <a:r>
            <a:rPr lang="en-US" sz="1800" kern="1200" noProof="0" dirty="0"/>
            <a:t>N consistent copies </a:t>
          </a:r>
          <a:r>
            <a:rPr lang="pl-PL" sz="1800" kern="1200" noProof="0" dirty="0"/>
            <a:t>(QUORUM) </a:t>
          </a:r>
          <a:r>
            <a:rPr lang="en-US" sz="1800" kern="1200" noProof="0" dirty="0"/>
            <a:t>achieved through replication and </a:t>
          </a:r>
          <a:r>
            <a:rPr lang="en-US" sz="1800" b="1" kern="1200" noProof="0" dirty="0"/>
            <a:t>local persistence</a:t>
          </a:r>
          <a:endParaRPr lang="en-US" sz="1800" kern="1200" dirty="0"/>
        </a:p>
        <a:p>
          <a:pPr marL="171450" lvl="1" indent="-171450" algn="l" defTabSz="800100">
            <a:lnSpc>
              <a:spcPct val="90000"/>
            </a:lnSpc>
            <a:spcBef>
              <a:spcPct val="0"/>
            </a:spcBef>
            <a:spcAft>
              <a:spcPct val="15000"/>
            </a:spcAft>
            <a:buChar char="•"/>
          </a:pPr>
          <a:r>
            <a:rPr lang="pl-PL" sz="1800" kern="1200" dirty="0"/>
            <a:t>Great for manual </a:t>
          </a:r>
          <a:r>
            <a:rPr lang="pl-PL" sz="1800" kern="1200" dirty="0" err="1"/>
            <a:t>control</a:t>
          </a:r>
          <a:r>
            <a:rPr lang="pl-PL" sz="1800" kern="1200" dirty="0"/>
            <a:t>!</a:t>
          </a:r>
          <a:endParaRPr lang="en-US" sz="1800" kern="1200" dirty="0"/>
        </a:p>
      </dsp:txBody>
      <dsp:txXfrm>
        <a:off x="6011180" y="783292"/>
        <a:ext cx="2634561" cy="4619834"/>
      </dsp:txXfrm>
    </dsp:sp>
    <dsp:sp modelId="{1E192805-B15E-4983-8380-D8DE653F7634}">
      <dsp:nvSpPr>
        <dsp:cNvPr id="0" name=""/>
        <dsp:cNvSpPr/>
      </dsp:nvSpPr>
      <dsp:spPr>
        <a:xfrm>
          <a:off x="9014580" y="264892"/>
          <a:ext cx="2634561" cy="518400"/>
        </a:xfrm>
        <a:prstGeom prst="rect">
          <a:avLst/>
        </a:prstGeom>
        <a:solidFill>
          <a:schemeClr val="accent5">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dirty="0"/>
            <a:t>Reliable Actors</a:t>
          </a:r>
          <a:endParaRPr lang="en-US" sz="1800" kern="1200" dirty="0"/>
        </a:p>
      </dsp:txBody>
      <dsp:txXfrm>
        <a:off x="9014580" y="264892"/>
        <a:ext cx="2634561" cy="518400"/>
      </dsp:txXfrm>
    </dsp:sp>
    <dsp:sp modelId="{8DB1D98F-AAD0-48E9-A009-3907E144227A}">
      <dsp:nvSpPr>
        <dsp:cNvPr id="0" name=""/>
        <dsp:cNvSpPr/>
      </dsp:nvSpPr>
      <dsp:spPr>
        <a:xfrm>
          <a:off x="9014580" y="783292"/>
          <a:ext cx="2634561" cy="4619834"/>
        </a:xfrm>
        <a:prstGeom prst="rect">
          <a:avLst/>
        </a:prstGeom>
        <a:solidFill>
          <a:schemeClr val="accent5">
            <a:tint val="40000"/>
            <a:alpha val="90000"/>
            <a:hueOff val="0"/>
            <a:satOff val="0"/>
            <a:lumOff val="0"/>
            <a:alphaOff val="0"/>
          </a:schemeClr>
        </a:solidFill>
        <a:ln w="1079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baseline="0" noProof="0" dirty="0"/>
            <a:t>Stateless &amp; statefull actor objects</a:t>
          </a:r>
          <a:endParaRPr lang="en-US" sz="1800" kern="1200" noProof="0" dirty="0"/>
        </a:p>
        <a:p>
          <a:pPr marL="171450" lvl="1" indent="-171450" algn="l" defTabSz="800100">
            <a:lnSpc>
              <a:spcPct val="90000"/>
            </a:lnSpc>
            <a:spcBef>
              <a:spcPct val="0"/>
            </a:spcBef>
            <a:spcAft>
              <a:spcPct val="15000"/>
            </a:spcAft>
            <a:buChar char="•"/>
          </a:pPr>
          <a:r>
            <a:rPr lang="en-US" sz="1800" kern="1200" baseline="0" noProof="0" dirty="0"/>
            <a:t>Simplified programming model</a:t>
          </a:r>
          <a:endParaRPr lang="en-US" sz="1800" kern="1200" noProof="0" dirty="0"/>
        </a:p>
        <a:p>
          <a:pPr marL="171450" lvl="1" indent="-171450" algn="l" defTabSz="800100">
            <a:lnSpc>
              <a:spcPct val="90000"/>
            </a:lnSpc>
            <a:spcBef>
              <a:spcPct val="0"/>
            </a:spcBef>
            <a:spcAft>
              <a:spcPct val="15000"/>
            </a:spcAft>
            <a:buChar char="•"/>
          </a:pPr>
          <a:r>
            <a:rPr lang="en-US" sz="1800" kern="1200" baseline="0" noProof="0" dirty="0"/>
            <a:t>Single Threaded model</a:t>
          </a:r>
          <a:endParaRPr lang="en-US" sz="1800" kern="1200" noProof="0" dirty="0"/>
        </a:p>
        <a:p>
          <a:pPr marL="171450" lvl="1" indent="-171450" algn="l" defTabSz="800100">
            <a:lnSpc>
              <a:spcPct val="90000"/>
            </a:lnSpc>
            <a:spcBef>
              <a:spcPct val="0"/>
            </a:spcBef>
            <a:spcAft>
              <a:spcPct val="15000"/>
            </a:spcAft>
            <a:buChar char="•"/>
          </a:pPr>
          <a:r>
            <a:rPr lang="en-US" sz="1800" kern="1200" baseline="0" noProof="0" dirty="0"/>
            <a:t>Great for scaled out compute and state</a:t>
          </a:r>
          <a:endParaRPr lang="en-US" sz="1800" kern="1200" noProof="0" dirty="0"/>
        </a:p>
        <a:p>
          <a:pPr marL="171450" lvl="1" indent="-171450" algn="l" defTabSz="800100">
            <a:lnSpc>
              <a:spcPct val="90000"/>
            </a:lnSpc>
            <a:spcBef>
              <a:spcPct val="0"/>
            </a:spcBef>
            <a:spcAft>
              <a:spcPct val="15000"/>
            </a:spcAft>
            <a:buChar char="•"/>
          </a:pPr>
          <a:r>
            <a:rPr lang="en-US" sz="1800" kern="1200" noProof="0" dirty="0"/>
            <a:t>Many ready to use automations!</a:t>
          </a:r>
        </a:p>
        <a:p>
          <a:pPr marL="171450" lvl="1" indent="-171450" algn="l" defTabSz="800100">
            <a:lnSpc>
              <a:spcPct val="90000"/>
            </a:lnSpc>
            <a:spcBef>
              <a:spcPct val="0"/>
            </a:spcBef>
            <a:spcAft>
              <a:spcPct val="15000"/>
            </a:spcAft>
            <a:buChar char="•"/>
          </a:pPr>
          <a:r>
            <a:rPr lang="en-US" sz="1800" kern="1200" noProof="0" dirty="0"/>
            <a:t>Do not fight with “defaults”</a:t>
          </a:r>
        </a:p>
        <a:p>
          <a:pPr marL="342900" lvl="2" indent="-171450" algn="l" defTabSz="800100">
            <a:lnSpc>
              <a:spcPct val="90000"/>
            </a:lnSpc>
            <a:spcBef>
              <a:spcPct val="0"/>
            </a:spcBef>
            <a:spcAft>
              <a:spcPct val="15000"/>
            </a:spcAft>
            <a:buChar char="•"/>
          </a:pPr>
          <a:r>
            <a:rPr lang="en-US" sz="1800" kern="1200" noProof="0" dirty="0"/>
            <a:t>If necessary – use reliable services!</a:t>
          </a:r>
        </a:p>
      </dsp:txBody>
      <dsp:txXfrm>
        <a:off x="9014580" y="783292"/>
        <a:ext cx="2634561" cy="461983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9B3D2C-8A7D-4B1F-B678-364A97EFD130}">
      <dsp:nvSpPr>
        <dsp:cNvPr id="0" name=""/>
        <dsp:cNvSpPr/>
      </dsp:nvSpPr>
      <dsp:spPr>
        <a:xfrm>
          <a:off x="0" y="5132"/>
          <a:ext cx="11652805" cy="97812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rtl="0">
            <a:lnSpc>
              <a:spcPct val="90000"/>
            </a:lnSpc>
            <a:spcBef>
              <a:spcPct val="0"/>
            </a:spcBef>
            <a:spcAft>
              <a:spcPct val="35000"/>
            </a:spcAft>
            <a:buNone/>
          </a:pPr>
          <a:r>
            <a:rPr lang="pl-PL" sz="3800" kern="1200" dirty="0"/>
            <a:t>Data Lake </a:t>
          </a:r>
          <a:r>
            <a:rPr lang="pl-PL" sz="3800" kern="1200" dirty="0" err="1"/>
            <a:t>Store</a:t>
          </a:r>
          <a:r>
            <a:rPr lang="pl-PL" sz="3800" kern="1200" dirty="0"/>
            <a:t> / Analytics</a:t>
          </a:r>
          <a:endParaRPr lang="en-US" sz="3800" kern="1200" dirty="0"/>
        </a:p>
      </dsp:txBody>
      <dsp:txXfrm>
        <a:off x="47748" y="52880"/>
        <a:ext cx="11557309" cy="882624"/>
      </dsp:txXfrm>
    </dsp:sp>
    <dsp:sp modelId="{DD7DA824-5682-4612-9D0A-75B189647CBA}">
      <dsp:nvSpPr>
        <dsp:cNvPr id="0" name=""/>
        <dsp:cNvSpPr/>
      </dsp:nvSpPr>
      <dsp:spPr>
        <a:xfrm>
          <a:off x="0" y="1092692"/>
          <a:ext cx="11652805" cy="978120"/>
        </a:xfrm>
        <a:prstGeom prst="round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rtl="0">
            <a:lnSpc>
              <a:spcPct val="90000"/>
            </a:lnSpc>
            <a:spcBef>
              <a:spcPct val="0"/>
            </a:spcBef>
            <a:spcAft>
              <a:spcPct val="35000"/>
            </a:spcAft>
            <a:buNone/>
          </a:pPr>
          <a:r>
            <a:rPr lang="pl-PL" sz="3800" kern="1200" baseline="0" dirty="0"/>
            <a:t>(Azure Storage)</a:t>
          </a:r>
          <a:endParaRPr lang="en-US" sz="3800" kern="1200" dirty="0"/>
        </a:p>
      </dsp:txBody>
      <dsp:txXfrm>
        <a:off x="47748" y="1140440"/>
        <a:ext cx="11557309" cy="882624"/>
      </dsp:txXfrm>
    </dsp:sp>
    <dsp:sp modelId="{A45EB519-0D73-4001-BCFF-19A44764A825}">
      <dsp:nvSpPr>
        <dsp:cNvPr id="0" name=""/>
        <dsp:cNvSpPr/>
      </dsp:nvSpPr>
      <dsp:spPr>
        <a:xfrm>
          <a:off x="0" y="2180252"/>
          <a:ext cx="11652805" cy="978120"/>
        </a:xfrm>
        <a:prstGeom prst="round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rtl="0">
            <a:lnSpc>
              <a:spcPct val="90000"/>
            </a:lnSpc>
            <a:spcBef>
              <a:spcPct val="0"/>
            </a:spcBef>
            <a:spcAft>
              <a:spcPct val="35000"/>
            </a:spcAft>
            <a:buNone/>
          </a:pPr>
          <a:r>
            <a:rPr lang="pl-PL" sz="3800" kern="1200" dirty="0"/>
            <a:t>DocumentDB</a:t>
          </a:r>
          <a:endParaRPr lang="en-US" sz="3800" kern="1200" dirty="0"/>
        </a:p>
      </dsp:txBody>
      <dsp:txXfrm>
        <a:off x="47748" y="2228000"/>
        <a:ext cx="11557309" cy="882624"/>
      </dsp:txXfrm>
    </dsp:sp>
    <dsp:sp modelId="{E353027F-C6BE-41E1-A9C8-D6ECFA7E2416}">
      <dsp:nvSpPr>
        <dsp:cNvPr id="0" name=""/>
        <dsp:cNvSpPr/>
      </dsp:nvSpPr>
      <dsp:spPr>
        <a:xfrm>
          <a:off x="0" y="3267812"/>
          <a:ext cx="11652805" cy="978120"/>
        </a:xfrm>
        <a:prstGeom prst="round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rtl="0">
            <a:lnSpc>
              <a:spcPct val="90000"/>
            </a:lnSpc>
            <a:spcBef>
              <a:spcPct val="0"/>
            </a:spcBef>
            <a:spcAft>
              <a:spcPct val="35000"/>
            </a:spcAft>
            <a:buNone/>
          </a:pPr>
          <a:r>
            <a:rPr lang="pl-PL" sz="3800" kern="1200" dirty="0"/>
            <a:t>SQL Database – ale to proste</a:t>
          </a:r>
          <a:endParaRPr lang="en-US" sz="3800" kern="1200" dirty="0"/>
        </a:p>
      </dsp:txBody>
      <dsp:txXfrm>
        <a:off x="47748" y="3315560"/>
        <a:ext cx="11557309" cy="882624"/>
      </dsp:txXfrm>
    </dsp:sp>
    <dsp:sp modelId="{F48ED3CB-F302-40C5-86CC-BB7A2CDA5453}">
      <dsp:nvSpPr>
        <dsp:cNvPr id="0" name=""/>
        <dsp:cNvSpPr/>
      </dsp:nvSpPr>
      <dsp:spPr>
        <a:xfrm>
          <a:off x="0" y="4355372"/>
          <a:ext cx="11652805" cy="978120"/>
        </a:xfrm>
        <a:prstGeom prst="roundRect">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pl-PL" sz="3800" kern="1200"/>
            <a:t>Data Factory - orkiestracja</a:t>
          </a:r>
          <a:endParaRPr lang="en-US" sz="3800" kern="1200" dirty="0"/>
        </a:p>
      </dsp:txBody>
      <dsp:txXfrm>
        <a:off x="47748" y="4403120"/>
        <a:ext cx="11557309" cy="88262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ABF639-DF09-4743-A0A2-7E0D6C2B5931}">
      <dsp:nvSpPr>
        <dsp:cNvPr id="0" name=""/>
        <dsp:cNvSpPr/>
      </dsp:nvSpPr>
      <dsp:spPr>
        <a:xfrm>
          <a:off x="0" y="39994"/>
          <a:ext cx="11653522" cy="2565809"/>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pl-PL" sz="4300" kern="1200" baseline="0" dirty="0"/>
            <a:t>„Podręczny” automat do wykonywania operacji matematycznych (skomplikowane obliczenia, statystyki, aproksymacje)</a:t>
          </a:r>
          <a:endParaRPr lang="en-US" sz="4300" kern="1200" dirty="0"/>
        </a:p>
      </dsp:txBody>
      <dsp:txXfrm>
        <a:off x="125252" y="165246"/>
        <a:ext cx="11403018" cy="2315305"/>
      </dsp:txXfrm>
    </dsp:sp>
    <dsp:sp modelId="{BCDFBCA6-B8F3-479A-A716-3B716092F776}">
      <dsp:nvSpPr>
        <dsp:cNvPr id="0" name=""/>
        <dsp:cNvSpPr/>
      </dsp:nvSpPr>
      <dsp:spPr>
        <a:xfrm>
          <a:off x="0" y="2729644"/>
          <a:ext cx="11653522" cy="2565809"/>
        </a:xfrm>
        <a:prstGeom prst="round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pl-PL" sz="4300" kern="1200" baseline="0" dirty="0"/>
            <a:t>„Prawdziwe” nauczanie maszynowe</a:t>
          </a:r>
          <a:endParaRPr lang="en-US" sz="4300" kern="1200" dirty="0"/>
        </a:p>
      </dsp:txBody>
      <dsp:txXfrm>
        <a:off x="125252" y="2854896"/>
        <a:ext cx="11403018" cy="231530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1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0F631B-87DE-4A85-9C6C-B03E5F0A9A86}" type="datetimeFigureOut">
              <a:rPr lang="en-US" smtClean="0"/>
              <a:t>4/11/2017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8BF842-CC08-4180-B537-069A7461F1AA}" type="slidenum">
              <a:rPr lang="en-US" smtClean="0"/>
              <a:t>‹#›</a:t>
            </a:fld>
            <a:endParaRPr lang="en-US"/>
          </a:p>
        </p:txBody>
      </p:sp>
    </p:spTree>
    <p:extLst>
      <p:ext uri="{BB962C8B-B14F-4D97-AF65-F5344CB8AC3E}">
        <p14:creationId xmlns:p14="http://schemas.microsoft.com/office/powerpoint/2010/main" val="2461529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9442795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4/11/2017 4:11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479633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8BF842-CC08-4180-B537-069A7461F1AA}" type="slidenum">
              <a:rPr lang="en-US" smtClean="0"/>
              <a:t>50</a:t>
            </a:fld>
            <a:endParaRPr lang="en-US"/>
          </a:p>
        </p:txBody>
      </p:sp>
    </p:spTree>
    <p:extLst>
      <p:ext uri="{BB962C8B-B14F-4D97-AF65-F5344CB8AC3E}">
        <p14:creationId xmlns:p14="http://schemas.microsoft.com/office/powerpoint/2010/main" val="311802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8BF842-CC08-4180-B537-069A7461F1AA}" type="slidenum">
              <a:rPr lang="en-US" smtClean="0"/>
              <a:t>58</a:t>
            </a:fld>
            <a:endParaRPr lang="en-US"/>
          </a:p>
        </p:txBody>
      </p:sp>
    </p:spTree>
    <p:extLst>
      <p:ext uri="{BB962C8B-B14F-4D97-AF65-F5344CB8AC3E}">
        <p14:creationId xmlns:p14="http://schemas.microsoft.com/office/powerpoint/2010/main" val="410477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4/11/2017 4:11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92</a:t>
            </a:fld>
            <a:endParaRPr lang="en-US" dirty="0"/>
          </a:p>
        </p:txBody>
      </p:sp>
    </p:spTree>
    <p:extLst>
      <p:ext uri="{BB962C8B-B14F-4D97-AF65-F5344CB8AC3E}">
        <p14:creationId xmlns:p14="http://schemas.microsoft.com/office/powerpoint/2010/main" val="3209404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4/11/2017 4:11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93</a:t>
            </a:fld>
            <a:endParaRPr lang="en-US" dirty="0"/>
          </a:p>
        </p:txBody>
      </p:sp>
    </p:spTree>
    <p:extLst>
      <p:ext uri="{BB962C8B-B14F-4D97-AF65-F5344CB8AC3E}">
        <p14:creationId xmlns:p14="http://schemas.microsoft.com/office/powerpoint/2010/main" val="4227998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92612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 Ready 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3994319-233E-40F5-BA1C-4D69D56F2C5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4/11/2017</a:t>
            </a:fld>
            <a:endParaRPr kumimoji="0" lang="en-US" sz="1200" b="0" i="0" u="none" strike="noStrike" kern="1200" cap="none" spc="0" normalizeH="0" baseline="0" noProof="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2788771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 Ready 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3994319-233E-40F5-BA1C-4D69D56F2C5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4/11/2017</a:t>
            </a:fld>
            <a:endParaRPr kumimoji="0" lang="en-US" sz="1200" b="0" i="0" u="none" strike="noStrike" kern="1200" cap="none" spc="0" normalizeH="0" baseline="0" noProof="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21536850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 Ready 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3994319-233E-40F5-BA1C-4D69D56F2C5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4/11/2017</a:t>
            </a:fld>
            <a:endParaRPr kumimoji="0" lang="en-US" sz="1200" b="0" i="0" u="none" strike="noStrike" kern="1200" cap="none" spc="0" normalizeH="0" baseline="0" noProof="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42655344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4/11/2017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3658209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141F5E1-0F7F-4ABB-A5CC-E4A04EB74652}" type="datetime1">
              <a:rPr lang="en-US" smtClean="0">
                <a:solidFill>
                  <a:prstClr val="black"/>
                </a:solidFill>
              </a:rPr>
              <a:pPr/>
              <a:t>4/11/2017</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2366187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FBB9911-58C7-4322-8196-E79A27F119E6}" type="slidenum">
              <a:rPr lang="pl-PL" smtClean="0"/>
              <a:t>124</a:t>
            </a:fld>
            <a:endParaRPr lang="pl-PL"/>
          </a:p>
        </p:txBody>
      </p:sp>
    </p:spTree>
    <p:extLst>
      <p:ext uri="{BB962C8B-B14F-4D97-AF65-F5344CB8AC3E}">
        <p14:creationId xmlns:p14="http://schemas.microsoft.com/office/powerpoint/2010/main" val="29077487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41902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57081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5E4AB8-F1BD-8148-95DE-D13CEE04B166}" type="slidenum">
              <a:rPr lang="en-US" smtClean="0"/>
              <a:t>132</a:t>
            </a:fld>
            <a:endParaRPr lang="en-US"/>
          </a:p>
        </p:txBody>
      </p:sp>
    </p:spTree>
    <p:extLst>
      <p:ext uri="{BB962C8B-B14F-4D97-AF65-F5344CB8AC3E}">
        <p14:creationId xmlns:p14="http://schemas.microsoft.com/office/powerpoint/2010/main" val="42664093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134</a:t>
            </a:fld>
            <a:endParaRPr lang="en-US"/>
          </a:p>
        </p:txBody>
      </p:sp>
    </p:spTree>
    <p:extLst>
      <p:ext uri="{BB962C8B-B14F-4D97-AF65-F5344CB8AC3E}">
        <p14:creationId xmlns:p14="http://schemas.microsoft.com/office/powerpoint/2010/main" val="8201482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p:cNvSpPr>
          <p:nvPr>
            <p:ph type="sldImg"/>
          </p:nvPr>
        </p:nvSpPr>
        <p:spPr bwMode="auto">
          <a:noFill/>
          <a:ln>
            <a:solidFill>
              <a:srgbClr val="000000"/>
            </a:solidFill>
            <a:miter lim="800000"/>
            <a:headEnd/>
            <a:tailEnd/>
          </a:ln>
        </p:spPr>
      </p:sp>
      <p:sp>
        <p:nvSpPr>
          <p:cNvPr id="21507" name="Notes Placeholder 2"/>
          <p:cNvSpPr>
            <a:spLocks noGrp="1"/>
          </p:cNvSpPr>
          <p:nvPr>
            <p:ph type="body" idx="1"/>
          </p:nvPr>
        </p:nvSpPr>
        <p:spPr bwMode="auto">
          <a:noFill/>
        </p:spPr>
        <p:txBody>
          <a:bodyPr/>
          <a:lstStyle/>
          <a:p>
            <a:endParaRPr lang="en-US"/>
          </a:p>
        </p:txBody>
      </p:sp>
      <p:sp>
        <p:nvSpPr>
          <p:cNvPr id="21508" name="Slide Number Placeholder 3"/>
          <p:cNvSpPr>
            <a:spLocks noGrp="1"/>
          </p:cNvSpPr>
          <p:nvPr>
            <p:ph type="sldNum" sz="quarter" idx="5"/>
          </p:nvPr>
        </p:nvSpPr>
        <p:spPr bwMode="auto">
          <a:noFill/>
          <a:ln>
            <a:miter lim="800000"/>
            <a:headEnd/>
            <a:tailEnd/>
          </a:ln>
        </p:spPr>
        <p:txBody>
          <a:bodyPr/>
          <a:lstStyle/>
          <a:p>
            <a:fld id="{05D737DA-5696-A54F-AE95-BBE5C9416BB7}" type="slidenum">
              <a:rPr lang="en-US" smtClean="0"/>
              <a:pPr/>
              <a:t>135</a:t>
            </a:fld>
            <a:endParaRPr lang="en-US"/>
          </a:p>
        </p:txBody>
      </p:sp>
    </p:spTree>
    <p:extLst>
      <p:ext uri="{BB962C8B-B14F-4D97-AF65-F5344CB8AC3E}">
        <p14:creationId xmlns:p14="http://schemas.microsoft.com/office/powerpoint/2010/main" val="18025153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136</a:t>
            </a:fld>
            <a:endParaRPr lang="en-US"/>
          </a:p>
        </p:txBody>
      </p:sp>
    </p:spTree>
    <p:extLst>
      <p:ext uri="{BB962C8B-B14F-4D97-AF65-F5344CB8AC3E}">
        <p14:creationId xmlns:p14="http://schemas.microsoft.com/office/powerpoint/2010/main" val="3030610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90944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427289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351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defTabSz="912813" fontAlgn="base">
              <a:spcBef>
                <a:spcPct val="0"/>
              </a:spcBef>
              <a:spcAft>
                <a:spcPct val="0"/>
              </a:spcAft>
              <a:defRPr/>
            </a:pPr>
            <a:fld id="{900DA239-50B2-4766-8975-F71EEC30C40B}" type="slidenum">
              <a:rPr lang="en-US"/>
              <a:pPr defTabSz="912813" fontAlgn="base">
                <a:spcBef>
                  <a:spcPct val="0"/>
                </a:spcBef>
                <a:spcAft>
                  <a:spcPct val="0"/>
                </a:spcAft>
                <a:defRPr/>
              </a:pPr>
              <a:t>11</a:t>
            </a:fld>
            <a:endParaRPr lang="en-US"/>
          </a:p>
        </p:txBody>
      </p:sp>
      <p:sp>
        <p:nvSpPr>
          <p:cNvPr id="3072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1206" name="Rectangle 3"/>
          <p:cNvSpPr>
            <a:spLocks noGrp="1" noChangeArrowheads="1"/>
          </p:cNvSpPr>
          <p:nvPr>
            <p:ph type="body" idx="1"/>
          </p:nvPr>
        </p:nvSpPr>
        <p:spPr>
          <a:ln/>
        </p:spPr>
        <p:txBody>
          <a:bodyPr wrap="square" numCol="1" anchor="t" anchorCtr="0" compatLnSpc="1">
            <a:prstTxWarp prst="textNoShape">
              <a:avLst/>
            </a:prstTxWarp>
            <a:noAutofit/>
          </a:bodyPr>
          <a:lstStyle/>
          <a:p>
            <a:endParaRPr lang="en-US" sz="900" kern="1200" dirty="0">
              <a:solidFill>
                <a:schemeClr val="tx1"/>
              </a:solidFill>
              <a:latin typeface="Segoe UI" pitchFamily="34" charset="0"/>
              <a:ea typeface="+mn-ea"/>
              <a:cs typeface="+mn-cs"/>
            </a:endParaRPr>
          </a:p>
        </p:txBody>
      </p:sp>
      <p:sp>
        <p:nvSpPr>
          <p:cNvPr id="30724" name="Footer Placeholder 7"/>
          <p:cNvSpPr>
            <a:spLocks noGrp="1"/>
          </p:cNvSpPr>
          <p:nvPr>
            <p:ph type="ftr" sz="quarter" idx="4"/>
          </p:nvPr>
        </p:nvSpPr>
        <p:spPr bwMode="auto">
          <a:noFill/>
          <a:ln>
            <a:miter lim="800000"/>
            <a:headEnd/>
            <a:tailEnd/>
          </a:ln>
        </p:spPr>
        <p:txBody>
          <a:bodyPr wrap="square" numCol="1" anchorCtr="0" compatLnSpc="1">
            <a:prstTxWarp prst="textNoShape">
              <a:avLst/>
            </a:prstTxWarp>
          </a:bodyPr>
          <a:lstStyle/>
          <a:p>
            <a:pPr defTabSz="912813" fontAlgn="base">
              <a:spcBef>
                <a:spcPct val="0"/>
              </a:spcBef>
              <a:spcAft>
                <a:spcPct val="0"/>
              </a:spcAft>
            </a:pPr>
            <a:r>
              <a:rPr lang="en-US">
                <a:latin typeface="Segoe"/>
              </a:rPr>
              <a:t>© 2008 Microsoft Corporation. All rights reserved. Microsoft, Windows, Windows Vista and other product names are or may be registered trademarks and/or trademarks in the U.S. and/or other countries.</a:t>
            </a:r>
          </a:p>
          <a:p>
            <a:pPr defTabSz="912813" fontAlgn="base">
              <a:spcBef>
                <a:spcPct val="0"/>
              </a:spcBef>
              <a:spcAft>
                <a:spcPct val="0"/>
              </a:spcAft>
            </a:pPr>
            <a:r>
              <a:rPr lang="en-US">
                <a:latin typeface="Segoe"/>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atin typeface="Segoe"/>
              </a:rPr>
            </a:br>
            <a:r>
              <a:rPr lang="en-US">
                <a:latin typeface="Segoe"/>
              </a:rPr>
              <a:t>MICROSOFT MAKES NO WARRANTIES, EXPRESS, IMPLIED OR STATUTORY, AS TO THE INFORMATION IN THIS PRESENTATION.</a:t>
            </a:r>
          </a:p>
        </p:txBody>
      </p:sp>
      <p:sp>
        <p:nvSpPr>
          <p:cNvPr id="30725" name="Date Placeholder 8"/>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defTabSz="912813" fontAlgn="base">
              <a:spcBef>
                <a:spcPct val="0"/>
              </a:spcBef>
              <a:spcAft>
                <a:spcPct val="0"/>
              </a:spcAft>
              <a:defRPr/>
            </a:pPr>
            <a:fld id="{4D093EF9-4CBF-4804-9B06-C2E1D7466A5E}" type="datetime1">
              <a:rPr lang="en-US"/>
              <a:pPr defTabSz="912813" fontAlgn="base">
                <a:spcBef>
                  <a:spcPct val="0"/>
                </a:spcBef>
                <a:spcAft>
                  <a:spcPct val="0"/>
                </a:spcAft>
                <a:defRPr/>
              </a:pPr>
              <a:t>4/11/2017</a:t>
            </a:fld>
            <a:endParaRPr lang="en-US"/>
          </a:p>
        </p:txBody>
      </p:sp>
      <p:sp>
        <p:nvSpPr>
          <p:cNvPr id="30726" name="Header Placeholder 9"/>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12813" fontAlgn="base">
              <a:spcBef>
                <a:spcPct val="0"/>
              </a:spcBef>
              <a:spcAft>
                <a:spcPct val="0"/>
              </a:spcAft>
              <a:defRPr/>
            </a:pPr>
            <a:endParaRPr lang="en-US"/>
          </a:p>
        </p:txBody>
      </p:sp>
    </p:spTree>
    <p:extLst>
      <p:ext uri="{BB962C8B-B14F-4D97-AF65-F5344CB8AC3E}">
        <p14:creationId xmlns:p14="http://schemas.microsoft.com/office/powerpoint/2010/main" val="6866739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38EEC551-8CDA-4EB6-89BB-2A86C9F091C8}" type="datetime8">
              <a:rPr lang="en-US" smtClean="0"/>
              <a:t>4/11/2017 4:11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160</a:t>
            </a:fld>
            <a:endParaRPr lang="en-US" dirty="0"/>
          </a:p>
        </p:txBody>
      </p:sp>
    </p:spTree>
    <p:extLst>
      <p:ext uri="{BB962C8B-B14F-4D97-AF65-F5344CB8AC3E}">
        <p14:creationId xmlns:p14="http://schemas.microsoft.com/office/powerpoint/2010/main" val="2591767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38EEC551-8CDA-4EB6-89BB-2A86C9F091C8}" type="datetime8">
              <a:rPr lang="en-US" smtClean="0"/>
              <a:t>4/11/2017 4:11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161</a:t>
            </a:fld>
            <a:endParaRPr lang="en-US" dirty="0"/>
          </a:p>
        </p:txBody>
      </p:sp>
    </p:spTree>
    <p:extLst>
      <p:ext uri="{BB962C8B-B14F-4D97-AF65-F5344CB8AC3E}">
        <p14:creationId xmlns:p14="http://schemas.microsoft.com/office/powerpoint/2010/main" val="4658859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38EEC551-8CDA-4EB6-89BB-2A86C9F091C8}" type="datetime8">
              <a:rPr lang="en-US" smtClean="0"/>
              <a:t>4/11/2017 4:11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162</a:t>
            </a:fld>
            <a:endParaRPr lang="en-US" dirty="0"/>
          </a:p>
        </p:txBody>
      </p:sp>
    </p:spTree>
    <p:extLst>
      <p:ext uri="{BB962C8B-B14F-4D97-AF65-F5344CB8AC3E}">
        <p14:creationId xmlns:p14="http://schemas.microsoft.com/office/powerpoint/2010/main" val="637304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38EEC551-8CDA-4EB6-89BB-2A86C9F091C8}" type="datetime8">
              <a:rPr lang="en-US" smtClean="0"/>
              <a:t>4/11/2017 4:11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163</a:t>
            </a:fld>
            <a:endParaRPr lang="en-US" dirty="0"/>
          </a:p>
        </p:txBody>
      </p:sp>
    </p:spTree>
    <p:extLst>
      <p:ext uri="{BB962C8B-B14F-4D97-AF65-F5344CB8AC3E}">
        <p14:creationId xmlns:p14="http://schemas.microsoft.com/office/powerpoint/2010/main" val="13257969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8BF842-CC08-4180-B537-069A7461F1AA}" type="slidenum">
              <a:rPr lang="en-US" smtClean="0"/>
              <a:t>170</a:t>
            </a:fld>
            <a:endParaRPr lang="en-US"/>
          </a:p>
        </p:txBody>
      </p:sp>
    </p:spTree>
    <p:extLst>
      <p:ext uri="{BB962C8B-B14F-4D97-AF65-F5344CB8AC3E}">
        <p14:creationId xmlns:p14="http://schemas.microsoft.com/office/powerpoint/2010/main" val="17903120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50464"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a:ln>
                  <a:noFill/>
                </a:ln>
                <a:solidFill>
                  <a:prstClr val="black"/>
                </a:solidFill>
                <a:effectLst/>
                <a:uLnTx/>
                <a:uFillTx/>
              </a:rPr>
              <a:pPr marL="0" marR="0" lvl="0" indent="0" defTabSz="950464"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5176167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pPr>
                <a:defRPr/>
              </a:pPr>
              <a:t>173</a:t>
            </a:fld>
            <a:endParaRPr lang="en-US"/>
          </a:p>
        </p:txBody>
      </p:sp>
    </p:spTree>
    <p:extLst>
      <p:ext uri="{BB962C8B-B14F-4D97-AF65-F5344CB8AC3E}">
        <p14:creationId xmlns:p14="http://schemas.microsoft.com/office/powerpoint/2010/main" val="22777777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1118128">
              <a:defRPr/>
            </a:pPr>
            <a:fld id="{45AFD610-1DA2-4DE2-BEB7-46AD4E3C54F9}" type="slidenum">
              <a:rPr lang="en-US">
                <a:solidFill>
                  <a:prstClr val="black"/>
                </a:solidFill>
                <a:latin typeface="Calibri" panose="020F0502020204030204"/>
              </a:rPr>
              <a:pPr defTabSz="1118128">
                <a:defRPr/>
              </a:pPr>
              <a:t>174</a:t>
            </a:fld>
            <a:endParaRPr lang="en-US">
              <a:solidFill>
                <a:prstClr val="black"/>
              </a:solidFill>
              <a:latin typeface="Calibri" panose="020F0502020204030204"/>
            </a:endParaRPr>
          </a:p>
        </p:txBody>
      </p:sp>
    </p:spTree>
    <p:extLst>
      <p:ext uri="{BB962C8B-B14F-4D97-AF65-F5344CB8AC3E}">
        <p14:creationId xmlns:p14="http://schemas.microsoft.com/office/powerpoint/2010/main" val="21702342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4/11/2017 4:11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95671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106A31-8E5F-4D33-A542-702225EC1F13}" type="slidenum">
              <a:rPr lang="en-US" smtClean="0">
                <a:solidFill>
                  <a:prstClr val="black"/>
                </a:solidFill>
              </a:rPr>
              <a:pPr/>
              <a:t>188</a:t>
            </a:fld>
            <a:endParaRPr lang="en-US" dirty="0">
              <a:solidFill>
                <a:prstClr val="black"/>
              </a:solidFill>
            </a:endParaRPr>
          </a:p>
        </p:txBody>
      </p:sp>
    </p:spTree>
    <p:extLst>
      <p:ext uri="{BB962C8B-B14F-4D97-AF65-F5344CB8AC3E}">
        <p14:creationId xmlns:p14="http://schemas.microsoft.com/office/powerpoint/2010/main" val="1358390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defTabSz="912813" fontAlgn="base">
              <a:spcBef>
                <a:spcPct val="0"/>
              </a:spcBef>
              <a:spcAft>
                <a:spcPct val="0"/>
              </a:spcAft>
              <a:defRPr/>
            </a:pPr>
            <a:fld id="{900DA239-50B2-4766-8975-F71EEC30C40B}" type="slidenum">
              <a:rPr lang="en-US"/>
              <a:pPr defTabSz="912813" fontAlgn="base">
                <a:spcBef>
                  <a:spcPct val="0"/>
                </a:spcBef>
                <a:spcAft>
                  <a:spcPct val="0"/>
                </a:spcAft>
                <a:defRPr/>
              </a:pPr>
              <a:t>12</a:t>
            </a:fld>
            <a:endParaRPr lang="en-US"/>
          </a:p>
        </p:txBody>
      </p:sp>
      <p:sp>
        <p:nvSpPr>
          <p:cNvPr id="3072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1206" name="Rectangle 3"/>
          <p:cNvSpPr>
            <a:spLocks noGrp="1" noChangeArrowheads="1"/>
          </p:cNvSpPr>
          <p:nvPr>
            <p:ph type="body" idx="1"/>
          </p:nvPr>
        </p:nvSpPr>
        <p:spPr>
          <a:ln/>
        </p:spPr>
        <p:txBody>
          <a:bodyPr wrap="square" numCol="1" anchor="t" anchorCtr="0" compatLnSpc="1">
            <a:prstTxWarp prst="textNoShape">
              <a:avLst/>
            </a:prstTxWarp>
            <a:noAutofit/>
          </a:bodyPr>
          <a:lstStyle/>
          <a:p>
            <a:endParaRPr lang="en-US" sz="900" kern="1200" dirty="0">
              <a:solidFill>
                <a:schemeClr val="tx1"/>
              </a:solidFill>
              <a:latin typeface="Segoe UI" pitchFamily="34" charset="0"/>
              <a:ea typeface="+mn-ea"/>
              <a:cs typeface="+mn-cs"/>
            </a:endParaRPr>
          </a:p>
        </p:txBody>
      </p:sp>
      <p:sp>
        <p:nvSpPr>
          <p:cNvPr id="30724" name="Footer Placeholder 7"/>
          <p:cNvSpPr>
            <a:spLocks noGrp="1"/>
          </p:cNvSpPr>
          <p:nvPr>
            <p:ph type="ftr" sz="quarter" idx="4"/>
          </p:nvPr>
        </p:nvSpPr>
        <p:spPr bwMode="auto">
          <a:noFill/>
          <a:ln>
            <a:miter lim="800000"/>
            <a:headEnd/>
            <a:tailEnd/>
          </a:ln>
        </p:spPr>
        <p:txBody>
          <a:bodyPr wrap="square" numCol="1" anchorCtr="0" compatLnSpc="1">
            <a:prstTxWarp prst="textNoShape">
              <a:avLst/>
            </a:prstTxWarp>
          </a:bodyPr>
          <a:lstStyle/>
          <a:p>
            <a:pPr defTabSz="912813" fontAlgn="base">
              <a:spcBef>
                <a:spcPct val="0"/>
              </a:spcBef>
              <a:spcAft>
                <a:spcPct val="0"/>
              </a:spcAft>
            </a:pPr>
            <a:r>
              <a:rPr lang="en-US">
                <a:latin typeface="Segoe"/>
              </a:rPr>
              <a:t>© 2008 Microsoft Corporation. All rights reserved. Microsoft, Windows, Windows Vista and other product names are or may be registered trademarks and/or trademarks in the U.S. and/or other countries.</a:t>
            </a:r>
          </a:p>
          <a:p>
            <a:pPr defTabSz="912813" fontAlgn="base">
              <a:spcBef>
                <a:spcPct val="0"/>
              </a:spcBef>
              <a:spcAft>
                <a:spcPct val="0"/>
              </a:spcAft>
            </a:pPr>
            <a:r>
              <a:rPr lang="en-US">
                <a:latin typeface="Segoe"/>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atin typeface="Segoe"/>
              </a:rPr>
            </a:br>
            <a:r>
              <a:rPr lang="en-US">
                <a:latin typeface="Segoe"/>
              </a:rPr>
              <a:t>MICROSOFT MAKES NO WARRANTIES, EXPRESS, IMPLIED OR STATUTORY, AS TO THE INFORMATION IN THIS PRESENTATION.</a:t>
            </a:r>
          </a:p>
        </p:txBody>
      </p:sp>
      <p:sp>
        <p:nvSpPr>
          <p:cNvPr id="30725" name="Date Placeholder 8"/>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defTabSz="912813" fontAlgn="base">
              <a:spcBef>
                <a:spcPct val="0"/>
              </a:spcBef>
              <a:spcAft>
                <a:spcPct val="0"/>
              </a:spcAft>
              <a:defRPr/>
            </a:pPr>
            <a:fld id="{4D093EF9-4CBF-4804-9B06-C2E1D7466A5E}" type="datetime1">
              <a:rPr lang="en-US"/>
              <a:pPr defTabSz="912813" fontAlgn="base">
                <a:spcBef>
                  <a:spcPct val="0"/>
                </a:spcBef>
                <a:spcAft>
                  <a:spcPct val="0"/>
                </a:spcAft>
                <a:defRPr/>
              </a:pPr>
              <a:t>4/11/2017</a:t>
            </a:fld>
            <a:endParaRPr lang="en-US"/>
          </a:p>
        </p:txBody>
      </p:sp>
      <p:sp>
        <p:nvSpPr>
          <p:cNvPr id="30726" name="Header Placeholder 9"/>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12813" fontAlgn="base">
              <a:spcBef>
                <a:spcPct val="0"/>
              </a:spcBef>
              <a:spcAft>
                <a:spcPct val="0"/>
              </a:spcAft>
              <a:defRPr/>
            </a:pPr>
            <a:endParaRPr lang="en-US"/>
          </a:p>
        </p:txBody>
      </p:sp>
    </p:spTree>
    <p:extLst>
      <p:ext uri="{BB962C8B-B14F-4D97-AF65-F5344CB8AC3E}">
        <p14:creationId xmlns:p14="http://schemas.microsoft.com/office/powerpoint/2010/main" val="42493768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pPr>
              <a:defRPr/>
            </a:pPr>
            <a:fld id="{DBE8C940-8264-4194-91DD-D4094E7B637D}" type="slidenum">
              <a:rPr lang="en-US" smtClean="0">
                <a:solidFill>
                  <a:prstClr val="black"/>
                </a:solidFill>
              </a:rPr>
              <a:pPr>
                <a:defRPr/>
              </a:pPr>
              <a:t>189</a:t>
            </a:fld>
            <a:endParaRPr lang="en-US" dirty="0">
              <a:solidFill>
                <a:prstClr val="black"/>
              </a:solidFill>
            </a:endParaRPr>
          </a:p>
        </p:txBody>
      </p:sp>
    </p:spTree>
    <p:extLst>
      <p:ext uri="{BB962C8B-B14F-4D97-AF65-F5344CB8AC3E}">
        <p14:creationId xmlns:p14="http://schemas.microsoft.com/office/powerpoint/2010/main" val="32399568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190</a:t>
            </a:fld>
            <a:endParaRPr lang="en-US" dirty="0"/>
          </a:p>
        </p:txBody>
      </p:sp>
    </p:spTree>
    <p:extLst>
      <p:ext uri="{BB962C8B-B14F-4D97-AF65-F5344CB8AC3E}">
        <p14:creationId xmlns:p14="http://schemas.microsoft.com/office/powerpoint/2010/main" val="37615922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8BF842-CC08-4180-B537-069A7461F1AA}" type="slidenum">
              <a:rPr lang="en-US" smtClean="0"/>
              <a:t>193</a:t>
            </a:fld>
            <a:endParaRPr lang="en-US"/>
          </a:p>
        </p:txBody>
      </p:sp>
    </p:spTree>
    <p:extLst>
      <p:ext uri="{BB962C8B-B14F-4D97-AF65-F5344CB8AC3E}">
        <p14:creationId xmlns:p14="http://schemas.microsoft.com/office/powerpoint/2010/main" val="21769381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194</a:t>
            </a:fld>
            <a:endParaRPr lang="en-US"/>
          </a:p>
        </p:txBody>
      </p:sp>
    </p:spTree>
    <p:extLst>
      <p:ext uri="{BB962C8B-B14F-4D97-AF65-F5344CB8AC3E}">
        <p14:creationId xmlns:p14="http://schemas.microsoft.com/office/powerpoint/2010/main" val="26381004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DF131D4C-07E1-448B-8B7E-8646E99E332C}" type="datetime1">
              <a:rPr lang="en-US" smtClean="0"/>
              <a:t>4/11/2017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196</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704510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gradFill>
                  <a:gsLst>
                    <a:gs pos="0">
                      <a:prstClr val="black">
                        <a:lumMod val="50000"/>
                      </a:prstClr>
                    </a:gs>
                    <a:gs pos="100000">
                      <a:prstClr val="black">
                        <a:lumMod val="50000"/>
                      </a:prstClr>
                    </a:gs>
                  </a:gsLst>
                  <a:lin ang="5400000" scaled="0"/>
                </a:gra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87627C9-6754-412D-8C4C-762D023E30DD}" type="datetime1">
              <a:rPr lang="en-US" smtClean="0">
                <a:solidFill>
                  <a:prstClr val="black"/>
                </a:solidFill>
              </a:rPr>
              <a:pPr/>
              <a:t>4/11/2017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197</a:t>
            </a:fld>
            <a:endParaRPr lang="en-US" dirty="0">
              <a:solidFill>
                <a:prstClr val="black"/>
              </a:solidFill>
            </a:endParaRPr>
          </a:p>
        </p:txBody>
      </p:sp>
    </p:spTree>
    <p:extLst>
      <p:ext uri="{BB962C8B-B14F-4D97-AF65-F5344CB8AC3E}">
        <p14:creationId xmlns:p14="http://schemas.microsoft.com/office/powerpoint/2010/main" val="1932549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BA0223-F123-4D83-BC0F-803B1F1AD306}" type="datetime1">
              <a:rPr lang="en-US" smtClean="0">
                <a:solidFill>
                  <a:prstClr val="black"/>
                </a:solidFill>
              </a:rPr>
              <a:pPr/>
              <a:t>4/11/2017</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198</a:t>
            </a:fld>
            <a:endParaRPr lang="en-US" dirty="0">
              <a:solidFill>
                <a:prstClr val="black"/>
              </a:solidFill>
            </a:endParaRPr>
          </a:p>
        </p:txBody>
      </p:sp>
    </p:spTree>
    <p:extLst>
      <p:ext uri="{BB962C8B-B14F-4D97-AF65-F5344CB8AC3E}">
        <p14:creationId xmlns:p14="http://schemas.microsoft.com/office/powerpoint/2010/main" val="14749287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0B703BB-8117-4560-8132-0B4339FD7F65}" type="slidenum">
              <a:rPr lang="en-US" smtClean="0">
                <a:solidFill>
                  <a:prstClr val="black"/>
                </a:solidFill>
              </a:rPr>
              <a:pPr/>
              <a:t>199</a:t>
            </a:fld>
            <a:endParaRPr lang="en-US">
              <a:solidFill>
                <a:prstClr val="black"/>
              </a:solidFill>
            </a:endParaRPr>
          </a:p>
        </p:txBody>
      </p:sp>
    </p:spTree>
    <p:extLst>
      <p:ext uri="{BB962C8B-B14F-4D97-AF65-F5344CB8AC3E}">
        <p14:creationId xmlns:p14="http://schemas.microsoft.com/office/powerpoint/2010/main" val="24506377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200</a:t>
            </a:fld>
            <a:endParaRPr lang="en-US"/>
          </a:p>
        </p:txBody>
      </p:sp>
    </p:spTree>
    <p:extLst>
      <p:ext uri="{BB962C8B-B14F-4D97-AF65-F5344CB8AC3E}">
        <p14:creationId xmlns:p14="http://schemas.microsoft.com/office/powerpoint/2010/main" val="30042688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4/11/2017 4:11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205</a:t>
            </a:fld>
            <a:endParaRPr lang="en-US" dirty="0">
              <a:solidFill>
                <a:prstClr val="black"/>
              </a:solidFill>
            </a:endParaRPr>
          </a:p>
        </p:txBody>
      </p:sp>
    </p:spTree>
    <p:extLst>
      <p:ext uri="{BB962C8B-B14F-4D97-AF65-F5344CB8AC3E}">
        <p14:creationId xmlns:p14="http://schemas.microsoft.com/office/powerpoint/2010/main" val="3502540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defTabSz="912813" fontAlgn="base">
              <a:spcBef>
                <a:spcPct val="0"/>
              </a:spcBef>
              <a:spcAft>
                <a:spcPct val="0"/>
              </a:spcAft>
              <a:defRPr/>
            </a:pPr>
            <a:fld id="{900DA239-50B2-4766-8975-F71EEC30C40B}" type="slidenum">
              <a:rPr lang="en-US"/>
              <a:pPr defTabSz="912813" fontAlgn="base">
                <a:spcBef>
                  <a:spcPct val="0"/>
                </a:spcBef>
                <a:spcAft>
                  <a:spcPct val="0"/>
                </a:spcAft>
                <a:defRPr/>
              </a:pPr>
              <a:t>13</a:t>
            </a:fld>
            <a:endParaRPr lang="en-US"/>
          </a:p>
        </p:txBody>
      </p:sp>
      <p:sp>
        <p:nvSpPr>
          <p:cNvPr id="3072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1206" name="Rectangle 3"/>
          <p:cNvSpPr>
            <a:spLocks noGrp="1" noChangeArrowheads="1"/>
          </p:cNvSpPr>
          <p:nvPr>
            <p:ph type="body" idx="1"/>
          </p:nvPr>
        </p:nvSpPr>
        <p:spPr>
          <a:ln/>
        </p:spPr>
        <p:txBody>
          <a:bodyPr wrap="square" numCol="1" anchor="t" anchorCtr="0" compatLnSpc="1">
            <a:prstTxWarp prst="textNoShape">
              <a:avLst/>
            </a:prstTxWarp>
            <a:noAutofit/>
          </a:bodyPr>
          <a:lstStyle/>
          <a:p>
            <a:endParaRPr lang="en-US" dirty="0"/>
          </a:p>
        </p:txBody>
      </p:sp>
      <p:sp>
        <p:nvSpPr>
          <p:cNvPr id="30724" name="Footer Placeholder 7"/>
          <p:cNvSpPr>
            <a:spLocks noGrp="1"/>
          </p:cNvSpPr>
          <p:nvPr>
            <p:ph type="ftr" sz="quarter" idx="4"/>
          </p:nvPr>
        </p:nvSpPr>
        <p:spPr bwMode="auto">
          <a:noFill/>
          <a:ln>
            <a:miter lim="800000"/>
            <a:headEnd/>
            <a:tailEnd/>
          </a:ln>
        </p:spPr>
        <p:txBody>
          <a:bodyPr wrap="square" numCol="1" anchorCtr="0" compatLnSpc="1">
            <a:prstTxWarp prst="textNoShape">
              <a:avLst/>
            </a:prstTxWarp>
          </a:bodyPr>
          <a:lstStyle/>
          <a:p>
            <a:pPr defTabSz="912813" fontAlgn="base">
              <a:spcBef>
                <a:spcPct val="0"/>
              </a:spcBef>
              <a:spcAft>
                <a:spcPct val="0"/>
              </a:spcAft>
            </a:pPr>
            <a:r>
              <a:rPr lang="en-US">
                <a:latin typeface="Segoe"/>
              </a:rPr>
              <a:t>© 2008 Microsoft Corporation. All rights reserved. Microsoft, Windows, Windows Vista and other product names are or may be registered trademarks and/or trademarks in the U.S. and/or other countries.</a:t>
            </a:r>
          </a:p>
          <a:p>
            <a:pPr defTabSz="912813" fontAlgn="base">
              <a:spcBef>
                <a:spcPct val="0"/>
              </a:spcBef>
              <a:spcAft>
                <a:spcPct val="0"/>
              </a:spcAft>
            </a:pPr>
            <a:r>
              <a:rPr lang="en-US">
                <a:latin typeface="Segoe"/>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atin typeface="Segoe"/>
              </a:rPr>
            </a:br>
            <a:r>
              <a:rPr lang="en-US">
                <a:latin typeface="Segoe"/>
              </a:rPr>
              <a:t>MICROSOFT MAKES NO WARRANTIES, EXPRESS, IMPLIED OR STATUTORY, AS TO THE INFORMATION IN THIS PRESENTATION.</a:t>
            </a:r>
          </a:p>
        </p:txBody>
      </p:sp>
      <p:sp>
        <p:nvSpPr>
          <p:cNvPr id="30725" name="Date Placeholder 8"/>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defTabSz="912813" fontAlgn="base">
              <a:spcBef>
                <a:spcPct val="0"/>
              </a:spcBef>
              <a:spcAft>
                <a:spcPct val="0"/>
              </a:spcAft>
              <a:defRPr/>
            </a:pPr>
            <a:fld id="{4D093EF9-4CBF-4804-9B06-C2E1D7466A5E}" type="datetime1">
              <a:rPr lang="en-US"/>
              <a:pPr defTabSz="912813" fontAlgn="base">
                <a:spcBef>
                  <a:spcPct val="0"/>
                </a:spcBef>
                <a:spcAft>
                  <a:spcPct val="0"/>
                </a:spcAft>
                <a:defRPr/>
              </a:pPr>
              <a:t>4/11/2017</a:t>
            </a:fld>
            <a:endParaRPr lang="en-US"/>
          </a:p>
        </p:txBody>
      </p:sp>
      <p:sp>
        <p:nvSpPr>
          <p:cNvPr id="30726" name="Header Placeholder 9"/>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12813" fontAlgn="base">
              <a:spcBef>
                <a:spcPct val="0"/>
              </a:spcBef>
              <a:spcAft>
                <a:spcPct val="0"/>
              </a:spcAft>
              <a:defRPr/>
            </a:pPr>
            <a:endParaRPr lang="en-US"/>
          </a:p>
        </p:txBody>
      </p:sp>
    </p:spTree>
    <p:extLst>
      <p:ext uri="{BB962C8B-B14F-4D97-AF65-F5344CB8AC3E}">
        <p14:creationId xmlns:p14="http://schemas.microsoft.com/office/powerpoint/2010/main" val="34618234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4/11/2017 4:11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206</a:t>
            </a:fld>
            <a:endParaRPr lang="en-US" dirty="0">
              <a:solidFill>
                <a:prstClr val="black"/>
              </a:solidFill>
            </a:endParaRPr>
          </a:p>
        </p:txBody>
      </p:sp>
    </p:spTree>
    <p:extLst>
      <p:ext uri="{BB962C8B-B14F-4D97-AF65-F5344CB8AC3E}">
        <p14:creationId xmlns:p14="http://schemas.microsoft.com/office/powerpoint/2010/main" val="27890509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TechReady 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7E46AA3-C1A5-42FE-B550-C339FDFB1C7E}" type="datetime1">
              <a:rPr lang="en-US" smtClean="0"/>
              <a:t>4/11/2017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208</a:t>
            </a:fld>
            <a:endParaRPr lang="en-US" dirty="0"/>
          </a:p>
        </p:txBody>
      </p:sp>
    </p:spTree>
    <p:extLst>
      <p:ext uri="{BB962C8B-B14F-4D97-AF65-F5344CB8AC3E}">
        <p14:creationId xmlns:p14="http://schemas.microsoft.com/office/powerpoint/2010/main" val="42505571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TechReady 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7E46AA3-C1A5-42FE-B550-C339FDFB1C7E}" type="datetime1">
              <a:rPr lang="en-US" smtClean="0"/>
              <a:t>4/11/2017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209</a:t>
            </a:fld>
            <a:endParaRPr lang="en-US" dirty="0"/>
          </a:p>
        </p:txBody>
      </p:sp>
    </p:spTree>
    <p:extLst>
      <p:ext uri="{BB962C8B-B14F-4D97-AF65-F5344CB8AC3E}">
        <p14:creationId xmlns:p14="http://schemas.microsoft.com/office/powerpoint/2010/main" val="15428462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TechReady 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7E46AA3-C1A5-42FE-B550-C339FDFB1C7E}" type="datetime1">
              <a:rPr lang="en-US" smtClean="0"/>
              <a:t>4/11/2017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210</a:t>
            </a:fld>
            <a:endParaRPr lang="en-US" dirty="0"/>
          </a:p>
        </p:txBody>
      </p:sp>
    </p:spTree>
    <p:extLst>
      <p:ext uri="{BB962C8B-B14F-4D97-AF65-F5344CB8AC3E}">
        <p14:creationId xmlns:p14="http://schemas.microsoft.com/office/powerpoint/2010/main" val="25225759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TechReady 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7E46AA3-C1A5-42FE-B550-C339FDFB1C7E}" type="datetime1">
              <a:rPr lang="en-US" smtClean="0"/>
              <a:t>4/11/2017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211</a:t>
            </a:fld>
            <a:endParaRPr lang="en-US" dirty="0"/>
          </a:p>
        </p:txBody>
      </p:sp>
    </p:spTree>
    <p:extLst>
      <p:ext uri="{BB962C8B-B14F-4D97-AF65-F5344CB8AC3E}">
        <p14:creationId xmlns:p14="http://schemas.microsoft.com/office/powerpoint/2010/main" val="17278659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solidFill>
                  <a:prstClr val="black"/>
                </a:solidFill>
              </a:rPr>
              <a:pPr/>
              <a:t>4/11/2017 4:11 PM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212</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20123078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9904518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Server &amp; Tools Business</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71B3BB-DFF4-43DF-B887-7B1543BC1A74}"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4/11/2017</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6377000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22783"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22783"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66FE32E-4D27-4B29-B8FB-FE12313DAC5D}"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4/11/2017</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9476517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Server &amp; Tools Business</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71B3BB-DFF4-43DF-B887-7B1543BC1A74}"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4/11/2017</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287072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8BF842-CC08-4180-B537-069A7461F1AA}" type="slidenum">
              <a:rPr lang="en-US" smtClean="0"/>
              <a:t>15</a:t>
            </a:fld>
            <a:endParaRPr lang="en-US"/>
          </a:p>
        </p:txBody>
      </p:sp>
    </p:spTree>
    <p:extLst>
      <p:ext uri="{BB962C8B-B14F-4D97-AF65-F5344CB8AC3E}">
        <p14:creationId xmlns:p14="http://schemas.microsoft.com/office/powerpoint/2010/main" val="10623273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BFE3E14-271A-4190-AAD9-CD1F1C3096AA}" type="slidenum">
              <a:rPr lang="en-US" smtClean="0">
                <a:solidFill>
                  <a:prstClr val="black"/>
                </a:solidFill>
              </a:rPr>
              <a:pPr/>
              <a:t>226</a:t>
            </a:fld>
            <a:endParaRPr lang="en-US">
              <a:solidFill>
                <a:prstClr val="black"/>
              </a:solidFill>
            </a:endParaRPr>
          </a:p>
        </p:txBody>
      </p:sp>
    </p:spTree>
    <p:extLst>
      <p:ext uri="{BB962C8B-B14F-4D97-AF65-F5344CB8AC3E}">
        <p14:creationId xmlns:p14="http://schemas.microsoft.com/office/powerpoint/2010/main" val="40921860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4/11/2017 4:11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229</a:t>
            </a:fld>
            <a:endParaRPr lang="en-US" dirty="0"/>
          </a:p>
        </p:txBody>
      </p:sp>
    </p:spTree>
    <p:extLst>
      <p:ext uri="{BB962C8B-B14F-4D97-AF65-F5344CB8AC3E}">
        <p14:creationId xmlns:p14="http://schemas.microsoft.com/office/powerpoint/2010/main" val="39074853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03FD98-CD5B-4ADD-8DA6-FE36A8C66EA7}" type="slidenum">
              <a:rPr lang="en-US" smtClean="0"/>
              <a:pPr/>
              <a:t>233</a:t>
            </a:fld>
            <a:endParaRPr lang="en-US" dirty="0"/>
          </a:p>
        </p:txBody>
      </p:sp>
    </p:spTree>
    <p:extLst>
      <p:ext uri="{BB962C8B-B14F-4D97-AF65-F5344CB8AC3E}">
        <p14:creationId xmlns:p14="http://schemas.microsoft.com/office/powerpoint/2010/main" val="2497895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1032603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lnSpc>
                <a:spcPct val="100000"/>
              </a:lnSpc>
              <a:spcAft>
                <a:spcPts val="0"/>
              </a:spcAft>
              <a:defRPr/>
            </a:pPr>
            <a:endParaRPr lang="en-US" dirty="0"/>
          </a:p>
        </p:txBody>
      </p:sp>
      <p:sp>
        <p:nvSpPr>
          <p:cNvPr id="4" name="Slide Number Placeholder 3"/>
          <p:cNvSpPr>
            <a:spLocks noGrp="1"/>
          </p:cNvSpPr>
          <p:nvPr>
            <p:ph type="sldNum" sz="quarter" idx="10"/>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6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4/11/2017 4:11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240830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8.emf"/><Relationship Id="rId4" Type="http://schemas.openxmlformats.org/officeDocument/2006/relationships/oleObject" Target="../embeddings/oleObject1.bin"/></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b="-134"/>
          <a:stretch/>
        </p:blipFill>
        <p:spPr>
          <a:xfrm>
            <a:off x="0" y="-8755"/>
            <a:ext cx="12192000" cy="6858973"/>
          </a:xfrm>
          <a:prstGeom prst="rect">
            <a:avLst/>
          </a:prstGeom>
        </p:spPr>
      </p:pic>
      <p:sp>
        <p:nvSpPr>
          <p:cNvPr id="2" name="Rectangle 1"/>
          <p:cNvSpPr/>
          <p:nvPr/>
        </p:nvSpPr>
        <p:spPr bwMode="auto">
          <a:xfrm>
            <a:off x="266063" y="2084186"/>
            <a:ext cx="6278150" cy="349655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gradFill>
                  <a:gsLst>
                    <a:gs pos="76768">
                      <a:srgbClr val="FFFFFF"/>
                    </a:gs>
                    <a:gs pos="53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0"/>
            <a:ext cx="6276530" cy="1703449"/>
          </a:xfrm>
        </p:spPr>
        <p:txBody>
          <a:bodyPr tIns="109728" bIns="109728">
            <a:noAutofit/>
          </a:bodyPr>
          <a:lstStyle>
            <a:lvl1pPr marL="0" indent="0">
              <a:spcBef>
                <a:spcPts val="0"/>
              </a:spcBef>
              <a:buNone/>
              <a:defRPr sz="3137">
                <a:gradFill>
                  <a:gsLst>
                    <a:gs pos="76768">
                      <a:srgbClr val="FFFFFF"/>
                    </a:gs>
                    <a:gs pos="53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48213" y="6042166"/>
            <a:ext cx="1613876" cy="345766"/>
          </a:xfrm>
          <a:prstGeom prst="rect">
            <a:avLst/>
          </a:prstGeom>
        </p:spPr>
      </p:pic>
    </p:spTree>
    <p:extLst>
      <p:ext uri="{BB962C8B-B14F-4D97-AF65-F5344CB8AC3E}">
        <p14:creationId xmlns:p14="http://schemas.microsoft.com/office/powerpoint/2010/main" val="27077451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9317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74572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79340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78309296"/>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5614922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63942551"/>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01141059"/>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9781096"/>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4579306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03016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4168" y="6040834"/>
            <a:ext cx="1613565" cy="346755"/>
          </a:xfrm>
          <a:prstGeom prst="rect">
            <a:avLst/>
          </a:prstGeom>
        </p:spPr>
      </p:pic>
    </p:spTree>
    <p:extLst>
      <p:ext uri="{BB962C8B-B14F-4D97-AF65-F5344CB8AC3E}">
        <p14:creationId xmlns:p14="http://schemas.microsoft.com/office/powerpoint/2010/main" val="28827683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9649860"/>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29369"/>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3858232"/>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092623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9714007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41752156"/>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K_Objec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Content Placeholder 6"/>
          <p:cNvSpPr>
            <a:spLocks noGrp="1"/>
          </p:cNvSpPr>
          <p:nvPr>
            <p:ph sz="quarter" idx="10"/>
          </p:nvPr>
        </p:nvSpPr>
        <p:spPr>
          <a:xfrm>
            <a:off x="269241" y="1189176"/>
            <a:ext cx="11655840" cy="2055306"/>
          </a:xfrm>
        </p:spPr>
        <p:txBody>
          <a:bodyPr/>
          <a:lstStyle>
            <a:lvl1pPr marL="0" indent="0">
              <a:buFont typeface="Arial" panose="020B0604020202020204" pitchFamily="34" charset="0"/>
              <a:buNone/>
              <a:defRPr/>
            </a:lvl1pPr>
            <a:lvl2pPr marL="336076" indent="0">
              <a:buFont typeface="Arial" panose="020B0604020202020204" pitchFamily="34" charset="0"/>
              <a:buNone/>
              <a:defRPr/>
            </a:lvl2pPr>
            <a:lvl3pPr marL="560127" indent="0">
              <a:buFont typeface="Arial" panose="020B0604020202020204" pitchFamily="34" charset="0"/>
              <a:buNone/>
              <a:defRPr/>
            </a:lvl3pPr>
            <a:lvl4pPr marL="784178" indent="0">
              <a:buFont typeface="Arial" panose="020B0604020202020204" pitchFamily="34" charset="0"/>
              <a:buNone/>
              <a:defRPr/>
            </a:lvl4pPr>
            <a:lvl5pPr marL="1008229" indent="0">
              <a:buFont typeface="Arial" panose="020B0604020202020204" pitchFamily="34" charse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2261810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Demo_embedded">
    <p:spTree>
      <p:nvGrpSpPr>
        <p:cNvPr id="1" name=""/>
        <p:cNvGrpSpPr/>
        <p:nvPr/>
      </p:nvGrpSpPr>
      <p:grpSpPr>
        <a:xfrm>
          <a:off x="0" y="0"/>
          <a:ext cx="0" cy="0"/>
          <a:chOff x="0" y="0"/>
          <a:chExt cx="0" cy="0"/>
        </a:xfrm>
      </p:grpSpPr>
      <p:sp>
        <p:nvSpPr>
          <p:cNvPr id="2" name="Title 1"/>
          <p:cNvSpPr>
            <a:spLocks noGrp="1"/>
          </p:cNvSpPr>
          <p:nvPr>
            <p:ph type="title"/>
          </p:nvPr>
        </p:nvSpPr>
        <p:spPr>
          <a:xfrm>
            <a:off x="228601" y="266700"/>
            <a:ext cx="2469118" cy="2612424"/>
          </a:xfrm>
        </p:spPr>
        <p:txBody>
          <a:bodyPr anchor="t"/>
          <a:lstStyle/>
          <a:p>
            <a:r>
              <a:rPr lang="en-US"/>
              <a:t>Click to edit Master title style</a:t>
            </a:r>
            <a:endParaRPr lang="en-US" dirty="0"/>
          </a:p>
        </p:txBody>
      </p:sp>
      <p:pic>
        <p:nvPicPr>
          <p:cNvPr id="11" name="Content Placeholder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7718" y="584200"/>
            <a:ext cx="9113283" cy="5689600"/>
          </a:xfrm>
          <a:prstGeom prst="rect">
            <a:avLst/>
          </a:prstGeom>
        </p:spPr>
      </p:pic>
      <p:sp>
        <p:nvSpPr>
          <p:cNvPr id="13" name="Media Placeholder 8"/>
          <p:cNvSpPr>
            <a:spLocks noGrp="1"/>
          </p:cNvSpPr>
          <p:nvPr>
            <p:ph type="media" sz="quarter" idx="11" hasCustomPrompt="1"/>
          </p:nvPr>
        </p:nvSpPr>
        <p:spPr>
          <a:xfrm>
            <a:off x="3268664" y="1135892"/>
            <a:ext cx="7956550" cy="724246"/>
          </a:xfrm>
        </p:spPr>
        <p:txBody>
          <a:bodyPr/>
          <a:lstStyle>
            <a:lvl1pPr>
              <a:defRPr baseline="0"/>
            </a:lvl1pPr>
          </a:lstStyle>
          <a:p>
            <a:r>
              <a:rPr lang="en-US" dirty="0"/>
              <a:t>Click to insert demo video</a:t>
            </a:r>
          </a:p>
        </p:txBody>
      </p:sp>
      <p:pic>
        <p:nvPicPr>
          <p:cNvPr id="5" name="Content Placeholder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7718" y="584200"/>
            <a:ext cx="9113283" cy="5689600"/>
          </a:xfrm>
          <a:prstGeom prst="rect">
            <a:avLst/>
          </a:prstGeom>
        </p:spPr>
      </p:pic>
      <p:pic>
        <p:nvPicPr>
          <p:cNvPr id="6" name="Content Placeholder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7718" y="584200"/>
            <a:ext cx="9113283" cy="5689600"/>
          </a:xfrm>
          <a:prstGeom prst="rect">
            <a:avLst/>
          </a:prstGeom>
        </p:spPr>
      </p:pic>
    </p:spTree>
    <p:extLst>
      <p:ext uri="{BB962C8B-B14F-4D97-AF65-F5344CB8AC3E}">
        <p14:creationId xmlns:p14="http://schemas.microsoft.com/office/powerpoint/2010/main" val="16951370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8" name="Title 2"/>
          <p:cNvSpPr>
            <a:spLocks noGrp="1"/>
          </p:cNvSpPr>
          <p:nvPr>
            <p:ph type="title"/>
          </p:nvPr>
        </p:nvSpPr>
        <p:spPr>
          <a:xfrm>
            <a:off x="269240" y="369721"/>
            <a:ext cx="11655840"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954989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63pt 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9240" y="369721"/>
            <a:ext cx="11655840" cy="899665"/>
          </a:xfrm>
        </p:spPr>
        <p:txBody>
          <a:bodyPr/>
          <a:lstStyle>
            <a:lvl1pPr>
              <a:defRPr sz="4400"/>
            </a:lvl1pPr>
          </a:lstStyle>
          <a:p>
            <a:r>
              <a:rPr lang="en-US" dirty="0"/>
              <a:t>Click to edit Master title style</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57616651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55395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400" baseline="0">
                <a:solidFill>
                  <a:schemeClr val="tx1"/>
                </a:solidFill>
              </a:defRPr>
            </a:lvl1pPr>
          </a:lstStyle>
          <a:p>
            <a:r>
              <a:rPr lang="en-US" dirty="0"/>
              <a:t>Lorem ipsum dolor sit.</a:t>
            </a:r>
          </a:p>
        </p:txBody>
      </p:sp>
      <p:sp>
        <p:nvSpPr>
          <p:cNvPr id="5" name="Text Placeholder 3"/>
          <p:cNvSpPr>
            <a:spLocks noGrp="1"/>
          </p:cNvSpPr>
          <p:nvPr>
            <p:ph type="body" sz="quarter" idx="11"/>
          </p:nvPr>
        </p:nvSpPr>
        <p:spPr>
          <a:xfrm>
            <a:off x="7563970" y="1350545"/>
            <a:ext cx="4358791" cy="4949771"/>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lvl1pPr>
          </a:lstStyle>
          <a:p>
            <a:r>
              <a:rPr lang="en-US" dirty="0"/>
              <a:t>Screen shot or image here</a:t>
            </a:r>
          </a:p>
        </p:txBody>
      </p:sp>
      <p:grpSp>
        <p:nvGrpSpPr>
          <p:cNvPr id="6"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40160742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4_Title only ">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
            <a:ext cx="12192000" cy="1000460"/>
          </a:xfrm>
        </p:spPr>
        <p:txBody>
          <a:bodyPr lIns="274320" tIns="228600" anchor="t" anchorCtr="0"/>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29658643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5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6115337" y="1533104"/>
            <a:ext cx="5785204" cy="1490739"/>
          </a:xfrm>
        </p:spPr>
        <p:txBody>
          <a:bodyPr/>
          <a:lstStyle>
            <a:lvl1pPr marL="0" indent="0">
              <a:spcBef>
                <a:spcPts val="2353"/>
              </a:spcBef>
              <a:buNone/>
              <a:defRPr sz="2745">
                <a:solidFill>
                  <a:schemeClr val="accent1"/>
                </a:solidFill>
              </a:defRPr>
            </a:lvl1pPr>
            <a:lvl2pPr marL="0" indent="0">
              <a:buFontTx/>
              <a:buNone/>
              <a:defRPr sz="1765"/>
            </a:lvl2pPr>
            <a:lvl3pPr marL="224097" indent="0">
              <a:buNone/>
              <a:defRPr sz="1372"/>
            </a:lvl3pPr>
            <a:lvl4pPr marL="448193" indent="0">
              <a:buNone/>
              <a:defRPr sz="1176"/>
            </a:lvl4pPr>
            <a:lvl5pPr marL="672290" indent="0">
              <a:buNone/>
              <a:defRPr sz="117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926067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Title only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
            <a:ext cx="12192000" cy="1000460"/>
          </a:xfrm>
        </p:spPr>
        <p:txBody>
          <a:bodyPr lIns="274320" tIns="228600" anchor="t" anchorCtr="0"/>
          <a:lstStyle>
            <a:lvl1pPr>
              <a:defRPr/>
            </a:lvl1pPr>
          </a:lstStyle>
          <a:p>
            <a:r>
              <a:rPr lang="en-US" dirty="0"/>
              <a:t>Title</a:t>
            </a:r>
          </a:p>
        </p:txBody>
      </p:sp>
    </p:spTree>
    <p:extLst>
      <p:ext uri="{BB962C8B-B14F-4D97-AF65-F5344CB8AC3E}">
        <p14:creationId xmlns:p14="http://schemas.microsoft.com/office/powerpoint/2010/main" val="25110218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Content 2 Gra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214"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17557668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22347" y="0"/>
            <a:ext cx="11655840" cy="644769"/>
          </a:xfrm>
        </p:spPr>
        <p:txBody>
          <a:bodyPr/>
          <a:lstStyle>
            <a:lvl1pPr>
              <a:defRPr sz="3600"/>
            </a:lvl1pPr>
          </a:lstStyle>
          <a:p>
            <a:r>
              <a:rPr lang="en-US" dirty="0"/>
              <a:t>Click to edit Master title style</a:t>
            </a:r>
          </a:p>
        </p:txBody>
      </p:sp>
      <p:sp>
        <p:nvSpPr>
          <p:cNvPr id="8" name="Text Placeholder 7"/>
          <p:cNvSpPr>
            <a:spLocks noGrp="1"/>
          </p:cNvSpPr>
          <p:nvPr>
            <p:ph type="body" sz="quarter" idx="10"/>
          </p:nvPr>
        </p:nvSpPr>
        <p:spPr>
          <a:xfrm>
            <a:off x="387350" y="644769"/>
            <a:ext cx="10292373" cy="513405"/>
          </a:xfrm>
        </p:spPr>
        <p:txBody>
          <a:bodyPr/>
          <a:lstStyle>
            <a:lvl1pPr marL="0" indent="0">
              <a:buNone/>
              <a:defRPr sz="2400">
                <a:solidFill>
                  <a:schemeClr val="accent1">
                    <a:lumMod val="50000"/>
                  </a:schemeClr>
                </a:solidFill>
              </a:defRPr>
            </a:lvl1pPr>
          </a:lstStyle>
          <a:p>
            <a:pPr lvl="0"/>
            <a:r>
              <a:rPr lang="en-US" dirty="0"/>
              <a:t>Click to edit Master text styles</a:t>
            </a:r>
          </a:p>
        </p:txBody>
      </p:sp>
    </p:spTree>
    <p:extLst>
      <p:ext uri="{BB962C8B-B14F-4D97-AF65-F5344CB8AC3E}">
        <p14:creationId xmlns:p14="http://schemas.microsoft.com/office/powerpoint/2010/main" val="330527269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b="-134"/>
          <a:stretch/>
        </p:blipFill>
        <p:spPr>
          <a:xfrm>
            <a:off x="0" y="-8755"/>
            <a:ext cx="12192000" cy="6858973"/>
          </a:xfrm>
          <a:prstGeom prst="rect">
            <a:avLst/>
          </a:prstGeom>
        </p:spPr>
      </p:pic>
      <p:sp>
        <p:nvSpPr>
          <p:cNvPr id="2" name="Rectangle 1"/>
          <p:cNvSpPr/>
          <p:nvPr userDrawn="1"/>
        </p:nvSpPr>
        <p:spPr bwMode="auto">
          <a:xfrm>
            <a:off x="266063" y="2084186"/>
            <a:ext cx="6278150" cy="3496553"/>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gradFill>
                  <a:gsLst>
                    <a:gs pos="76768">
                      <a:srgbClr val="FFFFFF"/>
                    </a:gs>
                    <a:gs pos="53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0"/>
            <a:ext cx="6276530" cy="1703449"/>
          </a:xfrm>
        </p:spPr>
        <p:txBody>
          <a:bodyPr tIns="109728" bIns="109728">
            <a:noAutofit/>
          </a:bodyPr>
          <a:lstStyle>
            <a:lvl1pPr marL="0" indent="0">
              <a:spcBef>
                <a:spcPts val="0"/>
              </a:spcBef>
              <a:buNone/>
              <a:defRPr sz="3137">
                <a:gradFill>
                  <a:gsLst>
                    <a:gs pos="76768">
                      <a:srgbClr val="FFFFFF"/>
                    </a:gs>
                    <a:gs pos="53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213" y="6042166"/>
            <a:ext cx="1613876" cy="345766"/>
          </a:xfrm>
          <a:prstGeom prst="rect">
            <a:avLst/>
          </a:prstGeom>
        </p:spPr>
      </p:pic>
    </p:spTree>
    <p:extLst>
      <p:ext uri="{BB962C8B-B14F-4D97-AF65-F5344CB8AC3E}">
        <p14:creationId xmlns:p14="http://schemas.microsoft.com/office/powerpoint/2010/main" val="33589453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3" y="6042166"/>
            <a:ext cx="1613876" cy="345766"/>
          </a:xfrm>
          <a:prstGeom prst="rect">
            <a:avLst/>
          </a:prstGeom>
        </p:spPr>
      </p:pic>
    </p:spTree>
    <p:extLst>
      <p:ext uri="{BB962C8B-B14F-4D97-AF65-F5344CB8AC3E}">
        <p14:creationId xmlns:p14="http://schemas.microsoft.com/office/powerpoint/2010/main" val="36942517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86307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0693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30247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09436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016400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045371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516541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44689262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184951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335179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408032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0346892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93153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51484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10831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609769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825887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46526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206693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3631019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6730041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Walkin No tile">
    <p:bg bwMode="gray">
      <p:bgPr>
        <a:solidFill>
          <a:schemeClr val="bg1">
            <a:lumMod val="60000"/>
            <a:lumOff val="40000"/>
          </a:schemeClr>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 y="0"/>
            <a:ext cx="12190271"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userDrawn="1"/>
        </p:nvSpPr>
        <p:spPr bwMode="white">
          <a:xfrm>
            <a:off x="287915" y="1014837"/>
            <a:ext cx="11653523" cy="2700833"/>
          </a:xfrm>
          <a:prstGeom prst="rect">
            <a:avLst/>
          </a:prstGeom>
          <a:noFill/>
        </p:spPr>
        <p:txBody>
          <a:bodyPr wrap="square" lIns="179285" tIns="143428" rIns="179285" bIns="143428" rtlCol="0">
            <a:spAutoFit/>
          </a:bodyPr>
          <a:lstStyle/>
          <a:p>
            <a:pPr>
              <a:lnSpc>
                <a:spcPct val="90000"/>
              </a:lnSpc>
              <a:spcAft>
                <a:spcPts val="588"/>
              </a:spcAft>
            </a:pPr>
            <a:r>
              <a:rPr lang="en-US" sz="8431" dirty="0">
                <a:gradFill>
                  <a:gsLst>
                    <a:gs pos="2917">
                      <a:srgbClr val="FFFFFF"/>
                    </a:gs>
                    <a:gs pos="30000">
                      <a:srgbClr val="FFFFFF"/>
                    </a:gs>
                  </a:gsLst>
                  <a:lin ang="5400000" scaled="0"/>
                </a:gradFill>
                <a:latin typeface="Segoe UI Light"/>
              </a:rPr>
              <a:t>Cortana Analytics</a:t>
            </a:r>
          </a:p>
          <a:p>
            <a:pPr>
              <a:lnSpc>
                <a:spcPct val="90000"/>
              </a:lnSpc>
              <a:spcAft>
                <a:spcPts val="588"/>
              </a:spcAft>
            </a:pPr>
            <a:r>
              <a:rPr lang="en-US" sz="8431" dirty="0">
                <a:gradFill>
                  <a:gsLst>
                    <a:gs pos="2917">
                      <a:srgbClr val="FFFFFF"/>
                    </a:gs>
                    <a:gs pos="30000">
                      <a:srgbClr val="FFFFFF"/>
                    </a:gs>
                  </a:gsLst>
                  <a:lin ang="5400000" scaled="0"/>
                </a:gradFill>
                <a:latin typeface="Segoe UI Light"/>
              </a:rPr>
              <a:t>Workshop</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58758" y="479504"/>
            <a:ext cx="1522404" cy="326167"/>
          </a:xfrm>
          <a:prstGeom prst="rect">
            <a:avLst/>
          </a:prstGeom>
        </p:spPr>
      </p:pic>
      <p:sp>
        <p:nvSpPr>
          <p:cNvPr id="11" name="TextBox 10"/>
          <p:cNvSpPr txBox="1"/>
          <p:nvPr userDrawn="1"/>
        </p:nvSpPr>
        <p:spPr bwMode="white">
          <a:xfrm>
            <a:off x="287915" y="3518654"/>
            <a:ext cx="9994611" cy="914360"/>
          </a:xfrm>
          <a:prstGeom prst="rect">
            <a:avLst/>
          </a:prstGeom>
          <a:noFill/>
        </p:spPr>
        <p:txBody>
          <a:bodyPr wrap="square" lIns="179285" tIns="143428" rIns="179285" bIns="143428" rtlCol="0">
            <a:spAutoFit/>
          </a:bodyPr>
          <a:lstStyle/>
          <a:p>
            <a:pPr>
              <a:lnSpc>
                <a:spcPct val="90000"/>
              </a:lnSpc>
              <a:spcAft>
                <a:spcPts val="588"/>
              </a:spcAft>
            </a:pPr>
            <a:r>
              <a:rPr lang="en-US" sz="4509" dirty="0">
                <a:gradFill>
                  <a:gsLst>
                    <a:gs pos="2917">
                      <a:srgbClr val="FFFFFF"/>
                    </a:gs>
                    <a:gs pos="30000">
                      <a:srgbClr val="FFFFFF"/>
                    </a:gs>
                  </a:gsLst>
                  <a:lin ang="5400000" scaled="0"/>
                </a:gradFill>
                <a:latin typeface="Segoe UI Light"/>
              </a:rPr>
              <a:t>Sept 10 – 11, 2015  •  MSCC</a:t>
            </a:r>
          </a:p>
        </p:txBody>
      </p:sp>
    </p:spTree>
    <p:extLst>
      <p:ext uri="{BB962C8B-B14F-4D97-AF65-F5344CB8AC3E}">
        <p14:creationId xmlns:p14="http://schemas.microsoft.com/office/powerpoint/2010/main" val="83825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Photo_Animated">
    <p:bg bwMode="gray">
      <p:bgPr>
        <a:solidFill>
          <a:srgbClr val="275364"/>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 y="0"/>
            <a:ext cx="12190271" cy="6858000"/>
          </a:xfrm>
          <a:prstGeom prst="rect">
            <a:avLst/>
          </a:prstGeom>
        </p:spPr>
      </p:pic>
      <p:sp>
        <p:nvSpPr>
          <p:cNvPr id="8" name="Rectangle 7"/>
          <p:cNvSpPr/>
          <p:nvPr userDrawn="1"/>
        </p:nvSpPr>
        <p:spPr bwMode="gray">
          <a:xfrm>
            <a:off x="269239" y="1187621"/>
            <a:ext cx="8067824" cy="3586208"/>
          </a:xfrm>
          <a:prstGeom prst="rect">
            <a:avLst/>
          </a:prstGeom>
          <a:solidFill>
            <a:srgbClr val="3EA0CB">
              <a:alpha val="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
        <p:nvSpPr>
          <p:cNvPr id="9" name="Title 1"/>
          <p:cNvSpPr>
            <a:spLocks noGrp="1"/>
          </p:cNvSpPr>
          <p:nvPr>
            <p:ph type="title" hasCustomPrompt="1"/>
          </p:nvPr>
        </p:nvSpPr>
        <p:spPr bwMode="auto">
          <a:xfrm>
            <a:off x="269302" y="1187621"/>
            <a:ext cx="806776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2980724"/>
            <a:ext cx="806938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44983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Photo_Static">
    <p:bg bwMode="gray">
      <p:bgPr>
        <a:solidFill>
          <a:schemeClr val="bg1">
            <a:lumMod val="75000"/>
          </a:schemeClr>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 y="0"/>
            <a:ext cx="12190271" cy="6858000"/>
          </a:xfrm>
          <a:prstGeom prst="rect">
            <a:avLst/>
          </a:prstGeom>
        </p:spPr>
      </p:pic>
      <p:sp>
        <p:nvSpPr>
          <p:cNvPr id="8" name="Rectangle 7"/>
          <p:cNvSpPr/>
          <p:nvPr userDrawn="1"/>
        </p:nvSpPr>
        <p:spPr bwMode="gray">
          <a:xfrm>
            <a:off x="269239" y="1187621"/>
            <a:ext cx="8067824" cy="3586208"/>
          </a:xfrm>
          <a:prstGeom prst="rect">
            <a:avLst/>
          </a:prstGeom>
          <a:solidFill>
            <a:srgbClr val="7DB2CA">
              <a:alpha val="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
        <p:nvSpPr>
          <p:cNvPr id="9" name="Title 1"/>
          <p:cNvSpPr>
            <a:spLocks noGrp="1"/>
          </p:cNvSpPr>
          <p:nvPr>
            <p:ph type="title" hasCustomPrompt="1"/>
          </p:nvPr>
        </p:nvSpPr>
        <p:spPr bwMode="auto">
          <a:xfrm>
            <a:off x="269302" y="1187621"/>
            <a:ext cx="806776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2980724"/>
            <a:ext cx="806938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115775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81493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382170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518092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463498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318889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5816202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p:bg bwMode="gray">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69240" y="1186356"/>
            <a:ext cx="9859116" cy="2690921"/>
          </a:xfrm>
          <a:noFill/>
        </p:spPr>
        <p:txBody>
          <a:bodyPr tIns="91440" bIns="91440" anchor="t" anchorCtr="0">
            <a:no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bwMode="white">
          <a:xfrm>
            <a:off x="269240" y="3877276"/>
            <a:ext cx="9860674" cy="1793104"/>
          </a:xfrm>
          <a:noFill/>
        </p:spPr>
        <p:txBody>
          <a:bodyPr lIns="182880" tIns="146304" rIns="182880" bIns="146304">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 y="0"/>
            <a:ext cx="12190271" cy="6858000"/>
          </a:xfrm>
          <a:prstGeom prst="rect">
            <a:avLst/>
          </a:prstGeom>
        </p:spPr>
      </p:pic>
    </p:spTree>
    <p:extLst>
      <p:ext uri="{BB962C8B-B14F-4D97-AF65-F5344CB8AC3E}">
        <p14:creationId xmlns:p14="http://schemas.microsoft.com/office/powerpoint/2010/main" val="39228625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Video slide">
    <p:bg bwMode="gray">
      <p:bgPr>
        <a:solidFill>
          <a:schemeClr val="bg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69240" y="1186356"/>
            <a:ext cx="9859116" cy="3587473"/>
          </a:xfrm>
          <a:noFill/>
        </p:spPr>
        <p:txBody>
          <a:bodyPr tIns="91440" bIns="91440" anchor="t" anchorCtr="0">
            <a:no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 y="0"/>
            <a:ext cx="12190271" cy="6858000"/>
          </a:xfrm>
          <a:prstGeom prst="rect">
            <a:avLst/>
          </a:prstGeom>
        </p:spPr>
      </p:pic>
    </p:spTree>
    <p:extLst>
      <p:ext uri="{BB962C8B-B14F-4D97-AF65-F5344CB8AC3E}">
        <p14:creationId xmlns:p14="http://schemas.microsoft.com/office/powerpoint/2010/main" val="13625634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7349162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60027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1146487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6"/>
            <a:ext cx="564979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272965" y="1189176"/>
            <a:ext cx="564979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882528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5552344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21559109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569251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39034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65155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953575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415414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9"/>
          </a:xfrm>
          <a:prstGeom prst="rect">
            <a:avLst/>
          </a:prstGeom>
        </p:spPr>
      </p:pic>
    </p:spTree>
    <p:extLst>
      <p:ext uri="{BB962C8B-B14F-4D97-AF65-F5344CB8AC3E}">
        <p14:creationId xmlns:p14="http://schemas.microsoft.com/office/powerpoint/2010/main" val="236259777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6297587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userDrawn="1">
  <p:cSld name="Them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828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wo Column 2-color Non-bulleted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269240" y="1967739"/>
            <a:ext cx="5649798" cy="1382103"/>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6275283" y="1967739"/>
            <a:ext cx="5649798" cy="1382103"/>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6" hasCustomPrompt="1"/>
          </p:nvPr>
        </p:nvSpPr>
        <p:spPr>
          <a:xfrm>
            <a:off x="269240" y="1216334"/>
            <a:ext cx="5649798" cy="724246"/>
          </a:xfrm>
        </p:spPr>
        <p:txBody>
          <a:bodyPr vert="horz" wrap="square" lIns="146304" tIns="91440" rIns="146304" bIns="91440" rtlCol="0">
            <a:spAutoFit/>
          </a:bodyPr>
          <a:lstStyle>
            <a:lvl1pPr>
              <a:defRPr lang="en-US" b="1" dirty="0">
                <a:solidFill>
                  <a:srgbClr val="0078D7"/>
                </a:solidFill>
              </a:defRPr>
            </a:lvl1pPr>
          </a:lstStyle>
          <a:p>
            <a:pPr marL="0" lvl="0" indent="0">
              <a:buNone/>
            </a:pPr>
            <a:r>
              <a:rPr lang="pl-PL" dirty="0"/>
              <a:t>TITLE</a:t>
            </a:r>
            <a:endParaRPr lang="en-US" dirty="0"/>
          </a:p>
        </p:txBody>
      </p:sp>
      <p:sp>
        <p:nvSpPr>
          <p:cNvPr id="13" name="Text Placeholder 10"/>
          <p:cNvSpPr>
            <a:spLocks noGrp="1"/>
          </p:cNvSpPr>
          <p:nvPr>
            <p:ph type="body" sz="quarter" idx="17" hasCustomPrompt="1"/>
          </p:nvPr>
        </p:nvSpPr>
        <p:spPr>
          <a:xfrm>
            <a:off x="6275282" y="1213703"/>
            <a:ext cx="5649798" cy="724246"/>
          </a:xfrm>
        </p:spPr>
        <p:txBody>
          <a:bodyPr vert="horz" wrap="square" lIns="146304" tIns="91440" rIns="146304" bIns="91440" rtlCol="0">
            <a:spAutoFit/>
          </a:bodyPr>
          <a:lstStyle>
            <a:lvl1pPr>
              <a:defRPr lang="en-US" b="1" dirty="0">
                <a:solidFill>
                  <a:srgbClr val="0078D7"/>
                </a:solidFill>
              </a:defRPr>
            </a:lvl1pPr>
          </a:lstStyle>
          <a:p>
            <a:pPr marL="0" lvl="0" indent="0">
              <a:buNone/>
            </a:pPr>
            <a:r>
              <a:rPr lang="pl-PL" dirty="0"/>
              <a:t>TITLE</a:t>
            </a:r>
            <a:endParaRPr lang="en-US" dirty="0"/>
          </a:p>
        </p:txBody>
      </p:sp>
    </p:spTree>
    <p:extLst>
      <p:ext uri="{BB962C8B-B14F-4D97-AF65-F5344CB8AC3E}">
        <p14:creationId xmlns:p14="http://schemas.microsoft.com/office/powerpoint/2010/main" val="380218303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95319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192668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192668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25E49AE-0C71-C547-B6A5-EC281CCEEEFD}" type="slidenum">
              <a:rPr lang="en-US"/>
              <a:pPr>
                <a:defRPr/>
              </a:pPr>
              <a:t>‹#›</a:t>
            </a:fld>
            <a:endParaRPr lang="en-US"/>
          </a:p>
        </p:txBody>
      </p:sp>
    </p:spTree>
    <p:extLst>
      <p:ext uri="{BB962C8B-B14F-4D97-AF65-F5344CB8AC3E}">
        <p14:creationId xmlns:p14="http://schemas.microsoft.com/office/powerpoint/2010/main" val="337731996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and Wide Content">
    <p:spTree>
      <p:nvGrpSpPr>
        <p:cNvPr id="1" name=""/>
        <p:cNvGrpSpPr/>
        <p:nvPr/>
      </p:nvGrpSpPr>
      <p:grpSpPr>
        <a:xfrm>
          <a:off x="0" y="0"/>
          <a:ext cx="0" cy="0"/>
          <a:chOff x="0" y="0"/>
          <a:chExt cx="0" cy="0"/>
        </a:xfrm>
      </p:grpSpPr>
      <p:sp>
        <p:nvSpPr>
          <p:cNvPr id="4" name="Rectangle 1"/>
          <p:cNvSpPr>
            <a:spLocks noGrp="1" noChangeArrowheads="1"/>
          </p:cNvSpPr>
          <p:nvPr>
            <p:ph type="title"/>
          </p:nvPr>
        </p:nvSpPr>
        <p:spPr bwMode="auto">
          <a:xfrm>
            <a:off x="609600" y="463550"/>
            <a:ext cx="11074400" cy="7937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21336" tIns="21336" rIns="21336" bIns="21336" numCol="1" anchor="ctr" anchorCtr="0" compatLnSpc="1">
            <a:prstTxWarp prst="textNoShape">
              <a:avLst/>
            </a:prstTxWarp>
          </a:bodyPr>
          <a:lstStyle/>
          <a:p>
            <a:pPr lvl="0"/>
            <a:r>
              <a:rPr lang="en-US" dirty="0">
                <a:sym typeface="Arial" charset="0"/>
              </a:rPr>
              <a:t>Click to edit Master title style</a:t>
            </a:r>
          </a:p>
        </p:txBody>
      </p:sp>
      <p:sp>
        <p:nvSpPr>
          <p:cNvPr id="7" name="Text Placeholder 6"/>
          <p:cNvSpPr>
            <a:spLocks noGrp="1"/>
          </p:cNvSpPr>
          <p:nvPr>
            <p:ph type="body" sz="quarter" idx="10"/>
          </p:nvPr>
        </p:nvSpPr>
        <p:spPr>
          <a:xfrm>
            <a:off x="583600" y="1447800"/>
            <a:ext cx="11074400" cy="1728678"/>
          </a:xfrm>
        </p:spPr>
        <p:txBody>
          <a:bodyPr/>
          <a:lstStyle>
            <a:lvl4pPr>
              <a:defRPr sz="16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54214051"/>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5414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image" Target="../media/image1.png"/><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image" Target="../media/image1.png"/><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6325497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708" r:id="rId26"/>
    <p:sldLayoutId id="2147483709" r:id="rId27"/>
    <p:sldLayoutId id="2147483738" r:id="rId28"/>
    <p:sldLayoutId id="2147483739" r:id="rId29"/>
    <p:sldLayoutId id="2147483740" r:id="rId30"/>
    <p:sldLayoutId id="2147483741" r:id="rId31"/>
    <p:sldLayoutId id="2147483742" r:id="rId32"/>
    <p:sldLayoutId id="2147483743" r:id="rId33"/>
    <p:sldLayoutId id="2147483744" r:id="rId34"/>
    <p:sldLayoutId id="2147483745" r:id="rId35"/>
  </p:sldLayoutIdLs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5075020"/>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Ls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2740593"/>
      </p:ext>
    </p:extLst>
  </p:cSld>
  <p:clrMap bg1="dk1" tx1="lt1" bg2="dk2" tx2="lt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4" r:id="rId23"/>
    <p:sldLayoutId id="2147483735" r:id="rId24"/>
    <p:sldLayoutId id="2147483736" r:id="rId25"/>
    <p:sldLayoutId id="2147483737" r:id="rId2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02.xml.rels><?xml version="1.0" encoding="UTF-8" standalone="yes"?>
<Relationships xmlns="http://schemas.openxmlformats.org/package/2006/relationships"><Relationship Id="rId3" Type="http://schemas.openxmlformats.org/officeDocument/2006/relationships/hyperlink" Target="https://github.com/Azure/azure-iot-gateway-sdk/tree/master/doc" TargetMode="External"/><Relationship Id="rId2" Type="http://schemas.openxmlformats.org/officeDocument/2006/relationships/hyperlink" Target="https://github.com/Azure/azure-iot-gateway-sdk" TargetMode="External"/><Relationship Id="rId1" Type="http://schemas.openxmlformats.org/officeDocument/2006/relationships/slideLayout" Target="../slideLayouts/slideLayout3.xml"/><Relationship Id="rId4" Type="http://schemas.openxmlformats.org/officeDocument/2006/relationships/hyperlink" Target="https://github.com/Azure/azure-iot-gateway-sdk/tree/master/samples"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docs.microsoft.com/en-us/azure/stream-analytics/stream-analytics-stream-analytics-query-patterns" TargetMode="External"/><Relationship Id="rId1" Type="http://schemas.openxmlformats.org/officeDocument/2006/relationships/slideLayout" Target="../slideLayouts/slideLayout12.xml"/><Relationship Id="rId4" Type="http://schemas.openxmlformats.org/officeDocument/2006/relationships/image" Target="../media/image92.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9.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9.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9.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3.xml"/><Relationship Id="rId5" Type="http://schemas.openxmlformats.org/officeDocument/2006/relationships/image" Target="../media/image96.png"/><Relationship Id="rId4" Type="http://schemas.openxmlformats.org/officeDocument/2006/relationships/image" Target="../media/image95.png"/></Relationships>
</file>

<file path=ppt/slides/_rels/slide12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98.png"/></Relationships>
</file>

<file path=ppt/slides/_rels/slide12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2.xml"/><Relationship Id="rId5" Type="http://schemas.openxmlformats.org/officeDocument/2006/relationships/image" Target="../media/image102.png"/><Relationship Id="rId4" Type="http://schemas.openxmlformats.org/officeDocument/2006/relationships/image" Target="../media/image101.png"/></Relationships>
</file>

<file path=ppt/slides/_rels/slide12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3" Type="http://schemas.openxmlformats.org/officeDocument/2006/relationships/hyperlink" Target="https://docs.microsoft.com/en-us/azure/hdinsight/hdinsight-storm-develop-csharp-event-hub-topology" TargetMode="External"/><Relationship Id="rId2" Type="http://schemas.openxmlformats.org/officeDocument/2006/relationships/hyperlink" Target="https://github.com/hdinsight/eventhubs-client" TargetMode="External"/><Relationship Id="rId1" Type="http://schemas.openxmlformats.org/officeDocument/2006/relationships/slideLayout" Target="../slideLayouts/slideLayout3.xml"/><Relationship Id="rId4" Type="http://schemas.openxmlformats.org/officeDocument/2006/relationships/hyperlink" Target="https://docs.microsoft.com/en-us/azure/hdinsight/hdinsight-apache-spark-eventhub-streaming" TargetMode="External"/></Relationships>
</file>

<file path=ppt/slides/_rels/slide12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file:///D:\Videos\20150608%20HDInsight\09%20STORM\09%20STORM.mp4" TargetMode="External"/><Relationship Id="rId1" Type="http://schemas.microsoft.com/office/2007/relationships/media" Target="file:///D:\Videos\20150608%20HDInsight\09%20STORM\09%20STORM.mp4" TargetMode="External"/><Relationship Id="rId4" Type="http://schemas.openxmlformats.org/officeDocument/2006/relationships/image" Target="../media/image105.png"/></Relationships>
</file>

<file path=ppt/slides/_rels/slide12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1.xml"/><Relationship Id="rId1" Type="http://schemas.openxmlformats.org/officeDocument/2006/relationships/slideLayout" Target="../slideLayouts/slideLayout61.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13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2.xml"/><Relationship Id="rId1" Type="http://schemas.openxmlformats.org/officeDocument/2006/relationships/slideLayout" Target="../slideLayouts/slideLayout6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13.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16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117.png"/><Relationship Id="rId4" Type="http://schemas.openxmlformats.org/officeDocument/2006/relationships/image" Target="../media/image116.png"/></Relationships>
</file>

<file path=ppt/slides/_rels/slide16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119.png"/></Relationships>
</file>

<file path=ppt/slides/_rels/slide16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3" Type="http://schemas.openxmlformats.org/officeDocument/2006/relationships/hyperlink" Target="https://docs.microsoft.com/en-us/azure/connectors/connectors-native-webhook" TargetMode="External"/><Relationship Id="rId2" Type="http://schemas.openxmlformats.org/officeDocument/2006/relationships/hyperlink" Target="https://docs.microsoft.com/en-us/azure/connectors/apis-list" TargetMode="External"/><Relationship Id="rId1" Type="http://schemas.openxmlformats.org/officeDocument/2006/relationships/slideLayout" Target="../slideLayouts/slideLayout3.xml"/><Relationship Id="rId4" Type="http://schemas.openxmlformats.org/officeDocument/2006/relationships/image" Target="../media/image121.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4.xml"/><Relationship Id="rId1" Type="http://schemas.openxmlformats.org/officeDocument/2006/relationships/slideLayout" Target="../slideLayouts/slideLayout2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71.xml.rels><?xml version="1.0" encoding="UTF-8" standalone="yes"?>
<Relationships xmlns="http://schemas.openxmlformats.org/package/2006/relationships"><Relationship Id="rId8" Type="http://schemas.openxmlformats.org/officeDocument/2006/relationships/tags" Target="../tags/tag22.xml"/><Relationship Id="rId13" Type="http://schemas.openxmlformats.org/officeDocument/2006/relationships/tags" Target="../tags/tag27.xml"/><Relationship Id="rId18" Type="http://schemas.openxmlformats.org/officeDocument/2006/relationships/notesSlide" Target="../notesSlides/notesSlide35.xml"/><Relationship Id="rId3" Type="http://schemas.openxmlformats.org/officeDocument/2006/relationships/tags" Target="../tags/tag17.xml"/><Relationship Id="rId7" Type="http://schemas.openxmlformats.org/officeDocument/2006/relationships/tags" Target="../tags/tag21.xml"/><Relationship Id="rId12" Type="http://schemas.openxmlformats.org/officeDocument/2006/relationships/tags" Target="../tags/tag26.xml"/><Relationship Id="rId17" Type="http://schemas.openxmlformats.org/officeDocument/2006/relationships/slideLayout" Target="../slideLayouts/slideLayout31.xml"/><Relationship Id="rId2" Type="http://schemas.openxmlformats.org/officeDocument/2006/relationships/tags" Target="../tags/tag16.xml"/><Relationship Id="rId16" Type="http://schemas.openxmlformats.org/officeDocument/2006/relationships/tags" Target="../tags/tag30.xml"/><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tags" Target="../tags/tag25.xml"/><Relationship Id="rId5" Type="http://schemas.openxmlformats.org/officeDocument/2006/relationships/tags" Target="../tags/tag19.xml"/><Relationship Id="rId15" Type="http://schemas.openxmlformats.org/officeDocument/2006/relationships/tags" Target="../tags/tag29.xml"/><Relationship Id="rId10" Type="http://schemas.openxmlformats.org/officeDocument/2006/relationships/tags" Target="../tags/tag24.xml"/><Relationship Id="rId19" Type="http://schemas.openxmlformats.org/officeDocument/2006/relationships/image" Target="../media/image122.gif"/><Relationship Id="rId4" Type="http://schemas.openxmlformats.org/officeDocument/2006/relationships/tags" Target="../tags/tag18.xml"/><Relationship Id="rId9" Type="http://schemas.openxmlformats.org/officeDocument/2006/relationships/tags" Target="../tags/tag23.xml"/><Relationship Id="rId14" Type="http://schemas.openxmlformats.org/officeDocument/2006/relationships/tags" Target="../tags/tag28.xml"/></Relationships>
</file>

<file path=ppt/slides/_rels/slide172.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image" Target="../media/image123.jpeg"/><Relationship Id="rId1" Type="http://schemas.openxmlformats.org/officeDocument/2006/relationships/slideLayout" Target="../slideLayouts/slideLayout3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17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6.xml"/><Relationship Id="rId1" Type="http://schemas.openxmlformats.org/officeDocument/2006/relationships/slideLayout" Target="../slideLayouts/slideLayout32.xml"/><Relationship Id="rId5" Type="http://schemas.openxmlformats.org/officeDocument/2006/relationships/image" Target="../media/image129.png"/><Relationship Id="rId4" Type="http://schemas.openxmlformats.org/officeDocument/2006/relationships/image" Target="../media/image127.png"/></Relationships>
</file>

<file path=ppt/slides/_rels/slide17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7.xml"/><Relationship Id="rId1" Type="http://schemas.openxmlformats.org/officeDocument/2006/relationships/slideLayout" Target="../slideLayouts/slideLayout31.xml"/><Relationship Id="rId4" Type="http://schemas.openxmlformats.org/officeDocument/2006/relationships/image" Target="../media/image130.png"/></Relationships>
</file>

<file path=ppt/slides/_rels/slide17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33.xml"/><Relationship Id="rId5" Type="http://schemas.openxmlformats.org/officeDocument/2006/relationships/image" Target="../media/image132.png"/><Relationship Id="rId4" Type="http://schemas.openxmlformats.org/officeDocument/2006/relationships/image" Target="../media/image131.png"/></Relationships>
</file>

<file path=ppt/slides/_rels/slide17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azure.microsoft.com/en-us/documentation/articles/event-hubs-overview/" TargetMode="Externa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8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2.xml"/><Relationship Id="rId4" Type="http://schemas.openxmlformats.org/officeDocument/2006/relationships/image" Target="../media/image141.png"/></Relationships>
</file>

<file path=ppt/slides/_rels/slide18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9.xml"/></Relationships>
</file>

<file path=ppt/slides/_rels/slide18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9.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189.xml.rels><?xml version="1.0" encoding="UTF-8" standalone="yes"?>
<Relationships xmlns="http://schemas.openxmlformats.org/package/2006/relationships"><Relationship Id="rId3" Type="http://schemas.openxmlformats.org/officeDocument/2006/relationships/image" Target="../media/image145.emf"/><Relationship Id="rId2" Type="http://schemas.openxmlformats.org/officeDocument/2006/relationships/notesSlide" Target="../notesSlides/notesSlide40.xml"/><Relationship Id="rId1" Type="http://schemas.openxmlformats.org/officeDocument/2006/relationships/slideLayout" Target="../slideLayouts/slideLayout29.xml"/><Relationship Id="rId4" Type="http://schemas.openxmlformats.org/officeDocument/2006/relationships/image" Target="../media/image146.emf"/></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3" Type="http://schemas.openxmlformats.org/officeDocument/2006/relationships/image" Target="../media/image145.emf"/><Relationship Id="rId7" Type="http://schemas.openxmlformats.org/officeDocument/2006/relationships/image" Target="../media/image150.emf"/><Relationship Id="rId2" Type="http://schemas.openxmlformats.org/officeDocument/2006/relationships/notesSlide" Target="../notesSlides/notesSlide41.xml"/><Relationship Id="rId1" Type="http://schemas.openxmlformats.org/officeDocument/2006/relationships/slideLayout" Target="../slideLayouts/slideLayout30.xml"/><Relationship Id="rId6" Type="http://schemas.openxmlformats.org/officeDocument/2006/relationships/image" Target="../media/image149.emf"/><Relationship Id="rId5" Type="http://schemas.openxmlformats.org/officeDocument/2006/relationships/image" Target="../media/image148.emf"/><Relationship Id="rId4" Type="http://schemas.openxmlformats.org/officeDocument/2006/relationships/image" Target="../media/image147.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3.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94.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197.xml.rels><?xml version="1.0" encoding="UTF-8" standalone="yes"?>
<Relationships xmlns="http://schemas.openxmlformats.org/package/2006/relationships"><Relationship Id="rId8" Type="http://schemas.openxmlformats.org/officeDocument/2006/relationships/image" Target="../media/image157.jpeg"/><Relationship Id="rId13" Type="http://schemas.openxmlformats.org/officeDocument/2006/relationships/image" Target="../media/image162.jpeg"/><Relationship Id="rId3" Type="http://schemas.openxmlformats.org/officeDocument/2006/relationships/image" Target="../media/image152.jpeg"/><Relationship Id="rId7" Type="http://schemas.openxmlformats.org/officeDocument/2006/relationships/image" Target="../media/image156.jpeg"/><Relationship Id="rId12" Type="http://schemas.openxmlformats.org/officeDocument/2006/relationships/image" Target="../media/image161.jpeg"/><Relationship Id="rId2" Type="http://schemas.openxmlformats.org/officeDocument/2006/relationships/notesSlide" Target="../notesSlides/notesSlide45.xml"/><Relationship Id="rId1" Type="http://schemas.openxmlformats.org/officeDocument/2006/relationships/slideLayout" Target="../slideLayouts/slideLayout12.xml"/><Relationship Id="rId6" Type="http://schemas.openxmlformats.org/officeDocument/2006/relationships/image" Target="../media/image155.jpeg"/><Relationship Id="rId11" Type="http://schemas.openxmlformats.org/officeDocument/2006/relationships/image" Target="../media/image160.jpeg"/><Relationship Id="rId5" Type="http://schemas.openxmlformats.org/officeDocument/2006/relationships/image" Target="../media/image154.jpeg"/><Relationship Id="rId10" Type="http://schemas.openxmlformats.org/officeDocument/2006/relationships/image" Target="../media/image159.jpeg"/><Relationship Id="rId4" Type="http://schemas.openxmlformats.org/officeDocument/2006/relationships/image" Target="../media/image153.jpeg"/><Relationship Id="rId9" Type="http://schemas.openxmlformats.org/officeDocument/2006/relationships/image" Target="../media/image158.jpeg"/><Relationship Id="rId14" Type="http://schemas.openxmlformats.org/officeDocument/2006/relationships/image" Target="../media/image163.jpeg"/></Relationships>
</file>

<file path=ppt/slides/_rels/slide19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199.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175.png"/><Relationship Id="rId18" Type="http://schemas.openxmlformats.org/officeDocument/2006/relationships/image" Target="../media/image180.png"/><Relationship Id="rId26" Type="http://schemas.openxmlformats.org/officeDocument/2006/relationships/image" Target="../media/image188.png"/><Relationship Id="rId3" Type="http://schemas.openxmlformats.org/officeDocument/2006/relationships/image" Target="../media/image165.png"/><Relationship Id="rId21" Type="http://schemas.openxmlformats.org/officeDocument/2006/relationships/image" Target="../media/image183.png"/><Relationship Id="rId7" Type="http://schemas.openxmlformats.org/officeDocument/2006/relationships/image" Target="../media/image169.png"/><Relationship Id="rId12" Type="http://schemas.openxmlformats.org/officeDocument/2006/relationships/image" Target="../media/image174.png"/><Relationship Id="rId17" Type="http://schemas.openxmlformats.org/officeDocument/2006/relationships/image" Target="../media/image179.png"/><Relationship Id="rId25" Type="http://schemas.openxmlformats.org/officeDocument/2006/relationships/image" Target="../media/image187.png"/><Relationship Id="rId2" Type="http://schemas.openxmlformats.org/officeDocument/2006/relationships/notesSlide" Target="../notesSlides/notesSlide47.xml"/><Relationship Id="rId16" Type="http://schemas.openxmlformats.org/officeDocument/2006/relationships/image" Target="../media/image178.png"/><Relationship Id="rId20" Type="http://schemas.openxmlformats.org/officeDocument/2006/relationships/image" Target="../media/image182.png"/><Relationship Id="rId1" Type="http://schemas.openxmlformats.org/officeDocument/2006/relationships/slideLayout" Target="../slideLayouts/slideLayout19.xml"/><Relationship Id="rId6" Type="http://schemas.openxmlformats.org/officeDocument/2006/relationships/image" Target="../media/image168.png"/><Relationship Id="rId11" Type="http://schemas.openxmlformats.org/officeDocument/2006/relationships/image" Target="../media/image173.png"/><Relationship Id="rId24" Type="http://schemas.openxmlformats.org/officeDocument/2006/relationships/image" Target="../media/image186.png"/><Relationship Id="rId5" Type="http://schemas.openxmlformats.org/officeDocument/2006/relationships/image" Target="../media/image167.png"/><Relationship Id="rId15" Type="http://schemas.openxmlformats.org/officeDocument/2006/relationships/image" Target="../media/image177.png"/><Relationship Id="rId23" Type="http://schemas.openxmlformats.org/officeDocument/2006/relationships/image" Target="../media/image185.png"/><Relationship Id="rId10" Type="http://schemas.openxmlformats.org/officeDocument/2006/relationships/image" Target="../media/image172.png"/><Relationship Id="rId19" Type="http://schemas.openxmlformats.org/officeDocument/2006/relationships/image" Target="../media/image181.png"/><Relationship Id="rId4" Type="http://schemas.openxmlformats.org/officeDocument/2006/relationships/image" Target="../media/image166.png"/><Relationship Id="rId9" Type="http://schemas.openxmlformats.org/officeDocument/2006/relationships/image" Target="../media/image171.png"/><Relationship Id="rId14" Type="http://schemas.openxmlformats.org/officeDocument/2006/relationships/image" Target="../media/image176.png"/><Relationship Id="rId22" Type="http://schemas.openxmlformats.org/officeDocument/2006/relationships/image" Target="../media/image184.png"/><Relationship Id="rId27" Type="http://schemas.openxmlformats.org/officeDocument/2006/relationships/image" Target="../media/image18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hyperlink" Target="mailto:marcin@sqlexpert.pl" TargetMode="External"/></Relationships>
</file>

<file path=ppt/slides/_rels/slide201.xml.rels><?xml version="1.0" encoding="UTF-8" standalone="yes"?>
<Relationships xmlns="http://schemas.openxmlformats.org/package/2006/relationships"><Relationship Id="rId3" Type="http://schemas.openxmlformats.org/officeDocument/2006/relationships/image" Target="../media/image192.emf"/><Relationship Id="rId2" Type="http://schemas.openxmlformats.org/officeDocument/2006/relationships/image" Target="../media/image191.emf"/><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image" Target="../media/image193.emf"/><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05.xml.rels><?xml version="1.0" encoding="UTF-8" standalone="yes"?>
<Relationships xmlns="http://schemas.openxmlformats.org/package/2006/relationships"><Relationship Id="rId8" Type="http://schemas.openxmlformats.org/officeDocument/2006/relationships/image" Target="../media/image195.jpeg"/><Relationship Id="rId3" Type="http://schemas.openxmlformats.org/officeDocument/2006/relationships/slideLayout" Target="../slideLayouts/slideLayout34.xml"/><Relationship Id="rId7" Type="http://schemas.openxmlformats.org/officeDocument/2006/relationships/image" Target="../media/image8.emf"/><Relationship Id="rId2" Type="http://schemas.openxmlformats.org/officeDocument/2006/relationships/tags" Target="../tags/tag3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image" Target="../media/image194.png"/><Relationship Id="rId4" Type="http://schemas.openxmlformats.org/officeDocument/2006/relationships/notesSlide" Target="../notesSlides/notesSlide49.xml"/></Relationships>
</file>

<file path=ppt/slides/_rels/slide206.xml.rels><?xml version="1.0" encoding="UTF-8" standalone="yes"?>
<Relationships xmlns="http://schemas.openxmlformats.org/package/2006/relationships"><Relationship Id="rId8" Type="http://schemas.openxmlformats.org/officeDocument/2006/relationships/image" Target="../media/image196.jpeg"/><Relationship Id="rId3" Type="http://schemas.openxmlformats.org/officeDocument/2006/relationships/slideLayout" Target="../slideLayouts/slideLayout34.xml"/><Relationship Id="rId7" Type="http://schemas.openxmlformats.org/officeDocument/2006/relationships/image" Target="../media/image8.emf"/><Relationship Id="rId2" Type="http://schemas.openxmlformats.org/officeDocument/2006/relationships/tags" Target="../tags/tag32.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image" Target="../media/image194.png"/><Relationship Id="rId4" Type="http://schemas.openxmlformats.org/officeDocument/2006/relationships/notesSlide" Target="../notesSlides/notesSlide50.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3" Type="http://schemas.openxmlformats.org/officeDocument/2006/relationships/image" Target="../media/image197.WMF"/><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10.xml.rels><?xml version="1.0" encoding="UTF-8" standalone="yes"?>
<Relationships xmlns="http://schemas.openxmlformats.org/package/2006/relationships"><Relationship Id="rId3" Type="http://schemas.openxmlformats.org/officeDocument/2006/relationships/image" Target="../media/image197.WMF"/><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3" Type="http://schemas.openxmlformats.org/officeDocument/2006/relationships/image" Target="../media/image197.WMF"/><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3" Type="http://schemas.openxmlformats.org/officeDocument/2006/relationships/hyperlink" Target="http://azure.microsoft.com/en-us/documentation/articles/machine-learning-walkthrough-2-upload-data/" TargetMode="External"/><Relationship Id="rId7" Type="http://schemas.openxmlformats.org/officeDocument/2006/relationships/hyperlink" Target="http://azure.microsoft.com/en-us/documentation/articles/machine-learning-walkthrough-6-access-web-service/" TargetMode="External"/><Relationship Id="rId2" Type="http://schemas.openxmlformats.org/officeDocument/2006/relationships/hyperlink" Target="http://azure.microsoft.com/en-us/documentation/articles/machine-learning-walkthrough-1-create-ml-workspace/" TargetMode="External"/><Relationship Id="rId1" Type="http://schemas.openxmlformats.org/officeDocument/2006/relationships/slideLayout" Target="../slideLayouts/slideLayout3.xml"/><Relationship Id="rId6" Type="http://schemas.openxmlformats.org/officeDocument/2006/relationships/hyperlink" Target="http://azure.microsoft.com/en-us/documentation/articles/machine-learning-walkthrough-5-publish-web-service/" TargetMode="External"/><Relationship Id="rId5" Type="http://schemas.openxmlformats.org/officeDocument/2006/relationships/hyperlink" Target="http://azure.microsoft.com/en-us/documentation/articles/machine-learning-walkthrough-4-train-and-evaluate-models/" TargetMode="External"/><Relationship Id="rId4" Type="http://schemas.openxmlformats.org/officeDocument/2006/relationships/hyperlink" Target="http://azure.microsoft.com/en-us/documentation/articles/machine-learning-walkthrough-3-create-new-experiment/" TargetMode="External"/></Relationships>
</file>

<file path=ppt/slides/_rels/slide214.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12.xml"/></Relationships>
</file>

<file path=ppt/slides/_rels/slide215.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12.xml"/></Relationships>
</file>

<file path=ppt/slides/_rels/slide216.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1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2" Type="http://schemas.openxmlformats.org/officeDocument/2006/relationships/hyperlink" Target="https://github.com/Microsoft/CNTK"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20.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12.xml"/></Relationships>
</file>

<file path=ppt/slides/_rels/slide221.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56.xml"/><Relationship Id="rId1" Type="http://schemas.openxmlformats.org/officeDocument/2006/relationships/slideLayout" Target="../slideLayouts/slideLayout12.xml"/><Relationship Id="rId4" Type="http://schemas.openxmlformats.org/officeDocument/2006/relationships/image" Target="../media/image206.png"/></Relationships>
</file>

<file path=ppt/slides/_rels/slide222.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07.png"/><Relationship Id="rId2" Type="http://schemas.openxmlformats.org/officeDocument/2006/relationships/tags" Target="../tags/tag33.xml"/><Relationship Id="rId1" Type="http://schemas.openxmlformats.org/officeDocument/2006/relationships/vmlDrawing" Target="../drawings/vmlDrawing5.vml"/><Relationship Id="rId6" Type="http://schemas.openxmlformats.org/officeDocument/2006/relationships/image" Target="../media/image8.emf"/><Relationship Id="rId5" Type="http://schemas.openxmlformats.org/officeDocument/2006/relationships/oleObject" Target="../embeddings/oleObject5.bin"/><Relationship Id="rId4" Type="http://schemas.openxmlformats.org/officeDocument/2006/relationships/notesSlide" Target="../notesSlides/notesSlide57.xml"/></Relationships>
</file>

<file path=ppt/slides/_rels/slide223.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58.xml"/><Relationship Id="rId1" Type="http://schemas.openxmlformats.org/officeDocument/2006/relationships/slideLayout" Target="../slideLayouts/slideLayout12.xml"/><Relationship Id="rId4" Type="http://schemas.openxmlformats.org/officeDocument/2006/relationships/image" Target="../media/image209.png"/></Relationships>
</file>

<file path=ppt/slides/_rels/slide224.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10.png"/><Relationship Id="rId2" Type="http://schemas.openxmlformats.org/officeDocument/2006/relationships/tags" Target="../tags/tag34.xml"/><Relationship Id="rId1" Type="http://schemas.openxmlformats.org/officeDocument/2006/relationships/vmlDrawing" Target="../drawings/vmlDrawing6.vml"/><Relationship Id="rId6" Type="http://schemas.openxmlformats.org/officeDocument/2006/relationships/image" Target="../media/image8.emf"/><Relationship Id="rId5" Type="http://schemas.openxmlformats.org/officeDocument/2006/relationships/oleObject" Target="../embeddings/oleObject6.bin"/><Relationship Id="rId4" Type="http://schemas.openxmlformats.org/officeDocument/2006/relationships/notesSlide" Target="../notesSlides/notesSlide59.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6.xml.rels><?xml version="1.0" encoding="UTF-8" standalone="yes"?>
<Relationships xmlns="http://schemas.openxmlformats.org/package/2006/relationships"><Relationship Id="rId8" Type="http://schemas.openxmlformats.org/officeDocument/2006/relationships/image" Target="../media/image211.emf"/><Relationship Id="rId13" Type="http://schemas.openxmlformats.org/officeDocument/2006/relationships/image" Target="../media/image216.png"/><Relationship Id="rId3" Type="http://schemas.openxmlformats.org/officeDocument/2006/relationships/slideLayout" Target="../slideLayouts/slideLayout12.xml"/><Relationship Id="rId7" Type="http://schemas.openxmlformats.org/officeDocument/2006/relationships/oleObject" Target="../embeddings/oleObject7.bin"/><Relationship Id="rId12" Type="http://schemas.openxmlformats.org/officeDocument/2006/relationships/image" Target="../media/image215.png"/><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213.png"/><Relationship Id="rId11" Type="http://schemas.openxmlformats.org/officeDocument/2006/relationships/hyperlink" Target="http://enterprise.microsoft.com/en-us/industries/discrete-manufacturing/rolls-royce-and-microsoft-collaborate-to-create-new-digital-capabilities-2/" TargetMode="External"/><Relationship Id="rId5" Type="http://schemas.openxmlformats.org/officeDocument/2006/relationships/image" Target="../media/image212.jpeg"/><Relationship Id="rId10" Type="http://schemas.openxmlformats.org/officeDocument/2006/relationships/hyperlink" Target="http://www.microsoft.com/en-us/server-cloud/customer-stories/rockwell-automation.aspx" TargetMode="External"/><Relationship Id="rId4" Type="http://schemas.openxmlformats.org/officeDocument/2006/relationships/notesSlide" Target="../notesSlides/notesSlide60.xml"/><Relationship Id="rId9" Type="http://schemas.openxmlformats.org/officeDocument/2006/relationships/image" Target="../media/image214.jpeg"/><Relationship Id="rId14" Type="http://schemas.openxmlformats.org/officeDocument/2006/relationships/image" Target="../media/image217.png"/></Relationships>
</file>

<file path=ppt/slides/_rels/slide227.xml.rels><?xml version="1.0" encoding="UTF-8" standalone="yes"?>
<Relationships xmlns="http://schemas.openxmlformats.org/package/2006/relationships"><Relationship Id="rId8" Type="http://schemas.openxmlformats.org/officeDocument/2006/relationships/image" Target="../media/image223.png"/><Relationship Id="rId3" Type="http://schemas.openxmlformats.org/officeDocument/2006/relationships/image" Target="../media/image219.jpeg"/><Relationship Id="rId7" Type="http://schemas.openxmlformats.org/officeDocument/2006/relationships/image" Target="../media/image222.png"/><Relationship Id="rId2" Type="http://schemas.openxmlformats.org/officeDocument/2006/relationships/image" Target="../media/image218.jpeg"/><Relationship Id="rId1" Type="http://schemas.openxmlformats.org/officeDocument/2006/relationships/slideLayout" Target="../slideLayouts/slideLayout12.xml"/><Relationship Id="rId6" Type="http://schemas.openxmlformats.org/officeDocument/2006/relationships/image" Target="../media/image221.png"/><Relationship Id="rId5" Type="http://schemas.openxmlformats.org/officeDocument/2006/relationships/hyperlink" Target="http://blogs.microsoft.com/transform/2015/10/27/transforming-the-urban-landscape-thyssenkrupp-elevator-takes-building-efficiency-to-new-heights/#sm.0000pd331k2qldpvtut11oxk6s3xv" TargetMode="External"/><Relationship Id="rId4" Type="http://schemas.openxmlformats.org/officeDocument/2006/relationships/image" Target="../media/image220.jpeg"/></Relationships>
</file>

<file path=ppt/slides/_rels/slide228.xml.rels><?xml version="1.0" encoding="UTF-8" standalone="yes"?>
<Relationships xmlns="http://schemas.openxmlformats.org/package/2006/relationships"><Relationship Id="rId3" Type="http://schemas.openxmlformats.org/officeDocument/2006/relationships/image" Target="../media/image225.jpeg"/><Relationship Id="rId7" Type="http://schemas.openxmlformats.org/officeDocument/2006/relationships/image" Target="../media/image227.png"/><Relationship Id="rId2" Type="http://schemas.openxmlformats.org/officeDocument/2006/relationships/image" Target="../media/image224.jpeg"/><Relationship Id="rId1" Type="http://schemas.openxmlformats.org/officeDocument/2006/relationships/slideLayout" Target="../slideLayouts/slideLayout12.xml"/><Relationship Id="rId6" Type="http://schemas.openxmlformats.org/officeDocument/2006/relationships/image" Target="../media/image226.png"/><Relationship Id="rId5" Type="http://schemas.openxmlformats.org/officeDocument/2006/relationships/hyperlink" Target="https://www.microsoft.com/en-us/server-cloud/customer-stories/kwik-chek.aspx" TargetMode="External"/><Relationship Id="rId4" Type="http://schemas.openxmlformats.org/officeDocument/2006/relationships/hyperlink" Target="http://enterprise.microsoft.com/en-us/industries/retail-and-consumer-goods/big-data-boosts-business-for-beverage-company/" TargetMode="External"/></Relationships>
</file>

<file path=ppt/slides/_rels/slide229.xml.rels><?xml version="1.0" encoding="UTF-8" standalone="yes"?>
<Relationships xmlns="http://schemas.openxmlformats.org/package/2006/relationships"><Relationship Id="rId8" Type="http://schemas.openxmlformats.org/officeDocument/2006/relationships/hyperlink" Target="https://enterprise.microsoft.com/en-us/industries/banking-and-capital-markets/" TargetMode="External"/><Relationship Id="rId3" Type="http://schemas.openxmlformats.org/officeDocument/2006/relationships/image" Target="../media/image228.jpeg"/><Relationship Id="rId7" Type="http://schemas.openxmlformats.org/officeDocument/2006/relationships/image" Target="../media/image231.png"/><Relationship Id="rId2" Type="http://schemas.openxmlformats.org/officeDocument/2006/relationships/notesSlide" Target="../notesSlides/notesSlide61.xml"/><Relationship Id="rId1" Type="http://schemas.openxmlformats.org/officeDocument/2006/relationships/slideLayout" Target="../slideLayouts/slideLayout12.xml"/><Relationship Id="rId6" Type="http://schemas.openxmlformats.org/officeDocument/2006/relationships/image" Target="../media/image230.png"/><Relationship Id="rId5" Type="http://schemas.openxmlformats.org/officeDocument/2006/relationships/hyperlink" Target="https://customers.microsoft.com/Pages/CustomerStory.aspx?recid=14594" TargetMode="External"/><Relationship Id="rId4" Type="http://schemas.openxmlformats.org/officeDocument/2006/relationships/image" Target="../media/image229.png"/><Relationship Id="rId9" Type="http://schemas.openxmlformats.org/officeDocument/2006/relationships/image" Target="../media/image232.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30.xml.rels><?xml version="1.0" encoding="UTF-8" standalone="yes"?>
<Relationships xmlns="http://schemas.openxmlformats.org/package/2006/relationships"><Relationship Id="rId3" Type="http://schemas.openxmlformats.org/officeDocument/2006/relationships/image" Target="../media/image234.png"/><Relationship Id="rId7" Type="http://schemas.openxmlformats.org/officeDocument/2006/relationships/image" Target="../media/image236.jpeg"/><Relationship Id="rId2" Type="http://schemas.openxmlformats.org/officeDocument/2006/relationships/image" Target="../media/image233.jpeg"/><Relationship Id="rId1" Type="http://schemas.openxmlformats.org/officeDocument/2006/relationships/slideLayout" Target="../slideLayouts/slideLayout12.xml"/><Relationship Id="rId6" Type="http://schemas.openxmlformats.org/officeDocument/2006/relationships/image" Target="../media/image235.png"/><Relationship Id="rId5" Type="http://schemas.openxmlformats.org/officeDocument/2006/relationships/hyperlink" Target="http://blogs.microsoft.com/iot/2015/09/03/making-the-internet-of-farm-things-real-in-montgomery-county-md/" TargetMode="External"/><Relationship Id="rId4" Type="http://schemas.openxmlformats.org/officeDocument/2006/relationships/hyperlink" Target="https://customers.microsoft.com/Pages/CustomerStory.aspx?recid=20375" TargetMode="External"/></Relationships>
</file>

<file path=ppt/slides/_rels/slide231.xml.rels><?xml version="1.0" encoding="UTF-8" standalone="yes"?>
<Relationships xmlns="http://schemas.openxmlformats.org/package/2006/relationships"><Relationship Id="rId8" Type="http://schemas.openxmlformats.org/officeDocument/2006/relationships/image" Target="../media/image240.jpeg"/><Relationship Id="rId3" Type="http://schemas.openxmlformats.org/officeDocument/2006/relationships/image" Target="../media/image238.jpeg"/><Relationship Id="rId7" Type="http://schemas.openxmlformats.org/officeDocument/2006/relationships/hyperlink" Target="http://download.microsoft.com/download/6/2/0/62006002-FCD0-4E04-AADF-B6A8A44E891E/Internet_of_Things_Great_River_Health_Systems_impact_slide.pdf" TargetMode="External"/><Relationship Id="rId2" Type="http://schemas.openxmlformats.org/officeDocument/2006/relationships/image" Target="../media/image237.jpeg"/><Relationship Id="rId1" Type="http://schemas.openxmlformats.org/officeDocument/2006/relationships/slideLayout" Target="../slideLayouts/slideLayout12.xml"/><Relationship Id="rId6" Type="http://schemas.openxmlformats.org/officeDocument/2006/relationships/hyperlink" Target="https://customers.microsoft.com/Pages/CustomerStory.aspx?recid=2256" TargetMode="External"/><Relationship Id="rId5" Type="http://schemas.openxmlformats.org/officeDocument/2006/relationships/hyperlink" Target="https://customers.microsoft.com/Pages/CustomerStory.aspx?recid=23444" TargetMode="External"/><Relationship Id="rId10" Type="http://schemas.openxmlformats.org/officeDocument/2006/relationships/image" Target="../media/image242.png"/><Relationship Id="rId4" Type="http://schemas.openxmlformats.org/officeDocument/2006/relationships/image" Target="../media/image239.jpeg"/><Relationship Id="rId9" Type="http://schemas.openxmlformats.org/officeDocument/2006/relationships/image" Target="../media/image241.jpeg"/></Relationships>
</file>

<file path=ppt/slides/_rels/slide232.xml.rels><?xml version="1.0" encoding="UTF-8" standalone="yes"?>
<Relationships xmlns="http://schemas.openxmlformats.org/package/2006/relationships"><Relationship Id="rId3" Type="http://schemas.openxmlformats.org/officeDocument/2006/relationships/hyperlink" Target="http://news.microsoft.com/en-au/2015/11/17/doffing-the-hat-to-an-innovative-safety-solution/" TargetMode="External"/><Relationship Id="rId2" Type="http://schemas.openxmlformats.org/officeDocument/2006/relationships/image" Target="../media/image243.jpeg"/><Relationship Id="rId1" Type="http://schemas.openxmlformats.org/officeDocument/2006/relationships/slideLayout" Target="../slideLayouts/slideLayout12.xml"/><Relationship Id="rId4" Type="http://schemas.openxmlformats.org/officeDocument/2006/relationships/image" Target="../media/image244.jpeg"/></Relationships>
</file>

<file path=ppt/slides/_rels/slide233.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62.xml"/><Relationship Id="rId1" Type="http://schemas.openxmlformats.org/officeDocument/2006/relationships/slideLayout" Target="../slideLayouts/slideLayout27.xml"/><Relationship Id="rId5" Type="http://schemas.openxmlformats.org/officeDocument/2006/relationships/image" Target="../media/image246.png"/><Relationship Id="rId4" Type="http://schemas.openxmlformats.org/officeDocument/2006/relationships/hyperlink" Target="https://www.youtube.com/watch?v=B3CZXp-RK0g" TargetMode="External"/></Relationships>
</file>

<file path=ppt/slides/_rels/slide234.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mk06tkiot.servicebus.windows.net/tkiot/publishers/device0002/messages" TargetMode="Externa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image" Target="../media/image37.jpg"/><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1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jpg"/><Relationship Id="rId15" Type="http://schemas.openxmlformats.org/officeDocument/2006/relationships/image" Target="../media/image50.png"/><Relationship Id="rId10" Type="http://schemas.openxmlformats.org/officeDocument/2006/relationships/image" Target="../media/image45.png"/><Relationship Id="rId19" Type="http://schemas.openxmlformats.org/officeDocument/2006/relationships/image" Target="../media/image54.png"/><Relationship Id="rId4" Type="http://schemas.openxmlformats.org/officeDocument/2006/relationships/image" Target="../media/image39.jpg"/><Relationship Id="rId9" Type="http://schemas.openxmlformats.org/officeDocument/2006/relationships/image" Target="../media/image44.png"/><Relationship Id="rId14"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hyperlink" Target="https://azure.microsoft.com/en-us/develop/iot/get-started/" TargetMode="External"/><Relationship Id="rId1" Type="http://schemas.openxmlformats.org/officeDocument/2006/relationships/slideLayout" Target="../slideLayouts/slideLayout1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62.emf"/><Relationship Id="rId5" Type="http://schemas.openxmlformats.org/officeDocument/2006/relationships/oleObject" Target="../embeddings/oleObject2.bin"/><Relationship Id="rId4" Type="http://schemas.openxmlformats.org/officeDocument/2006/relationships/notesSlide" Target="../notesSlides/notesSlide9.xml"/></Relationships>
</file>

<file path=ppt/slides/_rels/slide43.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slideLayout" Target="../slideLayouts/slideLayout12.xml"/><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tags" Target="../tags/tag14.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notesSlide" Target="../notesSlides/notesSlide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hyperlink" Target="https://blogs.msdn.microsoft.com/david_leblanc/2007/08/14/dreadful/" TargetMode="External"/><Relationship Id="rId2" Type="http://schemas.openxmlformats.org/officeDocument/2006/relationships/hyperlink" Target="https://blogs.msdn.microsoft.com/larryosterman/2007/09/04/threat-modeling-again-stride/" TargetMode="Externa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download.microsoft.com/download/A/4/D/A4DAD253-BC21-41D3-B9D9-87D2AE6F0719/Microsoft_Azure_IoT_Reference_Architecture.pdf" TargetMode="Externa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azure"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67.png"/><Relationship Id="rId4" Type="http://schemas.openxmlformats.org/officeDocument/2006/relationships/image" Target="../media/image6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19.xml"/><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3" Type="http://schemas.openxmlformats.org/officeDocument/2006/relationships/hyperlink" Target="https://allseenalliance.org/" TargetMode="External"/><Relationship Id="rId2" Type="http://schemas.openxmlformats.org/officeDocument/2006/relationships/hyperlink" Target="https://developer.microsoft.com/en-us/windows/iot/explore/deviceoptions" TargetMode="Externa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6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catalog.azureiotsuite.com/" TargetMode="Externa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2" Type="http://schemas.openxmlformats.org/officeDocument/2006/relationships/hyperlink" Target="https://docs.microsoft.com/en-us/azure/iot-hub/iot-hub-mqtt-support" TargetMode="Externa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docs.microsoft.com/en-us/azure/iot-hub/iot-hub-devguide-quotas-throttling" TargetMode="Externa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hyperlink" Target="https://www.bluetooth.com/specifications/generic-attributes-overview" TargetMode="External"/><Relationship Id="rId7" Type="http://schemas.openxmlformats.org/officeDocument/2006/relationships/image" Target="../media/image80.png"/><Relationship Id="rId2" Type="http://schemas.openxmlformats.org/officeDocument/2006/relationships/hyperlink" Target="http://www.simplymodbus.ca/FAQ.htm" TargetMode="External"/><Relationship Id="rId1" Type="http://schemas.openxmlformats.org/officeDocument/2006/relationships/slideLayout" Target="../slideLayouts/slideLayout3.xml"/><Relationship Id="rId6" Type="http://schemas.openxmlformats.org/officeDocument/2006/relationships/image" Target="../media/image79.png"/><Relationship Id="rId5" Type="http://schemas.openxmlformats.org/officeDocument/2006/relationships/hyperlink" Target="https://opcfoundation.org/" TargetMode="External"/><Relationship Id="rId4" Type="http://schemas.openxmlformats.org/officeDocument/2006/relationships/hyperlink" Target="https://allseenalliance.org/"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emf"/><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2"/>
          </p:nvPr>
        </p:nvSpPr>
        <p:spPr/>
        <p:txBody>
          <a:bodyPr/>
          <a:lstStyle/>
          <a:p>
            <a:r>
              <a:rPr lang="pl-PL" dirty="0"/>
              <a:t>Tomasz Kopacz</a:t>
            </a:r>
            <a:endParaRPr lang="en-US" dirty="0"/>
          </a:p>
          <a:p>
            <a:r>
              <a:rPr lang="en-US" dirty="0"/>
              <a:t>tkopacz@microsoft.com</a:t>
            </a:r>
          </a:p>
        </p:txBody>
      </p:sp>
      <p:sp>
        <p:nvSpPr>
          <p:cNvPr id="2" name="Title 1"/>
          <p:cNvSpPr>
            <a:spLocks noGrp="1"/>
          </p:cNvSpPr>
          <p:nvPr>
            <p:ph type="title"/>
          </p:nvPr>
        </p:nvSpPr>
        <p:spPr/>
        <p:txBody>
          <a:bodyPr/>
          <a:lstStyle/>
          <a:p>
            <a:r>
              <a:rPr lang="en-US" dirty="0"/>
              <a:t>IoT Hub 2017</a:t>
            </a:r>
            <a:r>
              <a:rPr lang="pl-PL" dirty="0"/>
              <a:t> i architektura „strumieniowa”</a:t>
            </a:r>
            <a:endParaRPr lang="en-US" dirty="0"/>
          </a:p>
        </p:txBody>
      </p:sp>
    </p:spTree>
    <p:extLst>
      <p:ext uri="{BB962C8B-B14F-4D97-AF65-F5344CB8AC3E}">
        <p14:creationId xmlns:p14="http://schemas.microsoft.com/office/powerpoint/2010/main" val="1966370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Wstępne wyniki</a:t>
            </a:r>
            <a:endParaRPr lang="en-US" dirty="0"/>
          </a:p>
        </p:txBody>
      </p:sp>
      <p:sp>
        <p:nvSpPr>
          <p:cNvPr id="3" name="Text Placeholder 2"/>
          <p:cNvSpPr>
            <a:spLocks noGrp="1"/>
          </p:cNvSpPr>
          <p:nvPr>
            <p:ph type="body" sz="quarter" idx="10"/>
          </p:nvPr>
        </p:nvSpPr>
        <p:spPr>
          <a:xfrm>
            <a:off x="269239" y="1189177"/>
            <a:ext cx="11653523" cy="5772862"/>
          </a:xfrm>
        </p:spPr>
        <p:txBody>
          <a:bodyPr/>
          <a:lstStyle/>
          <a:p>
            <a:r>
              <a:rPr lang="pl-PL" sz="3200" dirty="0"/>
              <a:t>Sklasyfikowano 3 główne typy siedzenia:</a:t>
            </a:r>
          </a:p>
          <a:p>
            <a:pPr lvl="1"/>
            <a:r>
              <a:rPr lang="pl-PL" dirty="0"/>
              <a:t>„skupiony”, „formalny”, „zrelaksowany”</a:t>
            </a:r>
          </a:p>
          <a:p>
            <a:pPr lvl="1"/>
            <a:endParaRPr lang="pl-PL" dirty="0"/>
          </a:p>
          <a:p>
            <a:r>
              <a:rPr lang="pl-PL" sz="3200" dirty="0"/>
              <a:t>Korelacja między zmianami w typie siedzenia, a poziomem zainteresowania wyniosła (na statystycznie istotnej próbie) &gt; 73%.</a:t>
            </a:r>
          </a:p>
          <a:p>
            <a:endParaRPr lang="pl-PL" sz="3200" dirty="0"/>
          </a:p>
          <a:p>
            <a:r>
              <a:rPr lang="pl-PL" sz="3200" dirty="0"/>
              <a:t>Nie znaleziono istotnego związku między pozycją, a emocjami (trwają dalsze prace nad udoskonaleniem modelu)</a:t>
            </a:r>
          </a:p>
          <a:p>
            <a:endParaRPr lang="pl-PL" sz="3200" dirty="0"/>
          </a:p>
          <a:p>
            <a:r>
              <a:rPr lang="pl-PL" sz="3200" dirty="0"/>
              <a:t>Zebrane informacje mogą posłużyć do istotnego wzbogacenia profilu użytkownika, ale </a:t>
            </a:r>
            <a:r>
              <a:rPr lang="pl-PL" sz="3200" b="1" dirty="0"/>
              <a:t>nie pozwalają </a:t>
            </a:r>
            <a:r>
              <a:rPr lang="pl-PL" sz="3200" dirty="0"/>
              <a:t>na uzyskanie wystarczającej precyzji </a:t>
            </a:r>
          </a:p>
        </p:txBody>
      </p:sp>
    </p:spTree>
    <p:extLst>
      <p:ext uri="{BB962C8B-B14F-4D97-AF65-F5344CB8AC3E}">
        <p14:creationId xmlns:p14="http://schemas.microsoft.com/office/powerpoint/2010/main" val="271181544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Flow</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7390" y="1186983"/>
            <a:ext cx="7359540" cy="5671017"/>
          </a:xfrm>
          <a:prstGeom prst="rect">
            <a:avLst/>
          </a:prstGeom>
        </p:spPr>
      </p:pic>
    </p:spTree>
    <p:extLst>
      <p:ext uri="{BB962C8B-B14F-4D97-AF65-F5344CB8AC3E}">
        <p14:creationId xmlns:p14="http://schemas.microsoft.com/office/powerpoint/2010/main" val="27404134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t>Binding (w czym można pisać moduły)</a:t>
            </a:r>
            <a:endParaRPr lang="en-US" dirty="0"/>
          </a:p>
        </p:txBody>
      </p:sp>
      <p:graphicFrame>
        <p:nvGraphicFramePr>
          <p:cNvPr id="5" name="Diagram 4"/>
          <p:cNvGraphicFramePr/>
          <p:nvPr>
            <p:extLst>
              <p:ext uri="{D42A27DB-BD31-4B8C-83A1-F6EECF244321}">
                <p14:modId xmlns:p14="http://schemas.microsoft.com/office/powerpoint/2010/main" val="1924117520"/>
              </p:ext>
            </p:extLst>
          </p:nvPr>
        </p:nvGraphicFramePr>
        <p:xfrm>
          <a:off x="269239" y="1189177"/>
          <a:ext cx="11653523" cy="5335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239376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Zasoby</a:t>
            </a:r>
            <a:endParaRPr lang="en-US" dirty="0"/>
          </a:p>
        </p:txBody>
      </p:sp>
      <p:sp>
        <p:nvSpPr>
          <p:cNvPr id="5" name="Text Placeholder 4"/>
          <p:cNvSpPr>
            <a:spLocks noGrp="1"/>
          </p:cNvSpPr>
          <p:nvPr>
            <p:ph type="body" sz="quarter" idx="10"/>
          </p:nvPr>
        </p:nvSpPr>
        <p:spPr>
          <a:xfrm>
            <a:off x="269239" y="1189177"/>
            <a:ext cx="11653523" cy="2718886"/>
          </a:xfrm>
        </p:spPr>
        <p:txBody>
          <a:bodyPr/>
          <a:lstStyle/>
          <a:p>
            <a:r>
              <a:rPr lang="en-US" dirty="0">
                <a:hlinkClick r:id="rId2"/>
              </a:rPr>
              <a:t>Azure IoT Gateway SDK</a:t>
            </a:r>
            <a:endParaRPr lang="en-US" dirty="0"/>
          </a:p>
          <a:p>
            <a:r>
              <a:rPr lang="pl-PL" dirty="0"/>
              <a:t>Przykłady</a:t>
            </a:r>
            <a:endParaRPr lang="en-US" dirty="0"/>
          </a:p>
          <a:p>
            <a:pPr lvl="1"/>
            <a:r>
              <a:rPr lang="en-US" dirty="0" err="1">
                <a:hlinkClick r:id="rId3"/>
              </a:rPr>
              <a:t>Instru</a:t>
            </a:r>
            <a:r>
              <a:rPr lang="pl-PL" dirty="0" err="1">
                <a:hlinkClick r:id="rId3"/>
              </a:rPr>
              <a:t>kcja</a:t>
            </a:r>
            <a:r>
              <a:rPr lang="en-US" dirty="0"/>
              <a:t> </a:t>
            </a:r>
            <a:r>
              <a:rPr lang="pl-PL" dirty="0"/>
              <a:t>jak zbudować przykłady</a:t>
            </a:r>
            <a:endParaRPr lang="en-US" dirty="0"/>
          </a:p>
          <a:p>
            <a:pPr lvl="1"/>
            <a:r>
              <a:rPr lang="pl-PL" dirty="0">
                <a:hlinkClick r:id="rId4"/>
              </a:rPr>
              <a:t>Kod</a:t>
            </a:r>
            <a:r>
              <a:rPr lang="en-US" dirty="0"/>
              <a:t> </a:t>
            </a:r>
            <a:r>
              <a:rPr lang="pl-PL" dirty="0"/>
              <a:t>każdego z przykładów</a:t>
            </a:r>
            <a:endParaRPr lang="en-US" dirty="0"/>
          </a:p>
          <a:p>
            <a:endParaRPr lang="en-US" dirty="0"/>
          </a:p>
        </p:txBody>
      </p:sp>
      <p:sp>
        <p:nvSpPr>
          <p:cNvPr id="12" name="Content Placeholder 2"/>
          <p:cNvSpPr txBox="1">
            <a:spLocks/>
          </p:cNvSpPr>
          <p:nvPr/>
        </p:nvSpPr>
        <p:spPr>
          <a:xfrm>
            <a:off x="268928" y="1299992"/>
            <a:ext cx="11653521" cy="5266496"/>
          </a:xfrm>
          <a:prstGeom prst="rect">
            <a:avLst/>
          </a:prstGeom>
        </p:spPr>
        <p:txBody>
          <a:bodyPr vert="horz" wrap="square" lIns="89642" tIns="89642" rIns="89642" bIns="89642"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1"/>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1"/>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1"/>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1"/>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765"/>
              </a:spcBef>
              <a:buNone/>
            </a:pPr>
            <a:endParaRPr lang="en-US" sz="2745" dirty="0"/>
          </a:p>
        </p:txBody>
      </p:sp>
    </p:spTree>
    <p:extLst>
      <p:ext uri="{BB962C8B-B14F-4D97-AF65-F5344CB8AC3E}">
        <p14:creationId xmlns:p14="http://schemas.microsoft.com/office/powerpoint/2010/main" val="25462527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Jak?</a:t>
            </a:r>
            <a:endParaRPr lang="en-US" dirty="0"/>
          </a:p>
        </p:txBody>
      </p:sp>
      <p:sp>
        <p:nvSpPr>
          <p:cNvPr id="3" name="Text Placeholder 2"/>
          <p:cNvSpPr>
            <a:spLocks noGrp="1"/>
          </p:cNvSpPr>
          <p:nvPr>
            <p:ph type="body" sz="quarter" idx="10"/>
          </p:nvPr>
        </p:nvSpPr>
        <p:spPr>
          <a:xfrm>
            <a:off x="269239" y="1189177"/>
            <a:ext cx="11653523" cy="2658548"/>
          </a:xfrm>
        </p:spPr>
        <p:txBody>
          <a:bodyPr/>
          <a:lstStyle/>
          <a:p>
            <a:r>
              <a:rPr lang="pl-PL" dirty="0"/>
              <a:t>Samodzielna kompilacja</a:t>
            </a:r>
            <a:endParaRPr lang="en-US" dirty="0"/>
          </a:p>
          <a:p>
            <a:r>
              <a:rPr lang="en-US" dirty="0"/>
              <a:t>build.cmd (</a:t>
            </a:r>
            <a:r>
              <a:rPr lang="en-US" dirty="0" err="1"/>
              <a:t>cmake</a:t>
            </a:r>
            <a:r>
              <a:rPr lang="en-US" dirty="0"/>
              <a:t>) – </a:t>
            </a:r>
            <a:r>
              <a:rPr lang="en-US" dirty="0" err="1"/>
              <a:t>powstaje</a:t>
            </a:r>
            <a:r>
              <a:rPr lang="en-US" dirty="0"/>
              <a:t> SLN</a:t>
            </a:r>
            <a:endParaRPr lang="pl-PL" dirty="0"/>
          </a:p>
          <a:p>
            <a:pPr lvl="1"/>
            <a:r>
              <a:rPr lang="en-US" dirty="0"/>
              <a:t>D:\GIT_TKOPACZ\2017IotHubGatewaySDK\Demo_SRC\</a:t>
            </a:r>
            <a:br>
              <a:rPr lang="en-US" dirty="0"/>
            </a:br>
            <a:r>
              <a:rPr lang="en-US" dirty="0"/>
              <a:t>build\azure_iot_gateway_sdk.sln</a:t>
            </a:r>
          </a:p>
          <a:p>
            <a:endParaRPr lang="en-US" dirty="0"/>
          </a:p>
        </p:txBody>
      </p:sp>
      <p:pic>
        <p:nvPicPr>
          <p:cNvPr id="7" name="Picture 6"/>
          <p:cNvPicPr>
            <a:picLocks noChangeAspect="1"/>
          </p:cNvPicPr>
          <p:nvPr/>
        </p:nvPicPr>
        <p:blipFill>
          <a:blip r:embed="rId2"/>
          <a:stretch>
            <a:fillRect/>
          </a:stretch>
        </p:blipFill>
        <p:spPr>
          <a:xfrm>
            <a:off x="6778309" y="2181997"/>
            <a:ext cx="5413691" cy="4657725"/>
          </a:xfrm>
          <a:prstGeom prst="rect">
            <a:avLst/>
          </a:prstGeom>
        </p:spPr>
      </p:pic>
      <p:pic>
        <p:nvPicPr>
          <p:cNvPr id="8" name="Picture 7"/>
          <p:cNvPicPr>
            <a:picLocks noChangeAspect="1"/>
          </p:cNvPicPr>
          <p:nvPr/>
        </p:nvPicPr>
        <p:blipFill>
          <a:blip r:embed="rId3"/>
          <a:stretch>
            <a:fillRect/>
          </a:stretch>
        </p:blipFill>
        <p:spPr>
          <a:xfrm>
            <a:off x="269239" y="4353697"/>
            <a:ext cx="6296025" cy="2486025"/>
          </a:xfrm>
          <a:prstGeom prst="rect">
            <a:avLst/>
          </a:prstGeom>
        </p:spPr>
      </p:pic>
    </p:spTree>
    <p:extLst>
      <p:ext uri="{BB962C8B-B14F-4D97-AF65-F5344CB8AC3E}">
        <p14:creationId xmlns:p14="http://schemas.microsoft.com/office/powerpoint/2010/main" val="34536495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Demo</a:t>
            </a:r>
            <a:endParaRPr lang="en-US" dirty="0"/>
          </a:p>
        </p:txBody>
      </p:sp>
      <p:sp>
        <p:nvSpPr>
          <p:cNvPr id="5" name="Text Placeholder 4"/>
          <p:cNvSpPr>
            <a:spLocks noGrp="1"/>
          </p:cNvSpPr>
          <p:nvPr>
            <p:ph type="body" sz="quarter" idx="12"/>
          </p:nvPr>
        </p:nvSpPr>
        <p:spPr/>
        <p:txBody>
          <a:bodyPr/>
          <a:lstStyle/>
          <a:p>
            <a:r>
              <a:rPr lang="pl-PL" dirty="0"/>
              <a:t>Gateway</a:t>
            </a:r>
          </a:p>
          <a:p>
            <a:pPr lvl="1"/>
            <a:r>
              <a:rPr lang="en-US" dirty="0"/>
              <a:t>C:\AzureFY15TK\30-IoTHub\2017IoT\TK_GATEWAYNET  </a:t>
            </a:r>
          </a:p>
        </p:txBody>
      </p:sp>
    </p:spTree>
    <p:extLst>
      <p:ext uri="{BB962C8B-B14F-4D97-AF65-F5344CB8AC3E}">
        <p14:creationId xmlns:p14="http://schemas.microsoft.com/office/powerpoint/2010/main" val="360415289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Jest jeszcze koncepcja </a:t>
            </a:r>
            <a:r>
              <a:rPr lang="pl-PL" dirty="0" err="1"/>
              <a:t>Protocol</a:t>
            </a:r>
            <a:r>
              <a:rPr lang="pl-PL" dirty="0"/>
              <a:t> Gateway</a:t>
            </a:r>
            <a:endParaRPr lang="en-US" dirty="0"/>
          </a:p>
        </p:txBody>
      </p:sp>
      <p:sp>
        <p:nvSpPr>
          <p:cNvPr id="3" name="Text Placeholder 2"/>
          <p:cNvSpPr>
            <a:spLocks noGrp="1"/>
          </p:cNvSpPr>
          <p:nvPr>
            <p:ph type="body" sz="quarter" idx="10"/>
          </p:nvPr>
        </p:nvSpPr>
        <p:spPr>
          <a:xfrm>
            <a:off x="269239" y="1189177"/>
            <a:ext cx="11653523" cy="5253105"/>
          </a:xfrm>
        </p:spPr>
        <p:txBody>
          <a:bodyPr/>
          <a:lstStyle/>
          <a:p>
            <a:r>
              <a:rPr lang="pl-PL" dirty="0"/>
              <a:t>Instalacja tłumacząca komunikaty</a:t>
            </a:r>
          </a:p>
          <a:p>
            <a:r>
              <a:rPr lang="pl-PL" dirty="0"/>
              <a:t>Gotowy </a:t>
            </a:r>
            <a:r>
              <a:rPr lang="pl-PL" dirty="0" err="1"/>
              <a:t>framework</a:t>
            </a:r>
            <a:r>
              <a:rPr lang="pl-PL" dirty="0"/>
              <a:t> do „napisania” własnego</a:t>
            </a:r>
          </a:p>
          <a:p>
            <a:r>
              <a:rPr lang="pl-PL" dirty="0"/>
              <a:t>Host</a:t>
            </a:r>
          </a:p>
          <a:p>
            <a:pPr lvl="1"/>
            <a:r>
              <a:rPr lang="pl-PL" dirty="0" err="1"/>
              <a:t>Aplikajca</a:t>
            </a:r>
            <a:r>
              <a:rPr lang="pl-PL" dirty="0"/>
              <a:t> konsolowa</a:t>
            </a:r>
          </a:p>
          <a:p>
            <a:pPr lvl="1"/>
            <a:r>
              <a:rPr lang="pl-PL" dirty="0"/>
              <a:t>Cloud Service</a:t>
            </a:r>
          </a:p>
          <a:p>
            <a:pPr lvl="1"/>
            <a:r>
              <a:rPr lang="pl-PL" dirty="0"/>
              <a:t>Service Fabric</a:t>
            </a:r>
          </a:p>
          <a:p>
            <a:pPr lvl="1"/>
            <a:r>
              <a:rPr lang="pl-PL" dirty="0"/>
              <a:t>Pokazać - C:\AzureFY15TK\30-IoTHub\azure-iot-protocol-gateway\ProtocolGateway.sln </a:t>
            </a:r>
          </a:p>
          <a:p>
            <a:r>
              <a:rPr lang="pl-PL" dirty="0"/>
              <a:t>Ale, można użyć innego rozwiązania</a:t>
            </a:r>
          </a:p>
          <a:p>
            <a:r>
              <a:rPr lang="pl-PL" dirty="0"/>
              <a:t>Azure </a:t>
            </a:r>
            <a:r>
              <a:rPr lang="pl-PL" dirty="0" err="1"/>
              <a:t>Function</a:t>
            </a:r>
            <a:r>
              <a:rPr lang="pl-PL" dirty="0"/>
              <a:t> – nieskończenie skalowalne uruchamianie „czegoś”</a:t>
            </a:r>
          </a:p>
        </p:txBody>
      </p:sp>
    </p:spTree>
    <p:extLst>
      <p:ext uri="{BB962C8B-B14F-4D97-AF65-F5344CB8AC3E}">
        <p14:creationId xmlns:p14="http://schemas.microsoft.com/office/powerpoint/2010/main" val="347320677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Demo</a:t>
            </a:r>
            <a:endParaRPr lang="en-US" dirty="0"/>
          </a:p>
        </p:txBody>
      </p:sp>
      <p:sp>
        <p:nvSpPr>
          <p:cNvPr id="3" name="Text Placeholder 2"/>
          <p:cNvSpPr>
            <a:spLocks noGrp="1"/>
          </p:cNvSpPr>
          <p:nvPr>
            <p:ph type="body" sz="quarter" idx="12"/>
          </p:nvPr>
        </p:nvSpPr>
        <p:spPr/>
        <p:txBody>
          <a:bodyPr/>
          <a:lstStyle/>
          <a:p>
            <a:r>
              <a:rPr lang="pl-PL" dirty="0"/>
              <a:t>Azure </a:t>
            </a:r>
            <a:r>
              <a:rPr lang="pl-PL" dirty="0" err="1"/>
              <a:t>Function</a:t>
            </a:r>
            <a:r>
              <a:rPr lang="pl-PL" dirty="0"/>
              <a:t> jako </a:t>
            </a:r>
            <a:r>
              <a:rPr lang="pl-PL" dirty="0" err="1"/>
              <a:t>Protocol</a:t>
            </a:r>
            <a:r>
              <a:rPr lang="pl-PL" dirty="0"/>
              <a:t> Gateway dla HTTP</a:t>
            </a:r>
            <a:endParaRPr lang="en-US" dirty="0"/>
          </a:p>
        </p:txBody>
      </p:sp>
    </p:spTree>
    <p:extLst>
      <p:ext uri="{BB962C8B-B14F-4D97-AF65-F5344CB8AC3E}">
        <p14:creationId xmlns:p14="http://schemas.microsoft.com/office/powerpoint/2010/main" val="294631057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t>Urządzenia - podsumowanie</a:t>
            </a:r>
            <a:endParaRPr lang="en-US" dirty="0"/>
          </a:p>
        </p:txBody>
      </p:sp>
      <p:pic>
        <p:nvPicPr>
          <p:cNvPr id="7" name="Picture 6"/>
          <p:cNvPicPr>
            <a:picLocks noChangeAspect="1"/>
          </p:cNvPicPr>
          <p:nvPr/>
        </p:nvPicPr>
        <p:blipFill>
          <a:blip r:embed="rId2"/>
          <a:stretch>
            <a:fillRect/>
          </a:stretch>
        </p:blipFill>
        <p:spPr>
          <a:xfrm>
            <a:off x="3492502" y="1189176"/>
            <a:ext cx="4672034" cy="5070022"/>
          </a:xfrm>
          <a:prstGeom prst="rect">
            <a:avLst/>
          </a:prstGeom>
        </p:spPr>
      </p:pic>
    </p:spTree>
    <p:extLst>
      <p:ext uri="{BB962C8B-B14F-4D97-AF65-F5344CB8AC3E}">
        <p14:creationId xmlns:p14="http://schemas.microsoft.com/office/powerpoint/2010/main" val="21628452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2084172"/>
            <a:ext cx="11653523" cy="2139688"/>
          </a:xfrm>
        </p:spPr>
        <p:txBody>
          <a:bodyPr/>
          <a:lstStyle/>
          <a:p>
            <a:r>
              <a:rPr lang="pl-PL" dirty="0"/>
              <a:t>Analiza (w czasie rzeczywistym)</a:t>
            </a:r>
            <a:endParaRPr lang="en-US" dirty="0"/>
          </a:p>
        </p:txBody>
      </p:sp>
    </p:spTree>
    <p:extLst>
      <p:ext uri="{BB962C8B-B14F-4D97-AF65-F5344CB8AC3E}">
        <p14:creationId xmlns:p14="http://schemas.microsoft.com/office/powerpoint/2010/main" val="16758410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t>Analiza</a:t>
            </a:r>
            <a:endParaRPr lang="en-US" dirty="0"/>
          </a:p>
        </p:txBody>
      </p:sp>
      <p:graphicFrame>
        <p:nvGraphicFramePr>
          <p:cNvPr id="5" name="Content Placeholder 4"/>
          <p:cNvGraphicFramePr>
            <a:graphicFrameLocks noGrp="1"/>
          </p:cNvGraphicFramePr>
          <p:nvPr>
            <p:ph sz="quarter" idx="10"/>
            <p:extLst>
              <p:ext uri="{D42A27DB-BD31-4B8C-83A1-F6EECF244321}">
                <p14:modId xmlns:p14="http://schemas.microsoft.com/office/powerpoint/2010/main" val="2060642735"/>
              </p:ext>
            </p:extLst>
          </p:nvPr>
        </p:nvGraphicFramePr>
        <p:xfrm>
          <a:off x="270759" y="1189176"/>
          <a:ext cx="11652805" cy="5338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29301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4" name="Rectangle 8"/>
          <p:cNvSpPr>
            <a:spLocks noGrp="1" noChangeArrowheads="1"/>
          </p:cNvSpPr>
          <p:nvPr>
            <p:ph type="title"/>
          </p:nvPr>
        </p:nvSpPr>
        <p:spPr/>
        <p:txBody>
          <a:bodyPr>
            <a:normAutofit fontScale="90000"/>
          </a:bodyPr>
          <a:lstStyle/>
          <a:p>
            <a:r>
              <a:rPr lang="pl-PL" sz="4400" dirty="0"/>
              <a:t>A już na poważniej – czym się różni SQL od strumienia</a:t>
            </a:r>
            <a:endParaRPr lang="en-US" sz="4400" dirty="0"/>
          </a:p>
        </p:txBody>
      </p:sp>
      <p:sp>
        <p:nvSpPr>
          <p:cNvPr id="6" name="Text Placeholder 5"/>
          <p:cNvSpPr>
            <a:spLocks noGrp="1"/>
          </p:cNvSpPr>
          <p:nvPr>
            <p:ph type="body" sz="quarter" idx="10"/>
          </p:nvPr>
        </p:nvSpPr>
        <p:spPr/>
        <p:txBody>
          <a:bodyPr/>
          <a:lstStyle/>
          <a:p>
            <a:r>
              <a:rPr lang="pl-PL" noProof="0" dirty="0"/>
              <a:t>Pytanie</a:t>
            </a:r>
            <a:r>
              <a:rPr lang="en-US" noProof="0" dirty="0"/>
              <a:t>: “</a:t>
            </a:r>
            <a:r>
              <a:rPr lang="pl-PL" noProof="0" dirty="0"/>
              <a:t>ile jest czerwonych samochodów na parkingu</a:t>
            </a:r>
            <a:r>
              <a:rPr lang="en-US" noProof="0" dirty="0"/>
              <a:t>”.</a:t>
            </a:r>
          </a:p>
          <a:p>
            <a:r>
              <a:rPr lang="pl-PL" noProof="0" dirty="0"/>
              <a:t>Odpowiedź z bazą relacyjną</a:t>
            </a:r>
            <a:r>
              <a:rPr lang="en-US" noProof="0" dirty="0"/>
              <a:t>:</a:t>
            </a:r>
          </a:p>
          <a:p>
            <a:pPr lvl="1"/>
            <a:r>
              <a:rPr lang="pl-PL" noProof="0" dirty="0"/>
              <a:t>Idź na parking</a:t>
            </a:r>
            <a:r>
              <a:rPr lang="en-US" noProof="0" dirty="0"/>
              <a:t>.</a:t>
            </a:r>
          </a:p>
          <a:p>
            <a:pPr lvl="1"/>
            <a:r>
              <a:rPr lang="pl-PL" noProof="0" dirty="0"/>
              <a:t>Policz pojazdy które są:</a:t>
            </a:r>
            <a:endParaRPr lang="en-US" noProof="0" dirty="0"/>
          </a:p>
          <a:p>
            <a:pPr lvl="2"/>
            <a:r>
              <a:rPr lang="pl-PL" noProof="0" dirty="0"/>
              <a:t>Czerwone (RED)</a:t>
            </a:r>
            <a:endParaRPr lang="en-US" noProof="0" dirty="0"/>
          </a:p>
          <a:p>
            <a:pPr lvl="2"/>
            <a:r>
              <a:rPr lang="pl-PL" noProof="0" dirty="0"/>
              <a:t>Samochodami (AUTO)</a:t>
            </a:r>
            <a:endParaRPr lang="en-US" noProof="0" dirty="0"/>
          </a:p>
          <a:p>
            <a:pPr marL="855663" lvl="2" indent="0">
              <a:buNone/>
            </a:pPr>
            <a:r>
              <a:rPr lang="en-US" noProof="0" dirty="0"/>
              <a:t> </a:t>
            </a:r>
          </a:p>
          <a:p>
            <a:pPr lvl="1"/>
            <a:endParaRPr lang="en-US" noProof="0" dirty="0"/>
          </a:p>
        </p:txBody>
      </p:sp>
      <p:sp>
        <p:nvSpPr>
          <p:cNvPr id="5" name="Rectangle 1"/>
          <p:cNvSpPr>
            <a:spLocks noChangeArrowheads="1"/>
          </p:cNvSpPr>
          <p:nvPr/>
        </p:nvSpPr>
        <p:spPr bwMode="auto">
          <a:xfrm>
            <a:off x="1524000" y="-184667"/>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endParaRPr lang="en-US" dirty="0">
              <a:latin typeface="Arial" pitchFamily="34" charset="0"/>
              <a:cs typeface="Arial" pitchFamily="34" charset="0"/>
            </a:endParaRPr>
          </a:p>
        </p:txBody>
      </p:sp>
      <p:pic>
        <p:nvPicPr>
          <p:cNvPr id="10" name="Picture 8" descr="http://www.xshade.com/images/hot_day_at_parking_lo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7181" y="3657603"/>
            <a:ext cx="3208418" cy="213359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133600" y="5257803"/>
            <a:ext cx="4267200" cy="1015663"/>
          </a:xfrm>
          <a:prstGeom prst="rect">
            <a:avLst/>
          </a:prstGeom>
        </p:spPr>
        <p:style>
          <a:lnRef idx="3">
            <a:schemeClr val="lt1"/>
          </a:lnRef>
          <a:fillRef idx="1">
            <a:schemeClr val="accent3"/>
          </a:fillRef>
          <a:effectRef idx="1">
            <a:schemeClr val="accent3"/>
          </a:effectRef>
          <a:fontRef idx="minor">
            <a:schemeClr val="lt1"/>
          </a:fontRef>
        </p:style>
        <p:txBody>
          <a:bodyPr wrap="square" lIns="91440" tIns="91440" rIns="91440" bIns="91440" rtlCol="0">
            <a:spAutoFit/>
          </a:bodyPr>
          <a:lstStyle/>
          <a:p>
            <a:r>
              <a:rPr lang="en-US" b="1" dirty="0">
                <a:solidFill>
                  <a:schemeClr val="bg1"/>
                </a:solidFill>
                <a:latin typeface="Consolas" pitchFamily="49" charset="0"/>
                <a:cs typeface="Consolas" pitchFamily="49" charset="0"/>
              </a:rPr>
              <a:t>SELECT COUNT(*) FROM </a:t>
            </a:r>
            <a:r>
              <a:rPr lang="en-US" b="1" dirty="0" err="1">
                <a:solidFill>
                  <a:schemeClr val="bg1"/>
                </a:solidFill>
                <a:latin typeface="Consolas" pitchFamily="49" charset="0"/>
                <a:cs typeface="Consolas" pitchFamily="49" charset="0"/>
              </a:rPr>
              <a:t>ParkingLot</a:t>
            </a:r>
            <a:endParaRPr lang="en-US" b="1" dirty="0">
              <a:solidFill>
                <a:schemeClr val="bg1"/>
              </a:solidFill>
              <a:latin typeface="Consolas" pitchFamily="49" charset="0"/>
              <a:cs typeface="Consolas" pitchFamily="49" charset="0"/>
            </a:endParaRPr>
          </a:p>
          <a:p>
            <a:r>
              <a:rPr lang="en-US" b="1" dirty="0">
                <a:solidFill>
                  <a:schemeClr val="bg1"/>
                </a:solidFill>
                <a:latin typeface="Consolas" pitchFamily="49" charset="0"/>
                <a:cs typeface="Consolas" pitchFamily="49" charset="0"/>
              </a:rPr>
              <a:t>WHERE type = ‘AUTO’</a:t>
            </a:r>
          </a:p>
          <a:p>
            <a:r>
              <a:rPr lang="en-US" b="1" dirty="0">
                <a:solidFill>
                  <a:schemeClr val="bg1"/>
                </a:solidFill>
                <a:latin typeface="Consolas" pitchFamily="49" charset="0"/>
                <a:cs typeface="Consolas" pitchFamily="49" charset="0"/>
              </a:rPr>
              <a:t>AND color = ‘RED’</a:t>
            </a:r>
          </a:p>
        </p:txBody>
      </p:sp>
    </p:spTree>
    <p:extLst>
      <p:ext uri="{BB962C8B-B14F-4D97-AF65-F5344CB8AC3E}">
        <p14:creationId xmlns:p14="http://schemas.microsoft.com/office/powerpoint/2010/main" val="365612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animEffect transition="in" filter="fade">
                                      <p:cBhvr>
                                        <p:cTn id="13" dur="500"/>
                                        <p:tgtEl>
                                          <p:spTgt spid="6">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4" end="4"/>
                                            </p:txEl>
                                          </p:spTgt>
                                        </p:tgtEl>
                                        <p:attrNameLst>
                                          <p:attrName>style.visibility</p:attrName>
                                        </p:attrNameLst>
                                      </p:cBhvr>
                                      <p:to>
                                        <p:strVal val="visible"/>
                                      </p:to>
                                    </p:set>
                                    <p:animEffect transition="in" filter="fade">
                                      <p:cBhvr>
                                        <p:cTn id="16" dur="500"/>
                                        <p:tgtEl>
                                          <p:spTgt spid="6">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animEffect transition="in" filter="fade">
                                      <p:cBhvr>
                                        <p:cTn id="19" dur="500"/>
                                        <p:tgtEl>
                                          <p:spTgt spid="6">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IoT Hub Routing</a:t>
            </a:r>
            <a:endParaRPr lang="en-US" dirty="0"/>
          </a:p>
        </p:txBody>
      </p:sp>
      <p:sp>
        <p:nvSpPr>
          <p:cNvPr id="3" name="Content Placeholder 2"/>
          <p:cNvSpPr>
            <a:spLocks noGrp="1"/>
          </p:cNvSpPr>
          <p:nvPr>
            <p:ph type="body" sz="quarter" idx="10"/>
          </p:nvPr>
        </p:nvSpPr>
        <p:spPr>
          <a:xfrm>
            <a:off x="269239" y="1189177"/>
            <a:ext cx="11653523" cy="5042086"/>
          </a:xfrm>
        </p:spPr>
        <p:txBody>
          <a:bodyPr/>
          <a:lstStyle/>
          <a:p>
            <a:r>
              <a:rPr lang="pl-PL" dirty="0"/>
              <a:t>W oparciu o WŁAŚCIWOŚCI komunikatu</a:t>
            </a:r>
          </a:p>
          <a:p>
            <a:pPr lvl="1"/>
            <a:r>
              <a:rPr lang="pl-PL" dirty="0" err="1"/>
              <a:t>var</a:t>
            </a:r>
            <a:r>
              <a:rPr lang="pl-PL" dirty="0"/>
              <a:t> </a:t>
            </a:r>
            <a:r>
              <a:rPr lang="pl-PL" dirty="0" err="1"/>
              <a:t>message</a:t>
            </a:r>
            <a:r>
              <a:rPr lang="pl-PL" dirty="0"/>
              <a:t> = </a:t>
            </a:r>
            <a:r>
              <a:rPr lang="pl-PL" dirty="0" err="1"/>
              <a:t>new</a:t>
            </a:r>
            <a:r>
              <a:rPr lang="pl-PL" dirty="0"/>
              <a:t> </a:t>
            </a:r>
            <a:r>
              <a:rPr lang="pl-PL" dirty="0" err="1"/>
              <a:t>Microsoft.Azure.Devices.Client.Message</a:t>
            </a:r>
            <a:r>
              <a:rPr lang="pl-PL" dirty="0"/>
              <a:t>(…));</a:t>
            </a:r>
          </a:p>
          <a:p>
            <a:pPr lvl="1"/>
            <a:r>
              <a:rPr lang="en-US" dirty="0" err="1"/>
              <a:t>message.Properties.Add</a:t>
            </a:r>
            <a:r>
              <a:rPr lang="en-US" dirty="0"/>
              <a:t>("direction", "</a:t>
            </a:r>
            <a:r>
              <a:rPr lang="en-US" dirty="0" err="1"/>
              <a:t>eventhub</a:t>
            </a:r>
            <a:r>
              <a:rPr lang="en-US" dirty="0"/>
              <a:t>");</a:t>
            </a:r>
            <a:endParaRPr lang="pl-PL" dirty="0"/>
          </a:p>
          <a:p>
            <a:pPr lvl="1"/>
            <a:r>
              <a:rPr lang="pl-PL" dirty="0" err="1"/>
              <a:t>message.Properties.Add</a:t>
            </a:r>
            <a:r>
              <a:rPr lang="pl-PL" dirty="0"/>
              <a:t>("status", "error"); </a:t>
            </a:r>
          </a:p>
          <a:p>
            <a:r>
              <a:rPr lang="pl-PL" dirty="0" err="1"/>
              <a:t>Enpoints</a:t>
            </a:r>
            <a:endParaRPr lang="pl-PL" dirty="0"/>
          </a:p>
          <a:p>
            <a:pPr lvl="1"/>
            <a:r>
              <a:rPr lang="pl-PL" dirty="0"/>
              <a:t>Event Hub, Service Bus Queue, Services Bus </a:t>
            </a:r>
            <a:r>
              <a:rPr lang="pl-PL" dirty="0" err="1"/>
              <a:t>Topics</a:t>
            </a:r>
            <a:endParaRPr lang="pl-PL" dirty="0"/>
          </a:p>
          <a:p>
            <a:pPr lvl="1"/>
            <a:r>
              <a:rPr lang="pl-PL" dirty="0"/>
              <a:t>Wbudowane:</a:t>
            </a:r>
          </a:p>
          <a:p>
            <a:pPr lvl="2"/>
            <a:r>
              <a:rPr lang="en-US" dirty="0"/>
              <a:t>messages/</a:t>
            </a:r>
            <a:r>
              <a:rPr lang="en-US" dirty="0" err="1"/>
              <a:t>servicebound</a:t>
            </a:r>
            <a:r>
              <a:rPr lang="en-US" dirty="0"/>
              <a:t>/</a:t>
            </a:r>
            <a:r>
              <a:rPr lang="en-US" dirty="0" err="1"/>
              <a:t>fileNotifications</a:t>
            </a:r>
            <a:endParaRPr lang="pl-PL" dirty="0"/>
          </a:p>
          <a:p>
            <a:pPr lvl="2"/>
            <a:r>
              <a:rPr lang="en-US" dirty="0"/>
              <a:t>messages/</a:t>
            </a:r>
            <a:r>
              <a:rPr lang="en-US" dirty="0" err="1"/>
              <a:t>servicebound</a:t>
            </a:r>
            <a:r>
              <a:rPr lang="en-US" dirty="0"/>
              <a:t>/feedback</a:t>
            </a:r>
            <a:endParaRPr lang="pl-PL" dirty="0"/>
          </a:p>
          <a:p>
            <a:pPr lvl="2"/>
            <a:r>
              <a:rPr lang="pl-PL" dirty="0" err="1"/>
              <a:t>messages</a:t>
            </a:r>
            <a:r>
              <a:rPr lang="pl-PL" dirty="0"/>
              <a:t>/</a:t>
            </a:r>
            <a:r>
              <a:rPr lang="pl-PL" dirty="0" err="1"/>
              <a:t>events</a:t>
            </a:r>
            <a:endParaRPr lang="pl-PL" dirty="0"/>
          </a:p>
          <a:p>
            <a:r>
              <a:rPr lang="pl-PL" dirty="0"/>
              <a:t>Route – wyrażenie na </a:t>
            </a:r>
            <a:r>
              <a:rPr lang="pl-PL" dirty="0" err="1"/>
              <a:t>własciwościach</a:t>
            </a:r>
            <a:endParaRPr lang="pl-PL" dirty="0"/>
          </a:p>
          <a:p>
            <a:pPr lvl="1"/>
            <a:r>
              <a:rPr lang="en-US" dirty="0"/>
              <a:t>direction = "</a:t>
            </a:r>
            <a:r>
              <a:rPr lang="en-US" dirty="0" err="1"/>
              <a:t>eventhub</a:t>
            </a:r>
            <a:r>
              <a:rPr lang="en-US" dirty="0"/>
              <a:t>"</a:t>
            </a:r>
          </a:p>
        </p:txBody>
      </p:sp>
    </p:spTree>
    <p:extLst>
      <p:ext uri="{BB962C8B-B14F-4D97-AF65-F5344CB8AC3E}">
        <p14:creationId xmlns:p14="http://schemas.microsoft.com/office/powerpoint/2010/main" val="112086860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Demo</a:t>
            </a:r>
            <a:endParaRPr lang="en-US" dirty="0"/>
          </a:p>
        </p:txBody>
      </p:sp>
      <p:sp>
        <p:nvSpPr>
          <p:cNvPr id="5" name="Text Placeholder 4"/>
          <p:cNvSpPr>
            <a:spLocks noGrp="1"/>
          </p:cNvSpPr>
          <p:nvPr>
            <p:ph type="body" sz="quarter" idx="12"/>
          </p:nvPr>
        </p:nvSpPr>
        <p:spPr/>
        <p:txBody>
          <a:bodyPr/>
          <a:lstStyle/>
          <a:p>
            <a:r>
              <a:rPr lang="pl-PL" dirty="0"/>
              <a:t>Routing (portal + dane)</a:t>
            </a:r>
            <a:endParaRPr lang="en-US" dirty="0"/>
          </a:p>
        </p:txBody>
      </p:sp>
    </p:spTree>
    <p:extLst>
      <p:ext uri="{BB962C8B-B14F-4D97-AF65-F5344CB8AC3E}">
        <p14:creationId xmlns:p14="http://schemas.microsoft.com/office/powerpoint/2010/main" val="38497918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err="1"/>
              <a:t>Stream</a:t>
            </a:r>
            <a:r>
              <a:rPr lang="pl-PL" dirty="0"/>
              <a:t> </a:t>
            </a:r>
            <a:r>
              <a:rPr lang="en-US" dirty="0"/>
              <a:t>Analytics</a:t>
            </a:r>
          </a:p>
        </p:txBody>
      </p:sp>
      <p:sp>
        <p:nvSpPr>
          <p:cNvPr id="5" name="Text Placeholder 4"/>
          <p:cNvSpPr>
            <a:spLocks noGrp="1"/>
          </p:cNvSpPr>
          <p:nvPr>
            <p:ph type="body" sz="quarter" idx="10"/>
          </p:nvPr>
        </p:nvSpPr>
        <p:spPr>
          <a:xfrm>
            <a:off x="270757" y="1189178"/>
            <a:ext cx="11650488" cy="5373972"/>
          </a:xfrm>
        </p:spPr>
        <p:txBody>
          <a:bodyPr/>
          <a:lstStyle/>
          <a:p>
            <a:r>
              <a:rPr lang="pl-PL" dirty="0"/>
              <a:t>Wejście: Strumień lub dane słownikowe</a:t>
            </a:r>
          </a:p>
          <a:p>
            <a:pPr lvl="1"/>
            <a:r>
              <a:rPr lang="pl-PL" dirty="0"/>
              <a:t>Event Hub</a:t>
            </a:r>
          </a:p>
          <a:p>
            <a:pPr lvl="1"/>
            <a:r>
              <a:rPr lang="pl-PL" dirty="0"/>
              <a:t>Blob Storage</a:t>
            </a:r>
          </a:p>
          <a:p>
            <a:pPr lvl="1"/>
            <a:endParaRPr lang="pl-PL" dirty="0"/>
          </a:p>
          <a:p>
            <a:r>
              <a:rPr lang="pl-PL" dirty="0"/>
              <a:t>Kwerenda: </a:t>
            </a:r>
            <a:r>
              <a:rPr lang="pl-PL" dirty="0" err="1"/>
              <a:t>a’la</a:t>
            </a:r>
            <a:r>
              <a:rPr lang="pl-PL" dirty="0"/>
              <a:t> SQL (z funkcjami okna czasowego)</a:t>
            </a:r>
          </a:p>
          <a:p>
            <a:pPr lvl="1"/>
            <a:r>
              <a:rPr lang="pl-PL" dirty="0"/>
              <a:t>Pola: albo automatycznie z JSON albo predefiniowane za pośrednictwem CREATE TABLE</a:t>
            </a:r>
          </a:p>
          <a:p>
            <a:pPr lvl="1"/>
            <a:r>
              <a:rPr lang="pl-PL" dirty="0"/>
              <a:t>Składnia – prawie normalny SQL: SELECT * FROM mvafy15eh</a:t>
            </a:r>
          </a:p>
          <a:p>
            <a:pPr lvl="1"/>
            <a:endParaRPr lang="pl-PL" dirty="0"/>
          </a:p>
          <a:p>
            <a:r>
              <a:rPr lang="pl-PL" dirty="0"/>
              <a:t>Wyjście (wynik kwerendy)</a:t>
            </a:r>
          </a:p>
          <a:p>
            <a:pPr lvl="1"/>
            <a:r>
              <a:rPr lang="pl-PL" dirty="0"/>
              <a:t>Event Hub</a:t>
            </a:r>
          </a:p>
          <a:p>
            <a:pPr lvl="1"/>
            <a:r>
              <a:rPr lang="pl-PL" dirty="0"/>
              <a:t>Blob Storage, Data Lake</a:t>
            </a:r>
          </a:p>
          <a:p>
            <a:pPr lvl="1"/>
            <a:r>
              <a:rPr lang="pl-PL" dirty="0"/>
              <a:t>SQL Database, </a:t>
            </a:r>
            <a:r>
              <a:rPr lang="pl-PL" dirty="0" err="1"/>
              <a:t>Document</a:t>
            </a:r>
            <a:r>
              <a:rPr lang="pl-PL" dirty="0"/>
              <a:t> DB, Service Bus Topic / Queue, </a:t>
            </a:r>
            <a:r>
              <a:rPr lang="pl-PL" dirty="0" err="1"/>
              <a:t>PowerBI</a:t>
            </a:r>
            <a:endParaRPr lang="pl-PL" dirty="0"/>
          </a:p>
          <a:p>
            <a:pPr lvl="1"/>
            <a:r>
              <a:rPr lang="pl-PL" dirty="0"/>
              <a:t>Format: JSON, CSV, AVRO</a:t>
            </a:r>
          </a:p>
        </p:txBody>
      </p:sp>
    </p:spTree>
    <p:extLst>
      <p:ext uri="{BB962C8B-B14F-4D97-AF65-F5344CB8AC3E}">
        <p14:creationId xmlns:p14="http://schemas.microsoft.com/office/powerpoint/2010/main" val="32054443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4476" y="487"/>
            <a:ext cx="5199576" cy="68570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1" name="Text Placeholder 3"/>
          <p:cNvSpPr txBox="1">
            <a:spLocks noGrp="1"/>
          </p:cNvSpPr>
          <p:nvPr>
            <p:ph type="body" sz="quarter" idx="11"/>
          </p:nvPr>
        </p:nvSpPr>
        <p:spPr>
          <a:xfrm>
            <a:off x="5556216" y="355293"/>
            <a:ext cx="3221915" cy="1638374"/>
          </a:xfrm>
          <a:prstGeom prst="rect">
            <a:avLst/>
          </a:prstGeom>
          <a:noFill/>
        </p:spPr>
        <p:txBody>
          <a:bodyPr vert="horz" wrap="square" lIns="0" tIns="0" rIns="0" bIns="0" rtlCol="0">
            <a:spAutoFit/>
          </a:bodyPr>
          <a:lstStyle/>
          <a:p>
            <a:pPr marL="0" indent="0" defTabSz="914225">
              <a:buNone/>
            </a:pPr>
            <a:r>
              <a:rPr lang="pl-PL" sz="1765" b="1" spc="-71" dirty="0">
                <a:gradFill>
                  <a:gsLst>
                    <a:gs pos="2917">
                      <a:schemeClr val="tx1"/>
                    </a:gs>
                    <a:gs pos="30000">
                      <a:schemeClr val="tx1"/>
                    </a:gs>
                  </a:gsLst>
                  <a:lin ang="5400000" scaled="0"/>
                </a:gradFill>
                <a:latin typeface="+mn-lt"/>
              </a:rPr>
              <a:t>Manipulacja danymi</a:t>
            </a:r>
            <a:endParaRPr lang="EN-US" sz="1765" b="1" spc="-71" dirty="0">
              <a:gradFill>
                <a:gsLst>
                  <a:gs pos="2917">
                    <a:schemeClr val="tx1"/>
                  </a:gs>
                  <a:gs pos="30000">
                    <a:schemeClr val="tx1"/>
                  </a:gs>
                </a:gsLst>
                <a:lin ang="5400000" scaled="0"/>
              </a:gradFill>
              <a:latin typeface="+mn-lt"/>
            </a:endParaRPr>
          </a:p>
          <a:p>
            <a:pPr marL="0" indent="0" defTabSz="914225">
              <a:buNone/>
            </a:pPr>
            <a:r>
              <a:rPr lang="EN-US" sz="1176" dirty="0">
                <a:solidFill>
                  <a:srgbClr val="7030A0"/>
                </a:solidFill>
                <a:latin typeface="Consolas"/>
              </a:rPr>
              <a:t>SELECT, FROM, WHERE GROUP</a:t>
            </a:r>
          </a:p>
          <a:p>
            <a:pPr marL="0" indent="0" defTabSz="914225">
              <a:buNone/>
            </a:pPr>
            <a:r>
              <a:rPr lang="EN-US" sz="1176" dirty="0">
                <a:solidFill>
                  <a:srgbClr val="7030A0"/>
                </a:solidFill>
                <a:latin typeface="Consolas"/>
              </a:rPr>
              <a:t>BY, HAVING, CASE WHEN THEN </a:t>
            </a:r>
          </a:p>
          <a:p>
            <a:pPr marL="0" indent="0" defTabSz="914225">
              <a:buNone/>
            </a:pPr>
            <a:r>
              <a:rPr lang="EN-US" sz="1176" dirty="0">
                <a:solidFill>
                  <a:srgbClr val="7030A0"/>
                </a:solidFill>
                <a:latin typeface="Consolas"/>
              </a:rPr>
              <a:t>ELSE, INNER/LEFT OUTER </a:t>
            </a:r>
          </a:p>
          <a:p>
            <a:pPr marL="0" indent="0" defTabSz="914225">
              <a:buNone/>
            </a:pPr>
            <a:r>
              <a:rPr lang="EN-US" sz="1176" dirty="0">
                <a:solidFill>
                  <a:srgbClr val="7030A0"/>
                </a:solidFill>
                <a:latin typeface="Consolas"/>
              </a:rPr>
              <a:t>JOIN, UNION, CROSS/OUTER</a:t>
            </a:r>
          </a:p>
          <a:p>
            <a:pPr marL="0" indent="0" defTabSz="914225">
              <a:buNone/>
            </a:pPr>
            <a:r>
              <a:rPr lang="EN-US" sz="1176" dirty="0">
                <a:solidFill>
                  <a:srgbClr val="7030A0"/>
                </a:solidFill>
                <a:latin typeface="Consolas"/>
              </a:rPr>
              <a:t>APPLY, CAST, INTO, ORDER </a:t>
            </a:r>
          </a:p>
          <a:p>
            <a:pPr marL="0" indent="0" defTabSz="914225">
              <a:buNone/>
            </a:pPr>
            <a:r>
              <a:rPr lang="EN-US" sz="1176" dirty="0">
                <a:solidFill>
                  <a:srgbClr val="7030A0"/>
                </a:solidFill>
                <a:latin typeface="Consolas"/>
              </a:rPr>
              <a:t>BY ASC, DSC</a:t>
            </a:r>
          </a:p>
          <a:p>
            <a:pPr marL="285648" indent="-285648" defTabSz="914225"/>
            <a:endParaRPr lang="en-US" sz="1176" dirty="0">
              <a:solidFill>
                <a:schemeClr val="tx1"/>
              </a:solidFill>
              <a:latin typeface="Consolas"/>
            </a:endParaRPr>
          </a:p>
        </p:txBody>
      </p:sp>
      <p:sp>
        <p:nvSpPr>
          <p:cNvPr id="2" name="Title 1"/>
          <p:cNvSpPr>
            <a:spLocks noGrp="1"/>
          </p:cNvSpPr>
          <p:nvPr>
            <p:ph type="title"/>
          </p:nvPr>
        </p:nvSpPr>
        <p:spPr>
          <a:xfrm>
            <a:off x="137593" y="573860"/>
            <a:ext cx="11655078" cy="899537"/>
          </a:xfrm>
        </p:spPr>
        <p:txBody>
          <a:bodyPr/>
          <a:lstStyle/>
          <a:p>
            <a:r>
              <a:rPr lang="pl-PL" sz="4509" dirty="0">
                <a:gradFill>
                  <a:gsLst>
                    <a:gs pos="0">
                      <a:srgbClr val="FFFFFF"/>
                    </a:gs>
                    <a:gs pos="100000">
                      <a:srgbClr val="FFFFFF"/>
                    </a:gs>
                  </a:gsLst>
                  <a:lin ang="5400000" scaled="0"/>
                </a:gradFill>
              </a:rPr>
              <a:t>SQL</a:t>
            </a:r>
            <a:endParaRPr lang="en-US" sz="4509" dirty="0">
              <a:gradFill>
                <a:gsLst>
                  <a:gs pos="0">
                    <a:srgbClr val="FFFFFF"/>
                  </a:gs>
                  <a:gs pos="100000">
                    <a:srgbClr val="FFFFFF"/>
                  </a:gs>
                </a:gsLst>
                <a:lin ang="5400000" scaled="0"/>
              </a:gra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51" y="3363407"/>
            <a:ext cx="4302792" cy="2868528"/>
          </a:xfrm>
          <a:prstGeom prst="rect">
            <a:avLst/>
          </a:prstGeom>
        </p:spPr>
      </p:pic>
      <p:sp>
        <p:nvSpPr>
          <p:cNvPr id="12" name="TextBox 11"/>
          <p:cNvSpPr txBox="1"/>
          <p:nvPr/>
        </p:nvSpPr>
        <p:spPr>
          <a:xfrm>
            <a:off x="8957318" y="2633670"/>
            <a:ext cx="1491306" cy="633507"/>
          </a:xfrm>
          <a:prstGeom prst="rect">
            <a:avLst/>
          </a:prstGeom>
          <a:noFill/>
        </p:spPr>
        <p:txBody>
          <a:bodyPr wrap="none" lIns="0" tIns="0" rIns="0" bIns="0" rtlCol="0">
            <a:spAutoFit/>
          </a:bodyPr>
          <a:lstStyle/>
          <a:p>
            <a:pPr defTabSz="896386">
              <a:defRPr/>
            </a:pPr>
            <a:r>
              <a:rPr lang="pl-PL" sz="1765" b="1" kern="0" spc="-71" dirty="0">
                <a:gradFill>
                  <a:gsLst>
                    <a:gs pos="2917">
                      <a:srgbClr val="404040"/>
                    </a:gs>
                    <a:gs pos="30000">
                      <a:srgbClr val="404040"/>
                    </a:gs>
                  </a:gsLst>
                  <a:lin ang="5400000" scaled="0"/>
                </a:gradFill>
                <a:latin typeface="Segoe UI"/>
              </a:rPr>
              <a:t>Skalowanie</a:t>
            </a:r>
            <a:endParaRPr lang="en-US" sz="1765" b="1" kern="0" spc="-71" dirty="0">
              <a:gradFill>
                <a:gsLst>
                  <a:gs pos="2917">
                    <a:srgbClr val="404040"/>
                  </a:gs>
                  <a:gs pos="30000">
                    <a:srgbClr val="404040"/>
                  </a:gs>
                </a:gsLst>
                <a:lin ang="5400000" scaled="0"/>
              </a:gradFill>
              <a:latin typeface="Segoe UI"/>
            </a:endParaRPr>
          </a:p>
          <a:p>
            <a:pPr defTabSz="896386">
              <a:defRPr/>
            </a:pPr>
            <a:r>
              <a:rPr lang="en-US" sz="1176" kern="0" dirty="0">
                <a:solidFill>
                  <a:srgbClr val="7030A0"/>
                </a:solidFill>
                <a:latin typeface="Consolas"/>
              </a:rPr>
              <a:t>WITH, PARTITION B</a:t>
            </a:r>
            <a:r>
              <a:rPr lang="en-US" sz="1176" kern="0" spc="-71" dirty="0">
                <a:solidFill>
                  <a:srgbClr val="7030A0"/>
                </a:solidFill>
                <a:latin typeface="Segoe UI"/>
              </a:rPr>
              <a:t>Y</a:t>
            </a:r>
          </a:p>
          <a:p>
            <a:pPr defTabSz="896386">
              <a:defRPr/>
            </a:pPr>
            <a:r>
              <a:rPr lang="en-US" sz="1176" kern="0" dirty="0">
                <a:solidFill>
                  <a:srgbClr val="7030A0"/>
                </a:solidFill>
                <a:latin typeface="Consolas"/>
              </a:rPr>
              <a:t>OVER</a:t>
            </a:r>
          </a:p>
        </p:txBody>
      </p:sp>
      <p:sp>
        <p:nvSpPr>
          <p:cNvPr id="13" name="TextBox 12"/>
          <p:cNvSpPr txBox="1"/>
          <p:nvPr/>
        </p:nvSpPr>
        <p:spPr>
          <a:xfrm>
            <a:off x="5556216" y="2110535"/>
            <a:ext cx="2167260" cy="814454"/>
          </a:xfrm>
          <a:prstGeom prst="rect">
            <a:avLst/>
          </a:prstGeom>
          <a:noFill/>
        </p:spPr>
        <p:txBody>
          <a:bodyPr wrap="none" lIns="0" tIns="0" rIns="0" bIns="0" rtlCol="0">
            <a:spAutoFit/>
          </a:bodyPr>
          <a:lstStyle/>
          <a:p>
            <a:pPr defTabSz="896386">
              <a:defRPr/>
            </a:pPr>
            <a:r>
              <a:rPr lang="pl-PL" sz="1765" b="1" kern="0" spc="-71" dirty="0">
                <a:gradFill>
                  <a:gsLst>
                    <a:gs pos="2917">
                      <a:srgbClr val="404040"/>
                    </a:gs>
                    <a:gs pos="30000">
                      <a:srgbClr val="404040"/>
                    </a:gs>
                  </a:gsLst>
                  <a:lin ang="5400000" scaled="0"/>
                </a:gradFill>
                <a:latin typeface="Segoe UI"/>
              </a:rPr>
              <a:t>Data i czas</a:t>
            </a:r>
            <a:endParaRPr lang="en-US" sz="1765" b="1" kern="0" spc="-71" dirty="0">
              <a:gradFill>
                <a:gsLst>
                  <a:gs pos="2917">
                    <a:srgbClr val="404040"/>
                  </a:gs>
                  <a:gs pos="30000">
                    <a:srgbClr val="404040"/>
                  </a:gs>
                </a:gsLst>
                <a:lin ang="5400000" scaled="0"/>
              </a:gradFill>
              <a:latin typeface="Segoe UI"/>
            </a:endParaRPr>
          </a:p>
          <a:p>
            <a:pPr defTabSz="896386">
              <a:defRPr/>
            </a:pPr>
            <a:r>
              <a:rPr lang="en-US" sz="1176" kern="0" dirty="0" err="1">
                <a:solidFill>
                  <a:srgbClr val="7030A0"/>
                </a:solidFill>
                <a:latin typeface="Consolas"/>
              </a:rPr>
              <a:t>DateName</a:t>
            </a:r>
            <a:r>
              <a:rPr lang="en-US" sz="1176" kern="0" dirty="0">
                <a:solidFill>
                  <a:srgbClr val="7030A0"/>
                </a:solidFill>
                <a:latin typeface="Consolas"/>
              </a:rPr>
              <a:t>, </a:t>
            </a:r>
            <a:r>
              <a:rPr lang="en-US" sz="1176" kern="0" dirty="0" err="1">
                <a:solidFill>
                  <a:srgbClr val="7030A0"/>
                </a:solidFill>
                <a:latin typeface="Consolas"/>
              </a:rPr>
              <a:t>DatePart</a:t>
            </a:r>
            <a:r>
              <a:rPr lang="en-US" sz="1176" kern="0" dirty="0">
                <a:solidFill>
                  <a:srgbClr val="7030A0"/>
                </a:solidFill>
                <a:latin typeface="Consolas"/>
              </a:rPr>
              <a:t>, Day</a:t>
            </a:r>
          </a:p>
          <a:p>
            <a:pPr defTabSz="896386">
              <a:defRPr/>
            </a:pPr>
            <a:r>
              <a:rPr lang="en-US" sz="1176" kern="0" dirty="0">
                <a:solidFill>
                  <a:srgbClr val="7030A0"/>
                </a:solidFill>
                <a:latin typeface="Consolas"/>
              </a:rPr>
              <a:t>Month, Year, </a:t>
            </a:r>
            <a:r>
              <a:rPr lang="en-US" sz="1176" kern="0" dirty="0" err="1">
                <a:solidFill>
                  <a:srgbClr val="7030A0"/>
                </a:solidFill>
                <a:latin typeface="Consolas"/>
              </a:rPr>
              <a:t>DateDiff</a:t>
            </a:r>
            <a:endParaRPr lang="en-US" sz="1176" kern="0" dirty="0">
              <a:solidFill>
                <a:srgbClr val="7030A0"/>
              </a:solidFill>
              <a:latin typeface="Consolas"/>
            </a:endParaRPr>
          </a:p>
          <a:p>
            <a:pPr defTabSz="896386">
              <a:defRPr/>
            </a:pPr>
            <a:r>
              <a:rPr lang="en-US" sz="1176" kern="0" dirty="0" err="1">
                <a:solidFill>
                  <a:srgbClr val="7030A0"/>
                </a:solidFill>
                <a:latin typeface="Consolas"/>
              </a:rPr>
              <a:t>DateTimeFromParts</a:t>
            </a:r>
            <a:r>
              <a:rPr lang="en-US" sz="1176" kern="0" dirty="0">
                <a:solidFill>
                  <a:srgbClr val="7030A0"/>
                </a:solidFill>
                <a:latin typeface="Consolas"/>
              </a:rPr>
              <a:t>, </a:t>
            </a:r>
            <a:r>
              <a:rPr lang="en-US" sz="1176" kern="0" dirty="0" err="1">
                <a:solidFill>
                  <a:srgbClr val="7030A0"/>
                </a:solidFill>
                <a:latin typeface="Consolas"/>
              </a:rPr>
              <a:t>DateAdd</a:t>
            </a:r>
            <a:endParaRPr lang="en-US" sz="1176" kern="0" dirty="0">
              <a:solidFill>
                <a:srgbClr val="7030A0"/>
              </a:solidFill>
              <a:latin typeface="Consolas"/>
            </a:endParaRPr>
          </a:p>
        </p:txBody>
      </p:sp>
      <p:sp>
        <p:nvSpPr>
          <p:cNvPr id="14" name="TextBox 13"/>
          <p:cNvSpPr txBox="1"/>
          <p:nvPr/>
        </p:nvSpPr>
        <p:spPr>
          <a:xfrm>
            <a:off x="5556216" y="4221272"/>
            <a:ext cx="1166986" cy="814454"/>
          </a:xfrm>
          <a:prstGeom prst="rect">
            <a:avLst/>
          </a:prstGeom>
          <a:noFill/>
        </p:spPr>
        <p:txBody>
          <a:bodyPr wrap="none" lIns="0" tIns="0" rIns="0" bIns="0" rtlCol="0">
            <a:spAutoFit/>
          </a:bodyPr>
          <a:lstStyle/>
          <a:p>
            <a:pPr defTabSz="896386">
              <a:defRPr/>
            </a:pPr>
            <a:r>
              <a:rPr lang="pl-PL" sz="1765" b="1" kern="0" spc="-71" dirty="0">
                <a:gradFill>
                  <a:gsLst>
                    <a:gs pos="2917">
                      <a:srgbClr val="404040"/>
                    </a:gs>
                    <a:gs pos="30000">
                      <a:srgbClr val="404040"/>
                    </a:gs>
                  </a:gsLst>
                  <a:lin ang="5400000" scaled="0"/>
                </a:gradFill>
                <a:latin typeface="Segoe UI"/>
              </a:rPr>
              <a:t>Okna</a:t>
            </a:r>
            <a:endParaRPr lang="en-US" sz="1765" b="1" kern="0" spc="-71" dirty="0">
              <a:gradFill>
                <a:gsLst>
                  <a:gs pos="2917">
                    <a:srgbClr val="404040"/>
                  </a:gs>
                  <a:gs pos="30000">
                    <a:srgbClr val="404040"/>
                  </a:gs>
                </a:gsLst>
                <a:lin ang="5400000" scaled="0"/>
              </a:gradFill>
              <a:latin typeface="Segoe UI"/>
            </a:endParaRPr>
          </a:p>
          <a:p>
            <a:pPr defTabSz="896386">
              <a:defRPr/>
            </a:pPr>
            <a:r>
              <a:rPr lang="en-US" sz="1176" kern="0" dirty="0" err="1">
                <a:solidFill>
                  <a:srgbClr val="7030A0"/>
                </a:solidFill>
                <a:latin typeface="Consolas"/>
              </a:rPr>
              <a:t>TumblingWindow</a:t>
            </a:r>
            <a:endParaRPr lang="en-US" sz="1176" kern="0" dirty="0">
              <a:solidFill>
                <a:srgbClr val="7030A0"/>
              </a:solidFill>
              <a:latin typeface="Consolas"/>
            </a:endParaRPr>
          </a:p>
          <a:p>
            <a:pPr defTabSz="896386">
              <a:defRPr/>
            </a:pPr>
            <a:r>
              <a:rPr lang="en-US" sz="1176" kern="0" dirty="0" err="1">
                <a:solidFill>
                  <a:srgbClr val="7030A0"/>
                </a:solidFill>
                <a:latin typeface="Consolas"/>
              </a:rPr>
              <a:t>HoppingWindow</a:t>
            </a:r>
            <a:endParaRPr lang="en-US" sz="1176" kern="0" dirty="0">
              <a:solidFill>
                <a:srgbClr val="7030A0"/>
              </a:solidFill>
              <a:latin typeface="Consolas"/>
            </a:endParaRPr>
          </a:p>
          <a:p>
            <a:pPr defTabSz="896386">
              <a:defRPr/>
            </a:pPr>
            <a:r>
              <a:rPr lang="en-US" sz="1176" kern="0" dirty="0" err="1">
                <a:solidFill>
                  <a:srgbClr val="7030A0"/>
                </a:solidFill>
                <a:latin typeface="Consolas"/>
              </a:rPr>
              <a:t>SlidingWindow</a:t>
            </a:r>
            <a:endParaRPr lang="en-US" sz="1176" kern="0" dirty="0">
              <a:solidFill>
                <a:srgbClr val="7030A0"/>
              </a:solidFill>
              <a:latin typeface="Consolas"/>
            </a:endParaRPr>
          </a:p>
        </p:txBody>
      </p:sp>
      <p:sp>
        <p:nvSpPr>
          <p:cNvPr id="15" name="TextBox 14"/>
          <p:cNvSpPr txBox="1"/>
          <p:nvPr/>
        </p:nvSpPr>
        <p:spPr>
          <a:xfrm>
            <a:off x="5556216" y="5325928"/>
            <a:ext cx="1917192" cy="814454"/>
          </a:xfrm>
          <a:prstGeom prst="rect">
            <a:avLst/>
          </a:prstGeom>
          <a:noFill/>
        </p:spPr>
        <p:txBody>
          <a:bodyPr wrap="none" lIns="0" tIns="0" rIns="0" bIns="0" rtlCol="0">
            <a:spAutoFit/>
          </a:bodyPr>
          <a:lstStyle/>
          <a:p>
            <a:pPr defTabSz="896386">
              <a:defRPr/>
            </a:pPr>
            <a:r>
              <a:rPr lang="pl-PL" sz="1765" b="1" kern="0" spc="-71" dirty="0">
                <a:gradFill>
                  <a:gsLst>
                    <a:gs pos="2917">
                      <a:srgbClr val="404040"/>
                    </a:gs>
                    <a:gs pos="30000">
                      <a:srgbClr val="404040"/>
                    </a:gs>
                  </a:gsLst>
                  <a:lin ang="5400000" scaled="0"/>
                </a:gradFill>
                <a:latin typeface="Segoe UI"/>
              </a:rPr>
              <a:t>Agregaty</a:t>
            </a:r>
            <a:endParaRPr lang="en-US" sz="1765" b="1" kern="0" spc="-71" dirty="0">
              <a:gradFill>
                <a:gsLst>
                  <a:gs pos="2917">
                    <a:srgbClr val="404040"/>
                  </a:gs>
                  <a:gs pos="30000">
                    <a:srgbClr val="404040"/>
                  </a:gs>
                </a:gsLst>
                <a:lin ang="5400000" scaled="0"/>
              </a:gradFill>
              <a:latin typeface="Segoe UI"/>
            </a:endParaRPr>
          </a:p>
          <a:p>
            <a:pPr defTabSz="896386">
              <a:defRPr/>
            </a:pPr>
            <a:r>
              <a:rPr lang="en-US" sz="1176" kern="0" dirty="0">
                <a:solidFill>
                  <a:srgbClr val="7030A0"/>
                </a:solidFill>
                <a:latin typeface="Consolas"/>
              </a:rPr>
              <a:t>SUM, COUNT, AVG, MIN, </a:t>
            </a:r>
          </a:p>
          <a:p>
            <a:pPr defTabSz="896386">
              <a:defRPr/>
            </a:pPr>
            <a:r>
              <a:rPr lang="en-US" sz="1176" kern="0" dirty="0">
                <a:solidFill>
                  <a:srgbClr val="7030A0"/>
                </a:solidFill>
                <a:latin typeface="Consolas"/>
              </a:rPr>
              <a:t>MAX, STDEV, STDEVP, VAR</a:t>
            </a:r>
          </a:p>
          <a:p>
            <a:pPr defTabSz="896386">
              <a:defRPr/>
            </a:pPr>
            <a:r>
              <a:rPr lang="en-US" sz="1176" kern="0" dirty="0">
                <a:solidFill>
                  <a:srgbClr val="7030A0"/>
                </a:solidFill>
                <a:latin typeface="Consolas"/>
              </a:rPr>
              <a:t>VARP, </a:t>
            </a:r>
            <a:r>
              <a:rPr lang="en-US" sz="1176" kern="0" dirty="0" err="1">
                <a:solidFill>
                  <a:srgbClr val="7030A0"/>
                </a:solidFill>
                <a:latin typeface="Consolas"/>
              </a:rPr>
              <a:t>TopOne</a:t>
            </a:r>
            <a:endParaRPr lang="en-US" sz="1176" kern="0" dirty="0">
              <a:solidFill>
                <a:srgbClr val="7030A0"/>
              </a:solidFill>
              <a:latin typeface="Consolas"/>
            </a:endParaRPr>
          </a:p>
        </p:txBody>
      </p:sp>
      <p:sp>
        <p:nvSpPr>
          <p:cNvPr id="16" name="TextBox 15"/>
          <p:cNvSpPr txBox="1"/>
          <p:nvPr/>
        </p:nvSpPr>
        <p:spPr>
          <a:xfrm>
            <a:off x="8957319" y="1392163"/>
            <a:ext cx="1832358" cy="814661"/>
          </a:xfrm>
          <a:prstGeom prst="rect">
            <a:avLst/>
          </a:prstGeom>
          <a:noFill/>
        </p:spPr>
        <p:txBody>
          <a:bodyPr wrap="none" lIns="0" tIns="0" rIns="0" bIns="0" rtlCol="0">
            <a:spAutoFit/>
          </a:bodyPr>
          <a:lstStyle/>
          <a:p>
            <a:pPr defTabSz="896386">
              <a:defRPr/>
            </a:pPr>
            <a:r>
              <a:rPr lang="pl-PL" sz="1765" b="1" kern="0" spc="-71" dirty="0">
                <a:gradFill>
                  <a:gsLst>
                    <a:gs pos="2917">
                      <a:srgbClr val="404040"/>
                    </a:gs>
                    <a:gs pos="30000">
                      <a:srgbClr val="404040"/>
                    </a:gs>
                  </a:gsLst>
                  <a:lin ang="5400000" scaled="0"/>
                </a:gradFill>
                <a:latin typeface="Segoe UI"/>
              </a:rPr>
              <a:t>Łańcuchy </a:t>
            </a:r>
            <a:endParaRPr lang="en-US" sz="1765" b="1" kern="0" spc="-71" dirty="0">
              <a:gradFill>
                <a:gsLst>
                  <a:gs pos="2917">
                    <a:srgbClr val="404040"/>
                  </a:gs>
                  <a:gs pos="30000">
                    <a:srgbClr val="404040"/>
                  </a:gs>
                </a:gsLst>
                <a:lin ang="5400000" scaled="0"/>
              </a:gradFill>
              <a:latin typeface="Segoe UI"/>
            </a:endParaRPr>
          </a:p>
          <a:p>
            <a:pPr defTabSz="896386">
              <a:defRPr/>
            </a:pPr>
            <a:r>
              <a:rPr lang="en-US" sz="1176" kern="0" dirty="0">
                <a:solidFill>
                  <a:srgbClr val="7030A0"/>
                </a:solidFill>
                <a:latin typeface="Consolas"/>
              </a:rPr>
              <a:t>Len, </a:t>
            </a:r>
            <a:r>
              <a:rPr lang="en-US" sz="1176" kern="0" dirty="0" err="1">
                <a:solidFill>
                  <a:srgbClr val="7030A0"/>
                </a:solidFill>
                <a:latin typeface="Consolas"/>
              </a:rPr>
              <a:t>Concat</a:t>
            </a:r>
            <a:r>
              <a:rPr lang="en-US" sz="1176" kern="0" dirty="0">
                <a:solidFill>
                  <a:srgbClr val="7030A0"/>
                </a:solidFill>
                <a:latin typeface="Consolas"/>
              </a:rPr>
              <a:t>, </a:t>
            </a:r>
            <a:r>
              <a:rPr lang="en-US" sz="1176" kern="0" dirty="0" err="1">
                <a:solidFill>
                  <a:srgbClr val="7030A0"/>
                </a:solidFill>
                <a:latin typeface="Consolas"/>
              </a:rPr>
              <a:t>CharIndex</a:t>
            </a:r>
            <a:endParaRPr lang="en-US" sz="1176" kern="0" dirty="0">
              <a:solidFill>
                <a:srgbClr val="7030A0"/>
              </a:solidFill>
              <a:latin typeface="Consolas"/>
            </a:endParaRPr>
          </a:p>
          <a:p>
            <a:pPr defTabSz="896386">
              <a:defRPr/>
            </a:pPr>
            <a:r>
              <a:rPr lang="en-US" sz="1176" kern="0" dirty="0">
                <a:solidFill>
                  <a:srgbClr val="7030A0"/>
                </a:solidFill>
                <a:latin typeface="Consolas"/>
              </a:rPr>
              <a:t>Substring, Lower</a:t>
            </a:r>
          </a:p>
          <a:p>
            <a:pPr defTabSz="896386">
              <a:defRPr/>
            </a:pPr>
            <a:r>
              <a:rPr lang="en-US" sz="1176" kern="0" dirty="0">
                <a:solidFill>
                  <a:srgbClr val="7030A0"/>
                </a:solidFill>
                <a:latin typeface="Consolas"/>
              </a:rPr>
              <a:t>Upper, </a:t>
            </a:r>
            <a:r>
              <a:rPr lang="en-US" sz="1176" kern="0" dirty="0" err="1">
                <a:solidFill>
                  <a:srgbClr val="7030A0"/>
                </a:solidFill>
                <a:latin typeface="Consolas"/>
              </a:rPr>
              <a:t>PatIndex</a:t>
            </a:r>
            <a:endParaRPr lang="en-US" sz="1176" kern="0" dirty="0">
              <a:solidFill>
                <a:srgbClr val="7030A0"/>
              </a:solidFill>
              <a:latin typeface="Consolas"/>
            </a:endParaRPr>
          </a:p>
        </p:txBody>
      </p:sp>
      <p:sp>
        <p:nvSpPr>
          <p:cNvPr id="17" name="TextBox 16"/>
          <p:cNvSpPr txBox="1"/>
          <p:nvPr/>
        </p:nvSpPr>
        <p:spPr>
          <a:xfrm>
            <a:off x="5556216" y="3267479"/>
            <a:ext cx="1617109" cy="663708"/>
          </a:xfrm>
          <a:prstGeom prst="rect">
            <a:avLst/>
          </a:prstGeom>
          <a:noFill/>
        </p:spPr>
        <p:txBody>
          <a:bodyPr wrap="none" lIns="0" tIns="0" rIns="0" bIns="0" rtlCol="0">
            <a:spAutoFit/>
          </a:bodyPr>
          <a:lstStyle/>
          <a:p>
            <a:pPr defTabSz="896386">
              <a:defRPr/>
            </a:pPr>
            <a:r>
              <a:rPr lang="pl-PL" sz="1765" b="1" kern="0" spc="-71" dirty="0">
                <a:gradFill>
                  <a:gsLst>
                    <a:gs pos="2917">
                      <a:srgbClr val="404040"/>
                    </a:gs>
                    <a:gs pos="30000">
                      <a:srgbClr val="404040"/>
                    </a:gs>
                  </a:gsLst>
                  <a:lin ang="5400000" scaled="0"/>
                </a:gradFill>
                <a:latin typeface="Segoe UI"/>
              </a:rPr>
              <a:t>Funkcje czasowe</a:t>
            </a:r>
            <a:endParaRPr lang="en-US" sz="1372" kern="0" spc="-71" dirty="0">
              <a:gradFill>
                <a:gsLst>
                  <a:gs pos="2917">
                    <a:srgbClr val="404040"/>
                  </a:gs>
                  <a:gs pos="30000">
                    <a:srgbClr val="404040"/>
                  </a:gs>
                </a:gsLst>
                <a:lin ang="5400000" scaled="0"/>
              </a:gradFill>
              <a:latin typeface="Segoe UI"/>
            </a:endParaRPr>
          </a:p>
          <a:p>
            <a:pPr defTabSz="896386">
              <a:defRPr/>
            </a:pPr>
            <a:r>
              <a:rPr lang="en-US" sz="1176" kern="0" dirty="0">
                <a:solidFill>
                  <a:srgbClr val="7030A0"/>
                </a:solidFill>
                <a:latin typeface="Consolas"/>
              </a:rPr>
              <a:t>Lag</a:t>
            </a:r>
            <a:r>
              <a:rPr lang="en-US" sz="1372" kern="0" spc="-71" dirty="0">
                <a:gradFill>
                  <a:gsLst>
                    <a:gs pos="2917">
                      <a:srgbClr val="404040"/>
                    </a:gs>
                    <a:gs pos="30000">
                      <a:srgbClr val="404040"/>
                    </a:gs>
                  </a:gsLst>
                  <a:lin ang="5400000" scaled="0"/>
                </a:gradFill>
                <a:latin typeface="Segoe UI"/>
              </a:rPr>
              <a:t>, </a:t>
            </a:r>
            <a:r>
              <a:rPr lang="en-US" sz="1176" kern="0" dirty="0" err="1">
                <a:solidFill>
                  <a:srgbClr val="7030A0"/>
                </a:solidFill>
                <a:latin typeface="Consolas"/>
              </a:rPr>
              <a:t>IsFirst,Last</a:t>
            </a:r>
            <a:endParaRPr lang="en-US" sz="1176" kern="0" dirty="0">
              <a:solidFill>
                <a:srgbClr val="7030A0"/>
              </a:solidFill>
              <a:latin typeface="Consolas"/>
            </a:endParaRPr>
          </a:p>
          <a:p>
            <a:pPr defTabSz="896386">
              <a:defRPr/>
            </a:pPr>
            <a:r>
              <a:rPr lang="en-US" sz="1176" kern="0" dirty="0" err="1">
                <a:solidFill>
                  <a:srgbClr val="7030A0"/>
                </a:solidFill>
                <a:latin typeface="Consolas"/>
              </a:rPr>
              <a:t>CollectTop</a:t>
            </a:r>
            <a:endParaRPr lang="en-US" sz="1176" kern="0" dirty="0">
              <a:solidFill>
                <a:srgbClr val="7030A0"/>
              </a:solidFill>
              <a:latin typeface="Consolas"/>
            </a:endParaRPr>
          </a:p>
        </p:txBody>
      </p:sp>
      <p:sp>
        <p:nvSpPr>
          <p:cNvPr id="18" name="TextBox 17"/>
          <p:cNvSpPr txBox="1"/>
          <p:nvPr/>
        </p:nvSpPr>
        <p:spPr>
          <a:xfrm>
            <a:off x="8957319" y="335149"/>
            <a:ext cx="2349819" cy="633625"/>
          </a:xfrm>
          <a:prstGeom prst="rect">
            <a:avLst/>
          </a:prstGeom>
          <a:noFill/>
        </p:spPr>
        <p:txBody>
          <a:bodyPr wrap="none" lIns="0" tIns="0" rIns="0" bIns="0" rtlCol="0">
            <a:spAutoFit/>
          </a:bodyPr>
          <a:lstStyle/>
          <a:p>
            <a:pPr defTabSz="896386">
              <a:defRPr/>
            </a:pPr>
            <a:r>
              <a:rPr lang="en-US" sz="1765" b="1" kern="0" spc="-71" dirty="0">
                <a:gradFill>
                  <a:gsLst>
                    <a:gs pos="2917">
                      <a:srgbClr val="404040"/>
                    </a:gs>
                    <a:gs pos="30000">
                      <a:srgbClr val="404040"/>
                    </a:gs>
                  </a:gsLst>
                  <a:lin ang="5400000" scaled="0"/>
                </a:gradFill>
                <a:latin typeface="Segoe UI"/>
              </a:rPr>
              <a:t>Mathematical Functions</a:t>
            </a:r>
          </a:p>
          <a:p>
            <a:pPr defTabSz="896386">
              <a:defRPr/>
            </a:pPr>
            <a:r>
              <a:rPr lang="en-US" sz="1176" kern="0" dirty="0">
                <a:solidFill>
                  <a:srgbClr val="7030A0"/>
                </a:solidFill>
                <a:latin typeface="Consolas"/>
              </a:rPr>
              <a:t>ABS, CEILING, EXP, FLOOR</a:t>
            </a:r>
          </a:p>
          <a:p>
            <a:pPr defTabSz="896386">
              <a:defRPr/>
            </a:pPr>
            <a:r>
              <a:rPr lang="en-US" sz="1176" kern="0" dirty="0">
                <a:solidFill>
                  <a:srgbClr val="7030A0"/>
                </a:solidFill>
                <a:latin typeface="Consolas"/>
              </a:rPr>
              <a:t>POWER, SIGN, SQUARE, SQRT</a:t>
            </a:r>
          </a:p>
        </p:txBody>
      </p:sp>
      <p:sp>
        <p:nvSpPr>
          <p:cNvPr id="5" name="TextBox 4"/>
          <p:cNvSpPr txBox="1"/>
          <p:nvPr/>
        </p:nvSpPr>
        <p:spPr>
          <a:xfrm>
            <a:off x="8501870" y="4085598"/>
            <a:ext cx="3290802" cy="1425738"/>
          </a:xfrm>
          <a:prstGeom prst="rect">
            <a:avLst/>
          </a:prstGeom>
        </p:spPr>
        <p:txBody>
          <a:bodyPr wrap="square" lIns="179285" tIns="143428" rIns="179285" bIns="143428" rtlCol="0">
            <a:spAutoFit/>
          </a:bodyPr>
          <a:lstStyle/>
          <a:p>
            <a:pPr algn="ctr" defTabSz="896386">
              <a:lnSpc>
                <a:spcPct val="90000"/>
              </a:lnSpc>
              <a:spcAft>
                <a:spcPts val="588"/>
              </a:spcAft>
              <a:defRPr/>
            </a:pPr>
            <a:r>
              <a:rPr lang="EN-US" sz="2353" b="1" kern="0" dirty="0">
                <a:solidFill>
                  <a:srgbClr val="BF6900"/>
                </a:solidFill>
                <a:latin typeface="Segoe UI"/>
              </a:rPr>
              <a:t>And many more...</a:t>
            </a:r>
          </a:p>
          <a:p>
            <a:pPr algn="ctr" defTabSz="896386">
              <a:lnSpc>
                <a:spcPct val="90000"/>
              </a:lnSpc>
              <a:spcAft>
                <a:spcPts val="588"/>
              </a:spcAft>
              <a:defRPr/>
            </a:pPr>
            <a:r>
              <a:rPr lang="en-US" sz="1765" b="1" kern="0" dirty="0">
                <a:solidFill>
                  <a:srgbClr val="BF6900"/>
                </a:solidFill>
                <a:latin typeface="Segoe UI"/>
              </a:rPr>
              <a:t>Such as UDF for ML Scoring, Geospatial functions etc.,</a:t>
            </a:r>
            <a:endParaRPr lang="en-US" sz="2353" b="1" kern="0" dirty="0">
              <a:solidFill>
                <a:srgbClr val="BF6900"/>
              </a:solidFill>
              <a:latin typeface="Segoe UI"/>
            </a:endParaRPr>
          </a:p>
        </p:txBody>
      </p:sp>
    </p:spTree>
    <p:extLst>
      <p:ext uri="{BB962C8B-B14F-4D97-AF65-F5344CB8AC3E}">
        <p14:creationId xmlns:p14="http://schemas.microsoft.com/office/powerpoint/2010/main" val="159098773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hlinkClick r:id="rId2"/>
              </a:rPr>
              <a:t>Patterns</a:t>
            </a:r>
            <a:r>
              <a:rPr lang="pl-PL" dirty="0"/>
              <a:t> (i ciekawe przykłady)</a:t>
            </a:r>
            <a:endParaRPr lang="en-US" dirty="0"/>
          </a:p>
        </p:txBody>
      </p:sp>
      <p:pic>
        <p:nvPicPr>
          <p:cNvPr id="5" name="Picture 4"/>
          <p:cNvPicPr>
            <a:picLocks noChangeAspect="1"/>
          </p:cNvPicPr>
          <p:nvPr/>
        </p:nvPicPr>
        <p:blipFill>
          <a:blip r:embed="rId3"/>
          <a:stretch>
            <a:fillRect/>
          </a:stretch>
        </p:blipFill>
        <p:spPr>
          <a:xfrm>
            <a:off x="269240" y="1894026"/>
            <a:ext cx="4543425" cy="3009900"/>
          </a:xfrm>
          <a:prstGeom prst="rect">
            <a:avLst/>
          </a:prstGeom>
        </p:spPr>
      </p:pic>
      <p:pic>
        <p:nvPicPr>
          <p:cNvPr id="7" name="Picture 6"/>
          <p:cNvPicPr>
            <a:picLocks noChangeAspect="1"/>
          </p:cNvPicPr>
          <p:nvPr/>
        </p:nvPicPr>
        <p:blipFill>
          <a:blip r:embed="rId4"/>
          <a:stretch>
            <a:fillRect/>
          </a:stretch>
        </p:blipFill>
        <p:spPr>
          <a:xfrm>
            <a:off x="5381625" y="2541726"/>
            <a:ext cx="6096000" cy="1714500"/>
          </a:xfrm>
          <a:prstGeom prst="rect">
            <a:avLst/>
          </a:prstGeom>
        </p:spPr>
      </p:pic>
    </p:spTree>
    <p:extLst>
      <p:ext uri="{BB962C8B-B14F-4D97-AF65-F5344CB8AC3E}">
        <p14:creationId xmlns:p14="http://schemas.microsoft.com/office/powerpoint/2010/main" val="330208815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47158" y="255620"/>
            <a:ext cx="11147728" cy="747021"/>
          </a:xfrm>
        </p:spPr>
        <p:txBody>
          <a:bodyPr vert="horz" wrap="square" lIns="143428" tIns="89642" rIns="143428" bIns="89642" rtlCol="0" anchor="t">
            <a:noAutofit/>
          </a:bodyPr>
          <a:lstStyle/>
          <a:p>
            <a:r>
              <a:rPr lang="en-US" dirty="0">
                <a:latin typeface="Segoe UI Light" panose="020B0502040204020203" pitchFamily="34" charset="0"/>
                <a:cs typeface="Segoe UI Light" panose="020B0502040204020203" pitchFamily="34" charset="0"/>
              </a:rPr>
              <a:t>Tumbling Windows</a:t>
            </a:r>
          </a:p>
        </p:txBody>
      </p:sp>
      <p:sp>
        <p:nvSpPr>
          <p:cNvPr id="4" name="Rectangle 3"/>
          <p:cNvSpPr/>
          <p:nvPr/>
        </p:nvSpPr>
        <p:spPr>
          <a:xfrm>
            <a:off x="447158" y="5057193"/>
            <a:ext cx="10159481" cy="1202066"/>
          </a:xfrm>
          <a:prstGeom prst="rect">
            <a:avLst/>
          </a:prstGeom>
        </p:spPr>
        <p:txBody>
          <a:bodyPr wrap="square">
            <a:spAutoFit/>
          </a:bodyPr>
          <a:lstStyle/>
          <a:p>
            <a:pPr defTabSz="914367">
              <a:defRPr/>
            </a:pPr>
            <a:r>
              <a:rPr lang="en-US" sz="2353" dirty="0">
                <a:solidFill>
                  <a:srgbClr val="D2D2D2">
                    <a:lumMod val="60000"/>
                    <a:lumOff val="40000"/>
                  </a:srgbClr>
                </a:solidFill>
                <a:latin typeface="Consolas"/>
                <a:ea typeface="MS PGothic" charset="0"/>
              </a:rPr>
              <a:t>SELECT </a:t>
            </a:r>
            <a:r>
              <a:rPr lang="en-US" sz="2353" dirty="0" err="1">
                <a:solidFill>
                  <a:srgbClr val="FFFFFF"/>
                </a:solidFill>
                <a:latin typeface="Consolas"/>
                <a:ea typeface="MS PGothic" charset="0"/>
              </a:rPr>
              <a:t>TimeZone</a:t>
            </a:r>
            <a:r>
              <a:rPr lang="en-US" sz="2353" dirty="0">
                <a:solidFill>
                  <a:srgbClr val="FFFFFF"/>
                </a:solidFill>
                <a:latin typeface="Consolas"/>
                <a:ea typeface="MS PGothic" charset="0"/>
              </a:rPr>
              <a:t>, </a:t>
            </a:r>
            <a:r>
              <a:rPr lang="en-US" sz="2353" dirty="0">
                <a:solidFill>
                  <a:srgbClr val="002050"/>
                </a:solidFill>
                <a:latin typeface="Consolas"/>
                <a:ea typeface="MS PGothic" charset="0"/>
              </a:rPr>
              <a:t>COUNT</a:t>
            </a:r>
            <a:r>
              <a:rPr lang="en-US" sz="2353" dirty="0">
                <a:solidFill>
                  <a:srgbClr val="FFFFFF"/>
                </a:solidFill>
                <a:latin typeface="Consolas"/>
                <a:ea typeface="MS PGothic" charset="0"/>
              </a:rPr>
              <a:t>(*) AS Count </a:t>
            </a:r>
          </a:p>
          <a:p>
            <a:pPr defTabSz="914367">
              <a:defRPr/>
            </a:pPr>
            <a:r>
              <a:rPr lang="en-US" sz="2353" dirty="0">
                <a:solidFill>
                  <a:srgbClr val="D2D2D2">
                    <a:lumMod val="60000"/>
                    <a:lumOff val="40000"/>
                  </a:srgbClr>
                </a:solidFill>
                <a:latin typeface="Consolas"/>
                <a:ea typeface="MS PGothic" charset="0"/>
              </a:rPr>
              <a:t>FROM</a:t>
            </a:r>
            <a:r>
              <a:rPr lang="en-US" sz="2353" dirty="0">
                <a:solidFill>
                  <a:srgbClr val="D2D2D2">
                    <a:lumMod val="75000"/>
                  </a:srgbClr>
                </a:solidFill>
                <a:latin typeface="Consolas"/>
                <a:ea typeface="MS PGothic" charset="0"/>
              </a:rPr>
              <a:t> </a:t>
            </a:r>
            <a:r>
              <a:rPr lang="en-US" sz="2353" dirty="0" err="1">
                <a:solidFill>
                  <a:srgbClr val="FFFFFF"/>
                </a:solidFill>
                <a:latin typeface="Consolas"/>
                <a:ea typeface="MS PGothic" charset="0"/>
              </a:rPr>
              <a:t>TwitterStream</a:t>
            </a:r>
            <a:r>
              <a:rPr lang="en-US" sz="2353" dirty="0">
                <a:solidFill>
                  <a:srgbClr val="FFFFFF"/>
                </a:solidFill>
                <a:latin typeface="Consolas"/>
                <a:ea typeface="MS PGothic" charset="0"/>
              </a:rPr>
              <a:t> </a:t>
            </a:r>
            <a:r>
              <a:rPr lang="en-US" sz="2353" dirty="0">
                <a:solidFill>
                  <a:srgbClr val="D2D2D2">
                    <a:lumMod val="60000"/>
                    <a:lumOff val="40000"/>
                  </a:srgbClr>
                </a:solidFill>
                <a:latin typeface="Consolas"/>
                <a:ea typeface="MS PGothic" charset="0"/>
              </a:rPr>
              <a:t>TIMESTAMP</a:t>
            </a:r>
            <a:r>
              <a:rPr lang="en-US" sz="2353" dirty="0">
                <a:solidFill>
                  <a:srgbClr val="D2D2D2">
                    <a:lumMod val="75000"/>
                  </a:srgbClr>
                </a:solidFill>
                <a:latin typeface="Consolas"/>
                <a:ea typeface="MS PGothic" charset="0"/>
              </a:rPr>
              <a:t> </a:t>
            </a:r>
            <a:r>
              <a:rPr lang="en-US" sz="2353" dirty="0">
                <a:solidFill>
                  <a:srgbClr val="D2D2D2">
                    <a:lumMod val="60000"/>
                    <a:lumOff val="40000"/>
                  </a:srgbClr>
                </a:solidFill>
                <a:latin typeface="Consolas"/>
                <a:ea typeface="MS PGothic" charset="0"/>
              </a:rPr>
              <a:t>BY</a:t>
            </a:r>
            <a:r>
              <a:rPr lang="en-US" sz="2353" dirty="0">
                <a:solidFill>
                  <a:srgbClr val="D2D2D2">
                    <a:lumMod val="75000"/>
                  </a:srgbClr>
                </a:solidFill>
                <a:latin typeface="Consolas"/>
                <a:ea typeface="MS PGothic" charset="0"/>
              </a:rPr>
              <a:t> </a:t>
            </a:r>
            <a:r>
              <a:rPr lang="en-US" sz="2353" dirty="0" err="1">
                <a:solidFill>
                  <a:srgbClr val="FFFFFF"/>
                </a:solidFill>
                <a:latin typeface="Consolas"/>
                <a:ea typeface="MS PGothic" charset="0"/>
              </a:rPr>
              <a:t>CreatedAt</a:t>
            </a:r>
            <a:r>
              <a:rPr lang="en-US" sz="2353" dirty="0">
                <a:solidFill>
                  <a:srgbClr val="D2D2D2">
                    <a:lumMod val="60000"/>
                    <a:lumOff val="40000"/>
                  </a:srgbClr>
                </a:solidFill>
                <a:latin typeface="Consolas"/>
                <a:ea typeface="MS PGothic" charset="0"/>
              </a:rPr>
              <a:t> </a:t>
            </a:r>
            <a:endParaRPr lang="en-US" sz="2353" dirty="0">
              <a:solidFill>
                <a:srgbClr val="FFFFFF"/>
              </a:solidFill>
              <a:latin typeface="Consolas"/>
              <a:ea typeface="MS PGothic" charset="0"/>
            </a:endParaRPr>
          </a:p>
          <a:p>
            <a:pPr defTabSz="914367">
              <a:lnSpc>
                <a:spcPct val="107000"/>
              </a:lnSpc>
              <a:spcAft>
                <a:spcPts val="784"/>
              </a:spcAft>
              <a:defRPr/>
            </a:pPr>
            <a:r>
              <a:rPr lang="en-US" sz="2353" dirty="0">
                <a:solidFill>
                  <a:srgbClr val="D2D2D2">
                    <a:lumMod val="60000"/>
                    <a:lumOff val="40000"/>
                  </a:srgbClr>
                </a:solidFill>
                <a:latin typeface="Consolas"/>
                <a:ea typeface="MS PGothic" charset="0"/>
              </a:rPr>
              <a:t>GROUP</a:t>
            </a:r>
            <a:r>
              <a:rPr lang="en-US" sz="2353" dirty="0">
                <a:solidFill>
                  <a:srgbClr val="D2D2D2">
                    <a:lumMod val="75000"/>
                  </a:srgbClr>
                </a:solidFill>
                <a:latin typeface="Consolas"/>
                <a:ea typeface="MS PGothic" charset="0"/>
              </a:rPr>
              <a:t> </a:t>
            </a:r>
            <a:r>
              <a:rPr lang="en-US" sz="2353" dirty="0">
                <a:solidFill>
                  <a:srgbClr val="D2D2D2">
                    <a:lumMod val="60000"/>
                    <a:lumOff val="40000"/>
                  </a:srgbClr>
                </a:solidFill>
                <a:latin typeface="Consolas"/>
                <a:ea typeface="MS PGothic" charset="0"/>
              </a:rPr>
              <a:t>BY</a:t>
            </a:r>
            <a:r>
              <a:rPr lang="en-US" sz="2353" dirty="0">
                <a:solidFill>
                  <a:srgbClr val="FFFFFF"/>
                </a:solidFill>
                <a:latin typeface="Consolas"/>
                <a:ea typeface="MS PGothic" charset="0"/>
              </a:rPr>
              <a:t> </a:t>
            </a:r>
            <a:r>
              <a:rPr lang="en-US" sz="2353" dirty="0" err="1">
                <a:solidFill>
                  <a:srgbClr val="FFFFFF"/>
                </a:solidFill>
                <a:latin typeface="Consolas"/>
                <a:ea typeface="MS PGothic" charset="0"/>
              </a:rPr>
              <a:t>TimeZone</a:t>
            </a:r>
            <a:r>
              <a:rPr lang="en-US" sz="2353" dirty="0">
                <a:solidFill>
                  <a:srgbClr val="FFFFFF"/>
                </a:solidFill>
                <a:latin typeface="Consolas"/>
                <a:ea typeface="MS PGothic" charset="0"/>
              </a:rPr>
              <a:t>,</a:t>
            </a:r>
            <a:r>
              <a:rPr lang="en-US" sz="2353" dirty="0">
                <a:solidFill>
                  <a:srgbClr val="D2D2D2">
                    <a:lumMod val="75000"/>
                  </a:srgbClr>
                </a:solidFill>
                <a:latin typeface="Consolas"/>
                <a:ea typeface="MS PGothic" charset="0"/>
              </a:rPr>
              <a:t> </a:t>
            </a:r>
            <a:r>
              <a:rPr lang="en-US" sz="2353" dirty="0" err="1">
                <a:solidFill>
                  <a:srgbClr val="002050"/>
                </a:solidFill>
                <a:latin typeface="Consolas"/>
                <a:ea typeface="MS PGothic" charset="0"/>
              </a:rPr>
              <a:t>TumblingWindow</a:t>
            </a:r>
            <a:r>
              <a:rPr lang="en-US" sz="2353" dirty="0">
                <a:solidFill>
                  <a:srgbClr val="FFFFFF"/>
                </a:solidFill>
                <a:latin typeface="Consolas"/>
                <a:ea typeface="MS PGothic" charset="0"/>
              </a:rPr>
              <a:t>(second,10)</a:t>
            </a:r>
            <a:r>
              <a:rPr lang="en-US" sz="2353" b="1" dirty="0">
                <a:solidFill>
                  <a:srgbClr val="7030A0"/>
                </a:solidFill>
                <a:latin typeface="Consolas"/>
                <a:ea typeface="MS PGothic" charset="0"/>
              </a:rPr>
              <a:t> </a:t>
            </a:r>
            <a:endParaRPr lang="en-US" sz="2353" dirty="0">
              <a:solidFill>
                <a:srgbClr val="FFFFFF"/>
              </a:solidFill>
              <a:latin typeface="Consolas"/>
              <a:ea typeface="MS PGothic" charset="0"/>
            </a:endParaRPr>
          </a:p>
        </p:txBody>
      </p:sp>
      <p:sp>
        <p:nvSpPr>
          <p:cNvPr id="6" name="Rectangle 5"/>
          <p:cNvSpPr/>
          <p:nvPr/>
        </p:nvSpPr>
        <p:spPr>
          <a:xfrm>
            <a:off x="447159" y="1141403"/>
            <a:ext cx="8222922" cy="452590"/>
          </a:xfrm>
          <a:prstGeom prst="rect">
            <a:avLst/>
          </a:prstGeom>
        </p:spPr>
        <p:txBody>
          <a:bodyPr wrap="none">
            <a:spAutoFit/>
          </a:bodyPr>
          <a:lstStyle/>
          <a:p>
            <a:pPr defTabSz="914367">
              <a:defRPr/>
            </a:pPr>
            <a:r>
              <a:rPr lang="en-US" sz="2353" dirty="0">
                <a:solidFill>
                  <a:srgbClr val="FFB900"/>
                </a:solidFill>
                <a:latin typeface="Segoe UI"/>
                <a:ea typeface="Times New Roman" panose="02020603050405020304" pitchFamily="18" charset="0"/>
                <a:cs typeface="Times New Roman" panose="02020603050405020304" pitchFamily="18" charset="0"/>
              </a:rPr>
              <a:t>Tell me the count of tweets per time zone every 10 seconds</a:t>
            </a:r>
            <a:endParaRPr lang="en-US" sz="2353" dirty="0">
              <a:solidFill>
                <a:srgbClr val="FFB900"/>
              </a:solidFill>
              <a:latin typeface="Segoe UI"/>
              <a:ea typeface="MS PGothic" charset="0"/>
            </a:endParaRPr>
          </a:p>
        </p:txBody>
      </p:sp>
      <p:grpSp>
        <p:nvGrpSpPr>
          <p:cNvPr id="8" name="Group 7"/>
          <p:cNvGrpSpPr/>
          <p:nvPr/>
        </p:nvGrpSpPr>
        <p:grpSpPr>
          <a:xfrm>
            <a:off x="2676017" y="2009661"/>
            <a:ext cx="5915063" cy="2696988"/>
            <a:chOff x="302422" y="1412770"/>
            <a:chExt cx="6545428" cy="3252944"/>
          </a:xfrm>
        </p:grpSpPr>
        <p:sp>
          <p:nvSpPr>
            <p:cNvPr id="9" name="Rounded Rectangle 8"/>
            <p:cNvSpPr/>
            <p:nvPr/>
          </p:nvSpPr>
          <p:spPr bwMode="auto">
            <a:xfrm>
              <a:off x="362738" y="3474950"/>
              <a:ext cx="1947944" cy="40801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spc="-50" dirty="0">
                <a:solidFill>
                  <a:srgbClr val="FFFFFF"/>
                </a:solidFill>
                <a:latin typeface="Segoe UI"/>
                <a:ea typeface="Segoe UI" pitchFamily="34" charset="0"/>
                <a:cs typeface="Segoe UI" pitchFamily="34" charset="0"/>
              </a:endParaRPr>
            </a:p>
          </p:txBody>
        </p:sp>
        <p:sp>
          <p:nvSpPr>
            <p:cNvPr id="10" name="Rectangle 9"/>
            <p:cNvSpPr/>
            <p:nvPr/>
          </p:nvSpPr>
          <p:spPr bwMode="auto">
            <a:xfrm>
              <a:off x="501539"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1</a:t>
              </a:r>
            </a:p>
          </p:txBody>
        </p:sp>
        <p:sp>
          <p:nvSpPr>
            <p:cNvPr id="11" name="Rectangle 10"/>
            <p:cNvSpPr/>
            <p:nvPr/>
          </p:nvSpPr>
          <p:spPr bwMode="auto">
            <a:xfrm>
              <a:off x="830109"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5</a:t>
              </a:r>
            </a:p>
          </p:txBody>
        </p:sp>
        <p:sp>
          <p:nvSpPr>
            <p:cNvPr id="12" name="Rectangle 11"/>
            <p:cNvSpPr/>
            <p:nvPr/>
          </p:nvSpPr>
          <p:spPr bwMode="auto">
            <a:xfrm>
              <a:off x="1477256"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4</a:t>
              </a:r>
            </a:p>
          </p:txBody>
        </p:sp>
        <p:sp>
          <p:nvSpPr>
            <p:cNvPr id="13" name="Rectangle 12"/>
            <p:cNvSpPr/>
            <p:nvPr/>
          </p:nvSpPr>
          <p:spPr bwMode="auto">
            <a:xfrm>
              <a:off x="1997587"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2</a:t>
              </a:r>
            </a:p>
          </p:txBody>
        </p:sp>
        <p:sp>
          <p:nvSpPr>
            <p:cNvPr id="14" name="Rectangle 13"/>
            <p:cNvSpPr/>
            <p:nvPr/>
          </p:nvSpPr>
          <p:spPr bwMode="auto">
            <a:xfrm>
              <a:off x="1726508"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6</a:t>
              </a:r>
            </a:p>
          </p:txBody>
        </p:sp>
        <p:sp>
          <p:nvSpPr>
            <p:cNvPr id="15" name="Rectangle 14"/>
            <p:cNvSpPr/>
            <p:nvPr/>
          </p:nvSpPr>
          <p:spPr bwMode="auto">
            <a:xfrm>
              <a:off x="3481660"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8</a:t>
              </a:r>
            </a:p>
          </p:txBody>
        </p:sp>
        <p:sp>
          <p:nvSpPr>
            <p:cNvPr id="16" name="Rectangle 15"/>
            <p:cNvSpPr/>
            <p:nvPr/>
          </p:nvSpPr>
          <p:spPr bwMode="auto">
            <a:xfrm>
              <a:off x="3746087"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6</a:t>
              </a:r>
            </a:p>
          </p:txBody>
        </p:sp>
        <p:sp>
          <p:nvSpPr>
            <p:cNvPr id="17" name="Rectangle 16"/>
            <p:cNvSpPr/>
            <p:nvPr/>
          </p:nvSpPr>
          <p:spPr bwMode="auto">
            <a:xfrm>
              <a:off x="4484963" y="24914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5</a:t>
              </a:r>
            </a:p>
          </p:txBody>
        </p:sp>
        <p:cxnSp>
          <p:nvCxnSpPr>
            <p:cNvPr id="18" name="Straight Arrow Connector 17"/>
            <p:cNvCxnSpPr>
              <a:stCxn id="52" idx="6"/>
            </p:cNvCxnSpPr>
            <p:nvPr/>
          </p:nvCxnSpPr>
          <p:spPr>
            <a:xfrm flipV="1">
              <a:off x="423056" y="3112188"/>
              <a:ext cx="5961949" cy="1409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24056" y="2798180"/>
              <a:ext cx="82289" cy="222752"/>
            </a:xfrm>
            <a:prstGeom prst="rect">
              <a:avLst/>
            </a:prstGeom>
            <a:noFill/>
          </p:spPr>
          <p:txBody>
            <a:bodyPr wrap="none" lIns="0" tIns="0" rIns="0" bIns="0" rtlCol="0">
              <a:spAutoFit/>
            </a:bodyPr>
            <a:lstStyle/>
            <a:p>
              <a:pPr defTabSz="914367">
                <a:defRPr/>
              </a:pPr>
              <a:r>
                <a:rPr lang="en-US" sz="1200" spc="-70" dirty="0">
                  <a:solidFill>
                    <a:srgbClr val="FFFFFF"/>
                  </a:solidFill>
                  <a:latin typeface="Segoe UI"/>
                  <a:ea typeface="MS PGothic" charset="0"/>
                </a:rPr>
                <a:t>0</a:t>
              </a:r>
            </a:p>
          </p:txBody>
        </p:sp>
        <p:sp>
          <p:nvSpPr>
            <p:cNvPr id="20" name="TextBox 19"/>
            <p:cNvSpPr txBox="1"/>
            <p:nvPr/>
          </p:nvSpPr>
          <p:spPr>
            <a:xfrm>
              <a:off x="1251131" y="2798180"/>
              <a:ext cx="82289" cy="222752"/>
            </a:xfrm>
            <a:prstGeom prst="rect">
              <a:avLst/>
            </a:prstGeom>
            <a:noFill/>
          </p:spPr>
          <p:txBody>
            <a:bodyPr wrap="none" lIns="0" tIns="0" rIns="0" bIns="0" rtlCol="0">
              <a:spAutoFit/>
            </a:bodyPr>
            <a:lstStyle/>
            <a:p>
              <a:pPr defTabSz="914367">
                <a:defRPr/>
              </a:pPr>
              <a:r>
                <a:rPr lang="en-US" sz="1200" spc="-70" dirty="0">
                  <a:solidFill>
                    <a:srgbClr val="FFFFFF"/>
                  </a:solidFill>
                  <a:latin typeface="Segoe UI"/>
                  <a:ea typeface="MS PGothic" charset="0"/>
                </a:rPr>
                <a:t>5</a:t>
              </a:r>
            </a:p>
          </p:txBody>
        </p:sp>
        <p:sp>
          <p:nvSpPr>
            <p:cNvPr id="21" name="TextBox 20"/>
            <p:cNvSpPr txBox="1"/>
            <p:nvPr/>
          </p:nvSpPr>
          <p:spPr>
            <a:xfrm>
              <a:off x="4150873" y="2798180"/>
              <a:ext cx="164575" cy="222752"/>
            </a:xfrm>
            <a:prstGeom prst="rect">
              <a:avLst/>
            </a:prstGeom>
            <a:noFill/>
          </p:spPr>
          <p:txBody>
            <a:bodyPr wrap="none" lIns="0" tIns="0" rIns="0" bIns="0" rtlCol="0">
              <a:spAutoFit/>
            </a:bodyPr>
            <a:lstStyle/>
            <a:p>
              <a:pPr defTabSz="914367">
                <a:defRPr/>
              </a:pPr>
              <a:r>
                <a:rPr lang="en-US" sz="1200" spc="-70" dirty="0">
                  <a:solidFill>
                    <a:srgbClr val="FFFFFF"/>
                  </a:solidFill>
                  <a:latin typeface="Segoe UI"/>
                  <a:ea typeface="MS PGothic" charset="0"/>
                </a:rPr>
                <a:t>20</a:t>
              </a:r>
            </a:p>
          </p:txBody>
        </p:sp>
        <p:sp>
          <p:nvSpPr>
            <p:cNvPr id="22" name="TextBox 21"/>
            <p:cNvSpPr txBox="1"/>
            <p:nvPr/>
          </p:nvSpPr>
          <p:spPr>
            <a:xfrm>
              <a:off x="2224800" y="2798180"/>
              <a:ext cx="164575" cy="222752"/>
            </a:xfrm>
            <a:prstGeom prst="rect">
              <a:avLst/>
            </a:prstGeom>
            <a:noFill/>
          </p:spPr>
          <p:txBody>
            <a:bodyPr wrap="none" lIns="0" tIns="0" rIns="0" bIns="0" rtlCol="0">
              <a:spAutoFit/>
            </a:bodyPr>
            <a:lstStyle/>
            <a:p>
              <a:pPr defTabSz="914367">
                <a:defRPr/>
              </a:pPr>
              <a:r>
                <a:rPr lang="en-US" sz="1200" spc="-70" dirty="0">
                  <a:solidFill>
                    <a:srgbClr val="FFFFFF"/>
                  </a:solidFill>
                  <a:latin typeface="Segoe UI"/>
                  <a:ea typeface="MS PGothic" charset="0"/>
                </a:rPr>
                <a:t>10</a:t>
              </a:r>
            </a:p>
          </p:txBody>
        </p:sp>
        <p:sp>
          <p:nvSpPr>
            <p:cNvPr id="23" name="TextBox 22"/>
            <p:cNvSpPr txBox="1"/>
            <p:nvPr/>
          </p:nvSpPr>
          <p:spPr>
            <a:xfrm>
              <a:off x="3187836" y="2798180"/>
              <a:ext cx="164575" cy="222752"/>
            </a:xfrm>
            <a:prstGeom prst="rect">
              <a:avLst/>
            </a:prstGeom>
            <a:noFill/>
          </p:spPr>
          <p:txBody>
            <a:bodyPr wrap="none" lIns="0" tIns="0" rIns="0" bIns="0" rtlCol="0">
              <a:spAutoFit/>
            </a:bodyPr>
            <a:lstStyle/>
            <a:p>
              <a:pPr defTabSz="914367">
                <a:defRPr/>
              </a:pPr>
              <a:r>
                <a:rPr lang="en-US" sz="1200" spc="-70" dirty="0">
                  <a:solidFill>
                    <a:srgbClr val="FFFFFF"/>
                  </a:solidFill>
                  <a:latin typeface="Segoe UI"/>
                  <a:ea typeface="MS PGothic" charset="0"/>
                </a:rPr>
                <a:t>15</a:t>
              </a:r>
            </a:p>
          </p:txBody>
        </p:sp>
        <p:sp>
          <p:nvSpPr>
            <p:cNvPr id="24" name="TextBox 23"/>
            <p:cNvSpPr txBox="1"/>
            <p:nvPr/>
          </p:nvSpPr>
          <p:spPr>
            <a:xfrm>
              <a:off x="6304874" y="2865446"/>
              <a:ext cx="542976" cy="593954"/>
            </a:xfrm>
            <a:prstGeom prst="rect">
              <a:avLst/>
            </a:prstGeom>
            <a:noFill/>
          </p:spPr>
          <p:txBody>
            <a:bodyPr wrap="none" lIns="0" tIns="0" rIns="0" bIns="0" rtlCol="0">
              <a:spAutoFit/>
            </a:bodyPr>
            <a:lstStyle/>
            <a:p>
              <a:pPr algn="ctr" defTabSz="914367">
                <a:defRPr/>
              </a:pPr>
              <a:r>
                <a:rPr lang="en-US" sz="1600" spc="-70" dirty="0">
                  <a:solidFill>
                    <a:srgbClr val="FFFFFF"/>
                  </a:solidFill>
                  <a:latin typeface="Segoe UI"/>
                  <a:ea typeface="MS PGothic" charset="0"/>
                </a:rPr>
                <a:t>Time</a:t>
              </a:r>
            </a:p>
            <a:p>
              <a:pPr algn="ctr" defTabSz="914367">
                <a:defRPr/>
              </a:pPr>
              <a:r>
                <a:rPr lang="en-US" sz="1600" spc="-70" dirty="0">
                  <a:solidFill>
                    <a:srgbClr val="FFFFFF"/>
                  </a:solidFill>
                  <a:latin typeface="Segoe UI"/>
                  <a:ea typeface="MS PGothic" charset="0"/>
                </a:rPr>
                <a:t> (</a:t>
              </a:r>
              <a:r>
                <a:rPr lang="en-US" sz="1600" spc="-70" dirty="0" err="1">
                  <a:solidFill>
                    <a:srgbClr val="FFFFFF"/>
                  </a:solidFill>
                  <a:latin typeface="Segoe UI"/>
                  <a:ea typeface="MS PGothic" charset="0"/>
                </a:rPr>
                <a:t>secs</a:t>
              </a:r>
              <a:r>
                <a:rPr lang="en-US" sz="1600" spc="-70" dirty="0">
                  <a:solidFill>
                    <a:srgbClr val="FFFFFF"/>
                  </a:solidFill>
                  <a:latin typeface="Segoe UI"/>
                  <a:ea typeface="MS PGothic" charset="0"/>
                </a:rPr>
                <a:t>)</a:t>
              </a:r>
            </a:p>
          </p:txBody>
        </p:sp>
        <p:cxnSp>
          <p:nvCxnSpPr>
            <p:cNvPr id="25" name="Straight Connector 24"/>
            <p:cNvCxnSpPr/>
            <p:nvPr/>
          </p:nvCxnSpPr>
          <p:spPr>
            <a:xfrm>
              <a:off x="362739" y="3121764"/>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4225882" y="3112187"/>
              <a:ext cx="4710" cy="770778"/>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bwMode="auto">
            <a:xfrm>
              <a:off x="671537"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1</a:t>
              </a:r>
            </a:p>
          </p:txBody>
        </p:sp>
        <p:sp>
          <p:nvSpPr>
            <p:cNvPr id="28" name="Rectangle 27"/>
            <p:cNvSpPr/>
            <p:nvPr/>
          </p:nvSpPr>
          <p:spPr bwMode="auto">
            <a:xfrm>
              <a:off x="970962"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5</a:t>
              </a:r>
            </a:p>
          </p:txBody>
        </p:sp>
        <p:sp>
          <p:nvSpPr>
            <p:cNvPr id="29" name="Rectangle 28"/>
            <p:cNvSpPr/>
            <p:nvPr/>
          </p:nvSpPr>
          <p:spPr bwMode="auto">
            <a:xfrm>
              <a:off x="1258669"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4</a:t>
              </a:r>
            </a:p>
          </p:txBody>
        </p:sp>
        <p:sp>
          <p:nvSpPr>
            <p:cNvPr id="30" name="Rectangle 29"/>
            <p:cNvSpPr/>
            <p:nvPr/>
          </p:nvSpPr>
          <p:spPr bwMode="auto">
            <a:xfrm>
              <a:off x="1847003"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2</a:t>
              </a:r>
            </a:p>
          </p:txBody>
        </p:sp>
        <p:sp>
          <p:nvSpPr>
            <p:cNvPr id="31" name="Rectangle 30"/>
            <p:cNvSpPr/>
            <p:nvPr/>
          </p:nvSpPr>
          <p:spPr bwMode="auto">
            <a:xfrm>
              <a:off x="1546780"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6</a:t>
              </a:r>
            </a:p>
          </p:txBody>
        </p:sp>
        <p:sp>
          <p:nvSpPr>
            <p:cNvPr id="32" name="Rounded Rectangle 31"/>
            <p:cNvSpPr/>
            <p:nvPr/>
          </p:nvSpPr>
          <p:spPr bwMode="auto">
            <a:xfrm>
              <a:off x="2286360" y="3863018"/>
              <a:ext cx="1922222" cy="40801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spc="-50" dirty="0">
                <a:solidFill>
                  <a:srgbClr val="FFFFFF"/>
                </a:solidFill>
                <a:latin typeface="Segoe UI"/>
                <a:ea typeface="Segoe UI" pitchFamily="34" charset="0"/>
                <a:cs typeface="Segoe UI" pitchFamily="34" charset="0"/>
              </a:endParaRPr>
            </a:p>
          </p:txBody>
        </p:sp>
        <p:sp>
          <p:nvSpPr>
            <p:cNvPr id="33" name="Rectangle 32"/>
            <p:cNvSpPr/>
            <p:nvPr/>
          </p:nvSpPr>
          <p:spPr bwMode="auto">
            <a:xfrm>
              <a:off x="2972664" y="3977598"/>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8</a:t>
              </a:r>
            </a:p>
          </p:txBody>
        </p:sp>
        <p:sp>
          <p:nvSpPr>
            <p:cNvPr id="34" name="Rectangle 33"/>
            <p:cNvSpPr/>
            <p:nvPr/>
          </p:nvSpPr>
          <p:spPr bwMode="auto">
            <a:xfrm>
              <a:off x="3285665" y="3977598"/>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6</a:t>
              </a:r>
            </a:p>
          </p:txBody>
        </p:sp>
        <p:sp>
          <p:nvSpPr>
            <p:cNvPr id="35" name="TextBox 34"/>
            <p:cNvSpPr txBox="1"/>
            <p:nvPr/>
          </p:nvSpPr>
          <p:spPr>
            <a:xfrm>
              <a:off x="5054332" y="2798180"/>
              <a:ext cx="164575" cy="222752"/>
            </a:xfrm>
            <a:prstGeom prst="rect">
              <a:avLst/>
            </a:prstGeom>
            <a:noFill/>
          </p:spPr>
          <p:txBody>
            <a:bodyPr wrap="none" lIns="0" tIns="0" rIns="0" bIns="0" rtlCol="0">
              <a:spAutoFit/>
            </a:bodyPr>
            <a:lstStyle/>
            <a:p>
              <a:pPr defTabSz="914367">
                <a:defRPr/>
              </a:pPr>
              <a:r>
                <a:rPr lang="en-US" sz="1200" spc="-70" dirty="0">
                  <a:solidFill>
                    <a:srgbClr val="FFFFFF"/>
                  </a:solidFill>
                  <a:latin typeface="Segoe UI"/>
                  <a:ea typeface="MS PGothic" charset="0"/>
                </a:rPr>
                <a:t>25</a:t>
              </a:r>
            </a:p>
          </p:txBody>
        </p:sp>
        <p:sp>
          <p:nvSpPr>
            <p:cNvPr id="36" name="TextBox 35"/>
            <p:cNvSpPr txBox="1"/>
            <p:nvPr/>
          </p:nvSpPr>
          <p:spPr>
            <a:xfrm>
              <a:off x="302422" y="1412770"/>
              <a:ext cx="5634083" cy="3766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367">
                <a:defRPr/>
              </a:pPr>
              <a:r>
                <a:rPr lang="en-US" sz="1600" spc="-69" dirty="0">
                  <a:solidFill>
                    <a:srgbClr val="FFFFFF"/>
                  </a:solidFill>
                </a:rPr>
                <a:t>A 10-second Tumbling Window</a:t>
              </a:r>
            </a:p>
          </p:txBody>
        </p:sp>
        <p:sp>
          <p:nvSpPr>
            <p:cNvPr id="37" name="TextBox 36"/>
            <p:cNvSpPr txBox="1"/>
            <p:nvPr/>
          </p:nvSpPr>
          <p:spPr>
            <a:xfrm>
              <a:off x="5977221" y="2798180"/>
              <a:ext cx="164575" cy="222752"/>
            </a:xfrm>
            <a:prstGeom prst="rect">
              <a:avLst/>
            </a:prstGeom>
            <a:noFill/>
          </p:spPr>
          <p:txBody>
            <a:bodyPr wrap="none" lIns="0" tIns="0" rIns="0" bIns="0" rtlCol="0">
              <a:spAutoFit/>
            </a:bodyPr>
            <a:lstStyle/>
            <a:p>
              <a:pPr defTabSz="914367">
                <a:defRPr/>
              </a:pPr>
              <a:r>
                <a:rPr lang="en-US" sz="1200" spc="-70" dirty="0">
                  <a:solidFill>
                    <a:srgbClr val="FFFFFF"/>
                  </a:solidFill>
                  <a:latin typeface="Segoe UI"/>
                  <a:ea typeface="MS PGothic" charset="0"/>
                </a:rPr>
                <a:t>30</a:t>
              </a:r>
            </a:p>
          </p:txBody>
        </p:sp>
        <p:cxnSp>
          <p:nvCxnSpPr>
            <p:cNvPr id="38" name="Straight Connector 37"/>
            <p:cNvCxnSpPr/>
            <p:nvPr/>
          </p:nvCxnSpPr>
          <p:spPr>
            <a:xfrm flipH="1">
              <a:off x="6054066" y="3112187"/>
              <a:ext cx="1039" cy="1106655"/>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auto">
            <a:xfrm>
              <a:off x="4745918" y="24914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3</a:t>
              </a:r>
            </a:p>
          </p:txBody>
        </p:sp>
        <p:sp>
          <p:nvSpPr>
            <p:cNvPr id="40" name="Rectangle 39"/>
            <p:cNvSpPr/>
            <p:nvPr/>
          </p:nvSpPr>
          <p:spPr bwMode="auto">
            <a:xfrm>
              <a:off x="5215974" y="24914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6</a:t>
              </a:r>
            </a:p>
          </p:txBody>
        </p:sp>
        <p:sp>
          <p:nvSpPr>
            <p:cNvPr id="41" name="Rectangle 40"/>
            <p:cNvSpPr/>
            <p:nvPr/>
          </p:nvSpPr>
          <p:spPr bwMode="auto">
            <a:xfrm>
              <a:off x="5483906" y="24914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1</a:t>
              </a:r>
            </a:p>
          </p:txBody>
        </p:sp>
        <p:sp>
          <p:nvSpPr>
            <p:cNvPr id="42" name="Rounded Rectangle 41"/>
            <p:cNvSpPr/>
            <p:nvPr/>
          </p:nvSpPr>
          <p:spPr bwMode="auto">
            <a:xfrm>
              <a:off x="4216775" y="4257700"/>
              <a:ext cx="1864410" cy="40801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spc="-50" dirty="0">
                <a:solidFill>
                  <a:srgbClr val="FFFFFF"/>
                </a:solidFill>
                <a:latin typeface="Segoe UI"/>
                <a:ea typeface="Segoe UI" pitchFamily="34" charset="0"/>
                <a:cs typeface="Segoe UI" pitchFamily="34" charset="0"/>
              </a:endParaRPr>
            </a:p>
          </p:txBody>
        </p:sp>
        <p:sp>
          <p:nvSpPr>
            <p:cNvPr id="43" name="Rectangle 42"/>
            <p:cNvSpPr/>
            <p:nvPr/>
          </p:nvSpPr>
          <p:spPr bwMode="auto">
            <a:xfrm>
              <a:off x="4599204" y="43722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5</a:t>
              </a:r>
            </a:p>
          </p:txBody>
        </p:sp>
        <p:sp>
          <p:nvSpPr>
            <p:cNvPr id="44" name="Rectangle 43"/>
            <p:cNvSpPr/>
            <p:nvPr/>
          </p:nvSpPr>
          <p:spPr bwMode="auto">
            <a:xfrm>
              <a:off x="4860158" y="43722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3</a:t>
              </a:r>
            </a:p>
          </p:txBody>
        </p:sp>
        <p:sp>
          <p:nvSpPr>
            <p:cNvPr id="45" name="Rectangle 44"/>
            <p:cNvSpPr/>
            <p:nvPr/>
          </p:nvSpPr>
          <p:spPr bwMode="auto">
            <a:xfrm>
              <a:off x="5135922" y="43722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6</a:t>
              </a:r>
            </a:p>
          </p:txBody>
        </p:sp>
        <p:sp>
          <p:nvSpPr>
            <p:cNvPr id="46" name="Rectangle 45"/>
            <p:cNvSpPr/>
            <p:nvPr/>
          </p:nvSpPr>
          <p:spPr bwMode="auto">
            <a:xfrm>
              <a:off x="5423284" y="43722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1</a:t>
              </a:r>
            </a:p>
          </p:txBody>
        </p:sp>
        <p:cxnSp>
          <p:nvCxnSpPr>
            <p:cNvPr id="47" name="Straight Connector 46"/>
            <p:cNvCxnSpPr/>
            <p:nvPr/>
          </p:nvCxnSpPr>
          <p:spPr>
            <a:xfrm>
              <a:off x="2302164" y="3141193"/>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362739" y="2412563"/>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2302164" y="2412563"/>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228237" y="2412563"/>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054585" y="2399994"/>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2" name="Oval 51"/>
            <p:cNvSpPr/>
            <p:nvPr/>
          </p:nvSpPr>
          <p:spPr bwMode="auto">
            <a:xfrm>
              <a:off x="302422"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dirty="0">
                <a:solidFill>
                  <a:srgbClr val="FFFFFF"/>
                </a:solidFill>
                <a:latin typeface="Segoe UI"/>
              </a:endParaRPr>
            </a:p>
          </p:txBody>
        </p:sp>
        <p:sp>
          <p:nvSpPr>
            <p:cNvPr id="53" name="Oval 52"/>
            <p:cNvSpPr/>
            <p:nvPr/>
          </p:nvSpPr>
          <p:spPr bwMode="auto">
            <a:xfrm>
              <a:off x="2241847"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dirty="0">
                <a:solidFill>
                  <a:srgbClr val="FFFFFF"/>
                </a:solidFill>
                <a:latin typeface="Segoe UI"/>
              </a:endParaRPr>
            </a:p>
          </p:txBody>
        </p:sp>
        <p:sp>
          <p:nvSpPr>
            <p:cNvPr id="54" name="Oval 53"/>
            <p:cNvSpPr/>
            <p:nvPr/>
          </p:nvSpPr>
          <p:spPr bwMode="auto">
            <a:xfrm>
              <a:off x="1278411"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dirty="0">
                <a:solidFill>
                  <a:srgbClr val="FFFFFF"/>
                </a:solidFill>
                <a:latin typeface="Segoe UI"/>
              </a:endParaRPr>
            </a:p>
          </p:txBody>
        </p:sp>
        <p:sp>
          <p:nvSpPr>
            <p:cNvPr id="55" name="Oval 54"/>
            <p:cNvSpPr/>
            <p:nvPr/>
          </p:nvSpPr>
          <p:spPr bwMode="auto">
            <a:xfrm>
              <a:off x="5093404"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dirty="0">
                <a:solidFill>
                  <a:srgbClr val="FFFFFF"/>
                </a:solidFill>
                <a:latin typeface="Segoe UI"/>
              </a:endParaRPr>
            </a:p>
          </p:txBody>
        </p:sp>
        <p:sp>
          <p:nvSpPr>
            <p:cNvPr id="56" name="Oval 55"/>
            <p:cNvSpPr/>
            <p:nvPr/>
          </p:nvSpPr>
          <p:spPr bwMode="auto">
            <a:xfrm>
              <a:off x="4167920"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dirty="0">
                <a:solidFill>
                  <a:srgbClr val="FFFFFF"/>
                </a:solidFill>
                <a:latin typeface="Segoe UI"/>
              </a:endParaRPr>
            </a:p>
          </p:txBody>
        </p:sp>
        <p:sp>
          <p:nvSpPr>
            <p:cNvPr id="57" name="Oval 56"/>
            <p:cNvSpPr/>
            <p:nvPr/>
          </p:nvSpPr>
          <p:spPr bwMode="auto">
            <a:xfrm>
              <a:off x="3194314"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dirty="0">
                <a:solidFill>
                  <a:srgbClr val="FFFFFF"/>
                </a:solidFill>
                <a:latin typeface="Segoe UI"/>
              </a:endParaRPr>
            </a:p>
          </p:txBody>
        </p:sp>
        <p:sp>
          <p:nvSpPr>
            <p:cNvPr id="58" name="Oval 57"/>
            <p:cNvSpPr/>
            <p:nvPr/>
          </p:nvSpPr>
          <p:spPr bwMode="auto">
            <a:xfrm>
              <a:off x="5994268" y="3059080"/>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dirty="0">
                <a:solidFill>
                  <a:srgbClr val="FFFFFF"/>
                </a:solidFill>
                <a:latin typeface="Segoe UI"/>
              </a:endParaRPr>
            </a:p>
          </p:txBody>
        </p:sp>
      </p:grpSp>
    </p:spTree>
    <p:extLst>
      <p:ext uri="{BB962C8B-B14F-4D97-AF65-F5344CB8AC3E}">
        <p14:creationId xmlns:p14="http://schemas.microsoft.com/office/powerpoint/2010/main" val="4253124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42699" y="235186"/>
            <a:ext cx="11147728" cy="747021"/>
          </a:xfrm>
        </p:spPr>
        <p:txBody>
          <a:bodyPr vert="horz" wrap="square" lIns="143428" tIns="89642" rIns="143428" bIns="89642" rtlCol="0" anchor="t">
            <a:noAutofit/>
          </a:bodyPr>
          <a:lstStyle/>
          <a:p>
            <a:r>
              <a:rPr lang="en-US" dirty="0">
                <a:latin typeface="Segoe UI Light" panose="020B0502040204020203" pitchFamily="34" charset="0"/>
                <a:cs typeface="Segoe UI Light" panose="020B0502040204020203" pitchFamily="34" charset="0"/>
              </a:rPr>
              <a:t>Hopping Windows</a:t>
            </a:r>
          </a:p>
        </p:txBody>
      </p:sp>
      <p:sp>
        <p:nvSpPr>
          <p:cNvPr id="6" name="Rectangle 5"/>
          <p:cNvSpPr/>
          <p:nvPr/>
        </p:nvSpPr>
        <p:spPr>
          <a:xfrm>
            <a:off x="442699" y="4997744"/>
            <a:ext cx="9986021" cy="1176733"/>
          </a:xfrm>
          <a:prstGeom prst="rect">
            <a:avLst/>
          </a:prstGeom>
        </p:spPr>
        <p:txBody>
          <a:bodyPr wrap="square">
            <a:spAutoFit/>
          </a:bodyPr>
          <a:lstStyle/>
          <a:p>
            <a:pPr defTabSz="914367">
              <a:defRPr/>
            </a:pPr>
            <a:r>
              <a:rPr lang="en-US" sz="2353" dirty="0">
                <a:solidFill>
                  <a:srgbClr val="D2D2D2">
                    <a:lumMod val="60000"/>
                    <a:lumOff val="40000"/>
                  </a:srgbClr>
                </a:solidFill>
                <a:latin typeface="Consolas"/>
                <a:ea typeface="MS PGothic" charset="0"/>
              </a:rPr>
              <a:t>SELECT</a:t>
            </a:r>
            <a:r>
              <a:rPr lang="en-US" sz="2353" dirty="0">
                <a:solidFill>
                  <a:srgbClr val="FFFFFF"/>
                </a:solidFill>
                <a:latin typeface="Consolas"/>
                <a:ea typeface="MS PGothic" charset="0"/>
              </a:rPr>
              <a:t> Topic, </a:t>
            </a:r>
            <a:r>
              <a:rPr lang="en-US" sz="2353" dirty="0">
                <a:solidFill>
                  <a:srgbClr val="002050"/>
                </a:solidFill>
                <a:latin typeface="Consolas"/>
                <a:ea typeface="MS PGothic" charset="0"/>
              </a:rPr>
              <a:t>COUNT(*) </a:t>
            </a:r>
            <a:r>
              <a:rPr lang="en-US" sz="2353" dirty="0">
                <a:solidFill>
                  <a:srgbClr val="D2D2D2">
                    <a:lumMod val="60000"/>
                    <a:lumOff val="40000"/>
                  </a:srgbClr>
                </a:solidFill>
                <a:latin typeface="Consolas"/>
                <a:ea typeface="MS PGothic" charset="0"/>
              </a:rPr>
              <a:t>AS</a:t>
            </a:r>
            <a:r>
              <a:rPr lang="en-US" sz="2353" dirty="0">
                <a:solidFill>
                  <a:srgbClr val="FFFFFF"/>
                </a:solidFill>
                <a:latin typeface="Consolas"/>
                <a:ea typeface="MS PGothic" charset="0"/>
              </a:rPr>
              <a:t> </a:t>
            </a:r>
            <a:r>
              <a:rPr lang="en-US" sz="2353" dirty="0" err="1">
                <a:solidFill>
                  <a:srgbClr val="FFFFFF"/>
                </a:solidFill>
                <a:latin typeface="Consolas"/>
                <a:ea typeface="MS PGothic" charset="0"/>
              </a:rPr>
              <a:t>TotalTweets</a:t>
            </a:r>
            <a:r>
              <a:rPr lang="en-US" sz="2353" dirty="0">
                <a:solidFill>
                  <a:srgbClr val="7030A0"/>
                </a:solidFill>
                <a:latin typeface="Consolas"/>
                <a:ea typeface="MS PGothic" charset="0"/>
              </a:rPr>
              <a:t>, </a:t>
            </a:r>
            <a:r>
              <a:rPr lang="en-US" sz="2353" dirty="0">
                <a:solidFill>
                  <a:srgbClr val="002050"/>
                </a:solidFill>
                <a:latin typeface="Consolas"/>
                <a:ea typeface="MS PGothic" charset="0"/>
              </a:rPr>
              <a:t>AVG</a:t>
            </a:r>
            <a:r>
              <a:rPr lang="en-US" sz="2353" dirty="0">
                <a:solidFill>
                  <a:srgbClr val="FFFFFF"/>
                </a:solidFill>
                <a:latin typeface="Consolas"/>
                <a:ea typeface="MS PGothic" charset="0"/>
              </a:rPr>
              <a:t>(</a:t>
            </a:r>
            <a:r>
              <a:rPr lang="en-US" sz="2353" dirty="0" err="1">
                <a:solidFill>
                  <a:srgbClr val="FFFFFF"/>
                </a:solidFill>
                <a:latin typeface="Consolas"/>
                <a:ea typeface="MS PGothic" charset="0"/>
              </a:rPr>
              <a:t>SentimentScore</a:t>
            </a:r>
            <a:r>
              <a:rPr lang="en-US" sz="2353" dirty="0">
                <a:solidFill>
                  <a:srgbClr val="FFFFFF"/>
                </a:solidFill>
                <a:latin typeface="Consolas"/>
                <a:ea typeface="MS PGothic" charset="0"/>
              </a:rPr>
              <a:t>) </a:t>
            </a:r>
          </a:p>
          <a:p>
            <a:pPr defTabSz="914367">
              <a:defRPr/>
            </a:pPr>
            <a:r>
              <a:rPr lang="en-US" sz="2353" dirty="0">
                <a:solidFill>
                  <a:srgbClr val="D2D2D2">
                    <a:lumMod val="60000"/>
                    <a:lumOff val="40000"/>
                  </a:srgbClr>
                </a:solidFill>
                <a:latin typeface="Consolas"/>
                <a:ea typeface="MS PGothic" charset="0"/>
              </a:rPr>
              <a:t>FROM</a:t>
            </a:r>
            <a:r>
              <a:rPr lang="en-US" sz="2353" dirty="0">
                <a:solidFill>
                  <a:srgbClr val="FFFFFF"/>
                </a:solidFill>
                <a:latin typeface="Consolas"/>
                <a:ea typeface="MS PGothic" charset="0"/>
              </a:rPr>
              <a:t> </a:t>
            </a:r>
            <a:r>
              <a:rPr lang="en-US" sz="2353" dirty="0" err="1">
                <a:solidFill>
                  <a:srgbClr val="FFFFFF"/>
                </a:solidFill>
                <a:latin typeface="Consolas"/>
                <a:ea typeface="MS PGothic" charset="0"/>
              </a:rPr>
              <a:t>TwitterStream</a:t>
            </a:r>
            <a:r>
              <a:rPr lang="en-US" sz="2353" dirty="0">
                <a:solidFill>
                  <a:srgbClr val="FFFFFF"/>
                </a:solidFill>
                <a:latin typeface="Consolas"/>
                <a:ea typeface="MS PGothic" charset="0"/>
              </a:rPr>
              <a:t> </a:t>
            </a:r>
            <a:r>
              <a:rPr lang="en-US" sz="2353" dirty="0">
                <a:solidFill>
                  <a:srgbClr val="D2D2D2">
                    <a:lumMod val="60000"/>
                    <a:lumOff val="40000"/>
                  </a:srgbClr>
                </a:solidFill>
                <a:latin typeface="Consolas"/>
                <a:ea typeface="MS PGothic" charset="0"/>
              </a:rPr>
              <a:t>TIMESTAMP</a:t>
            </a:r>
            <a:r>
              <a:rPr lang="en-US" sz="2353" dirty="0">
                <a:solidFill>
                  <a:srgbClr val="FFFFFF"/>
                </a:solidFill>
                <a:latin typeface="Consolas"/>
                <a:ea typeface="MS PGothic" charset="0"/>
              </a:rPr>
              <a:t> </a:t>
            </a:r>
            <a:r>
              <a:rPr lang="en-US" sz="2353" dirty="0">
                <a:solidFill>
                  <a:srgbClr val="D2D2D2">
                    <a:lumMod val="60000"/>
                    <a:lumOff val="40000"/>
                  </a:srgbClr>
                </a:solidFill>
                <a:latin typeface="Consolas"/>
                <a:ea typeface="MS PGothic" charset="0"/>
              </a:rPr>
              <a:t>BY</a:t>
            </a:r>
            <a:r>
              <a:rPr lang="en-US" sz="2353" dirty="0">
                <a:solidFill>
                  <a:srgbClr val="FFFFFF"/>
                </a:solidFill>
                <a:latin typeface="Consolas"/>
                <a:ea typeface="MS PGothic" charset="0"/>
              </a:rPr>
              <a:t> </a:t>
            </a:r>
            <a:r>
              <a:rPr lang="en-US" sz="2353" dirty="0" err="1">
                <a:solidFill>
                  <a:srgbClr val="FFFFFF"/>
                </a:solidFill>
                <a:latin typeface="Consolas"/>
                <a:ea typeface="MS PGothic" charset="0"/>
              </a:rPr>
              <a:t>CreatedAt</a:t>
            </a:r>
            <a:endParaRPr lang="en-US" sz="2353" dirty="0">
              <a:solidFill>
                <a:srgbClr val="FFFFFF"/>
              </a:solidFill>
              <a:latin typeface="Consolas"/>
              <a:ea typeface="MS PGothic" charset="0"/>
            </a:endParaRPr>
          </a:p>
          <a:p>
            <a:pPr defTabSz="914367">
              <a:defRPr/>
            </a:pPr>
            <a:r>
              <a:rPr lang="en-US" sz="2353" dirty="0">
                <a:solidFill>
                  <a:srgbClr val="D2D2D2">
                    <a:lumMod val="60000"/>
                    <a:lumOff val="40000"/>
                  </a:srgbClr>
                </a:solidFill>
                <a:latin typeface="Consolas"/>
                <a:ea typeface="MS PGothic" charset="0"/>
              </a:rPr>
              <a:t>GROUP</a:t>
            </a:r>
            <a:r>
              <a:rPr lang="en-US" sz="2353" dirty="0">
                <a:solidFill>
                  <a:srgbClr val="FFFFFF"/>
                </a:solidFill>
                <a:latin typeface="Consolas"/>
                <a:ea typeface="MS PGothic" charset="0"/>
              </a:rPr>
              <a:t> </a:t>
            </a:r>
            <a:r>
              <a:rPr lang="en-US" sz="2353" dirty="0">
                <a:solidFill>
                  <a:srgbClr val="D2D2D2">
                    <a:lumMod val="60000"/>
                    <a:lumOff val="40000"/>
                  </a:srgbClr>
                </a:solidFill>
                <a:latin typeface="Consolas"/>
                <a:ea typeface="MS PGothic" charset="0"/>
              </a:rPr>
              <a:t>BY</a:t>
            </a:r>
            <a:r>
              <a:rPr lang="en-US" sz="2353" dirty="0">
                <a:solidFill>
                  <a:srgbClr val="FFFFFF"/>
                </a:solidFill>
                <a:latin typeface="Consolas"/>
                <a:ea typeface="MS PGothic" charset="0"/>
              </a:rPr>
              <a:t> Topic, </a:t>
            </a:r>
            <a:r>
              <a:rPr lang="en-US" sz="2353" dirty="0" err="1">
                <a:solidFill>
                  <a:srgbClr val="002050"/>
                </a:solidFill>
                <a:latin typeface="Consolas"/>
                <a:ea typeface="MS PGothic" charset="0"/>
              </a:rPr>
              <a:t>HoppingWindow</a:t>
            </a:r>
            <a:r>
              <a:rPr lang="en-US" sz="2353" dirty="0">
                <a:solidFill>
                  <a:srgbClr val="FFFFFF"/>
                </a:solidFill>
                <a:latin typeface="Consolas"/>
                <a:ea typeface="MS PGothic" charset="0"/>
              </a:rPr>
              <a:t>(second, 10 , 5)</a:t>
            </a:r>
          </a:p>
        </p:txBody>
      </p:sp>
      <p:sp>
        <p:nvSpPr>
          <p:cNvPr id="7" name="Rectangle 6"/>
          <p:cNvSpPr/>
          <p:nvPr/>
        </p:nvSpPr>
        <p:spPr>
          <a:xfrm>
            <a:off x="490677" y="1571949"/>
            <a:ext cx="4501875" cy="1538804"/>
          </a:xfrm>
          <a:prstGeom prst="rect">
            <a:avLst/>
          </a:prstGeom>
        </p:spPr>
        <p:txBody>
          <a:bodyPr wrap="square">
            <a:spAutoFit/>
          </a:bodyPr>
          <a:lstStyle/>
          <a:p>
            <a:pPr defTabSz="914367">
              <a:defRPr/>
            </a:pPr>
            <a:r>
              <a:rPr lang="en-US" sz="2353" dirty="0">
                <a:solidFill>
                  <a:srgbClr val="FFB900"/>
                </a:solidFill>
                <a:latin typeface="Segoe UI"/>
                <a:ea typeface="Times New Roman" panose="02020603050405020304" pitchFamily="18" charset="0"/>
                <a:cs typeface="Times New Roman" panose="02020603050405020304" pitchFamily="18" charset="0"/>
              </a:rPr>
              <a:t>Every 5 seconds give me the count of tweets and the average sentiment score over the last 10 seconds</a:t>
            </a:r>
            <a:endParaRPr lang="en-US" sz="2353" dirty="0">
              <a:solidFill>
                <a:srgbClr val="FFB900"/>
              </a:solidFill>
              <a:latin typeface="Segoe UI"/>
              <a:ea typeface="MS PGothic" charset="0"/>
            </a:endParaRPr>
          </a:p>
        </p:txBody>
      </p:sp>
      <p:sp>
        <p:nvSpPr>
          <p:cNvPr id="65" name="Rounded Rectangle 64"/>
          <p:cNvSpPr/>
          <p:nvPr/>
        </p:nvSpPr>
        <p:spPr bwMode="auto">
          <a:xfrm>
            <a:off x="5616761" y="2568359"/>
            <a:ext cx="1895988" cy="399993"/>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spc="-50" dirty="0">
              <a:solidFill>
                <a:srgbClr val="FFFFFF"/>
              </a:solidFill>
              <a:latin typeface="Segoe UI"/>
              <a:ea typeface="Segoe UI" pitchFamily="34" charset="0"/>
              <a:cs typeface="Segoe UI" pitchFamily="34" charset="0"/>
            </a:endParaRPr>
          </a:p>
        </p:txBody>
      </p:sp>
      <p:sp>
        <p:nvSpPr>
          <p:cNvPr id="66" name="Rectangle 65"/>
          <p:cNvSpPr/>
          <p:nvPr/>
        </p:nvSpPr>
        <p:spPr bwMode="auto">
          <a:xfrm>
            <a:off x="5763137" y="15646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1</a:t>
            </a:r>
          </a:p>
        </p:txBody>
      </p:sp>
      <p:sp>
        <p:nvSpPr>
          <p:cNvPr id="67" name="Rectangle 66"/>
          <p:cNvSpPr/>
          <p:nvPr/>
        </p:nvSpPr>
        <p:spPr bwMode="auto">
          <a:xfrm>
            <a:off x="6037629" y="15646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5</a:t>
            </a:r>
          </a:p>
        </p:txBody>
      </p:sp>
      <p:sp>
        <p:nvSpPr>
          <p:cNvPr id="68" name="Rectangle 67"/>
          <p:cNvSpPr/>
          <p:nvPr/>
        </p:nvSpPr>
        <p:spPr bwMode="auto">
          <a:xfrm>
            <a:off x="6672056" y="15646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4</a:t>
            </a:r>
          </a:p>
        </p:txBody>
      </p:sp>
      <p:sp>
        <p:nvSpPr>
          <p:cNvPr id="69" name="Rectangle 68"/>
          <p:cNvSpPr/>
          <p:nvPr/>
        </p:nvSpPr>
        <p:spPr bwMode="auto">
          <a:xfrm>
            <a:off x="7210729" y="15646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2</a:t>
            </a:r>
          </a:p>
        </p:txBody>
      </p:sp>
      <p:sp>
        <p:nvSpPr>
          <p:cNvPr id="70" name="Rectangle 69"/>
          <p:cNvSpPr/>
          <p:nvPr/>
        </p:nvSpPr>
        <p:spPr bwMode="auto">
          <a:xfrm>
            <a:off x="6935455" y="15646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6</a:t>
            </a:r>
          </a:p>
        </p:txBody>
      </p:sp>
      <p:sp>
        <p:nvSpPr>
          <p:cNvPr id="71" name="Rectangle 70"/>
          <p:cNvSpPr/>
          <p:nvPr/>
        </p:nvSpPr>
        <p:spPr bwMode="auto">
          <a:xfrm>
            <a:off x="8646580" y="15646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8</a:t>
            </a:r>
          </a:p>
        </p:txBody>
      </p:sp>
      <p:sp>
        <p:nvSpPr>
          <p:cNvPr id="72" name="Rectangle 71"/>
          <p:cNvSpPr/>
          <p:nvPr/>
        </p:nvSpPr>
        <p:spPr bwMode="auto">
          <a:xfrm>
            <a:off x="8915333" y="15646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7</a:t>
            </a:r>
          </a:p>
        </p:txBody>
      </p:sp>
      <p:sp>
        <p:nvSpPr>
          <p:cNvPr id="73" name="Oval 72"/>
          <p:cNvSpPr/>
          <p:nvPr/>
        </p:nvSpPr>
        <p:spPr bwMode="auto">
          <a:xfrm>
            <a:off x="5539364" y="2036401"/>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dirty="0">
              <a:solidFill>
                <a:srgbClr val="FFFFFF"/>
              </a:solidFill>
              <a:latin typeface="Segoe UI"/>
            </a:endParaRPr>
          </a:p>
        </p:txBody>
      </p:sp>
      <p:sp>
        <p:nvSpPr>
          <p:cNvPr id="74" name="Oval 73"/>
          <p:cNvSpPr/>
          <p:nvPr/>
        </p:nvSpPr>
        <p:spPr bwMode="auto">
          <a:xfrm>
            <a:off x="7450959" y="2036401"/>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dirty="0">
              <a:solidFill>
                <a:srgbClr val="FFFFFF"/>
              </a:solidFill>
              <a:latin typeface="Segoe UI"/>
            </a:endParaRPr>
          </a:p>
        </p:txBody>
      </p:sp>
      <p:sp>
        <p:nvSpPr>
          <p:cNvPr id="75" name="Oval 74"/>
          <p:cNvSpPr/>
          <p:nvPr/>
        </p:nvSpPr>
        <p:spPr bwMode="auto">
          <a:xfrm>
            <a:off x="6496166" y="2036401"/>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dirty="0">
              <a:solidFill>
                <a:srgbClr val="FFFFFF"/>
              </a:solidFill>
              <a:latin typeface="Segoe UI"/>
            </a:endParaRPr>
          </a:p>
        </p:txBody>
      </p:sp>
      <p:sp>
        <p:nvSpPr>
          <p:cNvPr id="76" name="Oval 75"/>
          <p:cNvSpPr/>
          <p:nvPr/>
        </p:nvSpPr>
        <p:spPr bwMode="auto">
          <a:xfrm>
            <a:off x="10159976" y="2036401"/>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dirty="0">
              <a:solidFill>
                <a:srgbClr val="FFFFFF"/>
              </a:solidFill>
              <a:latin typeface="Segoe UI"/>
            </a:endParaRPr>
          </a:p>
        </p:txBody>
      </p:sp>
      <p:sp>
        <p:nvSpPr>
          <p:cNvPr id="77" name="Oval 76"/>
          <p:cNvSpPr/>
          <p:nvPr/>
        </p:nvSpPr>
        <p:spPr bwMode="auto">
          <a:xfrm>
            <a:off x="9331209" y="2036401"/>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dirty="0">
              <a:solidFill>
                <a:srgbClr val="FFFFFF"/>
              </a:solidFill>
              <a:latin typeface="Segoe UI"/>
            </a:endParaRPr>
          </a:p>
        </p:txBody>
      </p:sp>
      <p:sp>
        <p:nvSpPr>
          <p:cNvPr id="78" name="Oval 77"/>
          <p:cNvSpPr/>
          <p:nvPr/>
        </p:nvSpPr>
        <p:spPr bwMode="auto">
          <a:xfrm>
            <a:off x="8374407" y="2036401"/>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dirty="0">
              <a:solidFill>
                <a:srgbClr val="FFFFFF"/>
              </a:solidFill>
              <a:latin typeface="Segoe UI"/>
            </a:endParaRPr>
          </a:p>
        </p:txBody>
      </p:sp>
      <p:cxnSp>
        <p:nvCxnSpPr>
          <p:cNvPr id="79" name="Straight Arrow Connector 78"/>
          <p:cNvCxnSpPr>
            <a:stCxn id="73" idx="6"/>
            <a:endCxn id="85" idx="1"/>
          </p:cNvCxnSpPr>
          <p:nvPr/>
        </p:nvCxnSpPr>
        <p:spPr>
          <a:xfrm flipV="1">
            <a:off x="5657626" y="2087956"/>
            <a:ext cx="5690792" cy="480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5527064" y="1810194"/>
            <a:ext cx="74379" cy="184666"/>
          </a:xfrm>
          <a:prstGeom prst="rect">
            <a:avLst/>
          </a:prstGeom>
          <a:noFill/>
        </p:spPr>
        <p:txBody>
          <a:bodyPr wrap="none" lIns="0" tIns="0" rIns="0" bIns="0" rtlCol="0">
            <a:spAutoFit/>
          </a:bodyPr>
          <a:lstStyle/>
          <a:p>
            <a:pPr defTabSz="914367">
              <a:defRPr/>
            </a:pPr>
            <a:r>
              <a:rPr lang="en-US" sz="1200" spc="-70" dirty="0">
                <a:solidFill>
                  <a:srgbClr val="FFFFFF"/>
                </a:solidFill>
                <a:latin typeface="Segoe UI"/>
                <a:ea typeface="MS PGothic" charset="0"/>
              </a:rPr>
              <a:t>0</a:t>
            </a:r>
          </a:p>
        </p:txBody>
      </p:sp>
      <p:sp>
        <p:nvSpPr>
          <p:cNvPr id="81" name="TextBox 80"/>
          <p:cNvSpPr txBox="1"/>
          <p:nvPr/>
        </p:nvSpPr>
        <p:spPr>
          <a:xfrm>
            <a:off x="6488471" y="1810195"/>
            <a:ext cx="74364" cy="184682"/>
          </a:xfrm>
          <a:prstGeom prst="rect">
            <a:avLst/>
          </a:prstGeom>
          <a:noFill/>
        </p:spPr>
        <p:txBody>
          <a:bodyPr wrap="none" lIns="0" tIns="0" rIns="0" bIns="0" rtlCol="0">
            <a:spAutoFit/>
          </a:bodyPr>
          <a:lstStyle/>
          <a:p>
            <a:pPr defTabSz="914367">
              <a:defRPr/>
            </a:pPr>
            <a:r>
              <a:rPr lang="en-US" sz="1200" spc="-70" dirty="0">
                <a:solidFill>
                  <a:srgbClr val="FFFFFF"/>
                </a:solidFill>
                <a:latin typeface="Segoe UI"/>
                <a:ea typeface="MS PGothic" charset="0"/>
              </a:rPr>
              <a:t>5</a:t>
            </a:r>
          </a:p>
        </p:txBody>
      </p:sp>
      <p:sp>
        <p:nvSpPr>
          <p:cNvPr id="82" name="TextBox 81"/>
          <p:cNvSpPr txBox="1"/>
          <p:nvPr/>
        </p:nvSpPr>
        <p:spPr>
          <a:xfrm>
            <a:off x="9331209" y="1810195"/>
            <a:ext cx="148726" cy="184682"/>
          </a:xfrm>
          <a:prstGeom prst="rect">
            <a:avLst/>
          </a:prstGeom>
          <a:noFill/>
        </p:spPr>
        <p:txBody>
          <a:bodyPr wrap="none" lIns="0" tIns="0" rIns="0" bIns="0" rtlCol="0">
            <a:spAutoFit/>
          </a:bodyPr>
          <a:lstStyle/>
          <a:p>
            <a:pPr defTabSz="914367">
              <a:defRPr/>
            </a:pPr>
            <a:r>
              <a:rPr lang="en-US" sz="1200" spc="-70" dirty="0">
                <a:solidFill>
                  <a:srgbClr val="FFFFFF"/>
                </a:solidFill>
                <a:latin typeface="Segoe UI"/>
                <a:ea typeface="MS PGothic" charset="0"/>
              </a:rPr>
              <a:t>20</a:t>
            </a:r>
          </a:p>
        </p:txBody>
      </p:sp>
      <p:sp>
        <p:nvSpPr>
          <p:cNvPr id="83" name="TextBox 82"/>
          <p:cNvSpPr txBox="1"/>
          <p:nvPr/>
        </p:nvSpPr>
        <p:spPr>
          <a:xfrm>
            <a:off x="7442999" y="1810195"/>
            <a:ext cx="148726" cy="184682"/>
          </a:xfrm>
          <a:prstGeom prst="rect">
            <a:avLst/>
          </a:prstGeom>
          <a:noFill/>
        </p:spPr>
        <p:txBody>
          <a:bodyPr wrap="none" lIns="0" tIns="0" rIns="0" bIns="0" rtlCol="0">
            <a:spAutoFit/>
          </a:bodyPr>
          <a:lstStyle/>
          <a:p>
            <a:pPr defTabSz="914367">
              <a:defRPr/>
            </a:pPr>
            <a:r>
              <a:rPr lang="en-US" sz="1200" spc="-70" dirty="0">
                <a:solidFill>
                  <a:srgbClr val="FFFFFF"/>
                </a:solidFill>
                <a:latin typeface="Segoe UI"/>
                <a:ea typeface="MS PGothic" charset="0"/>
              </a:rPr>
              <a:t>10</a:t>
            </a:r>
          </a:p>
        </p:txBody>
      </p:sp>
      <p:sp>
        <p:nvSpPr>
          <p:cNvPr id="84" name="TextBox 83"/>
          <p:cNvSpPr txBox="1"/>
          <p:nvPr/>
        </p:nvSpPr>
        <p:spPr>
          <a:xfrm>
            <a:off x="8387103" y="1810195"/>
            <a:ext cx="148726" cy="184682"/>
          </a:xfrm>
          <a:prstGeom prst="rect">
            <a:avLst/>
          </a:prstGeom>
          <a:noFill/>
        </p:spPr>
        <p:txBody>
          <a:bodyPr wrap="none" lIns="0" tIns="0" rIns="0" bIns="0" rtlCol="0">
            <a:spAutoFit/>
          </a:bodyPr>
          <a:lstStyle/>
          <a:p>
            <a:pPr defTabSz="914367">
              <a:defRPr/>
            </a:pPr>
            <a:r>
              <a:rPr lang="en-US" sz="1200" spc="-70" dirty="0">
                <a:solidFill>
                  <a:srgbClr val="FFFFFF"/>
                </a:solidFill>
                <a:latin typeface="Segoe UI"/>
                <a:ea typeface="MS PGothic" charset="0"/>
              </a:rPr>
              <a:t>15</a:t>
            </a:r>
          </a:p>
        </p:txBody>
      </p:sp>
      <p:sp>
        <p:nvSpPr>
          <p:cNvPr id="85" name="TextBox 84"/>
          <p:cNvSpPr txBox="1"/>
          <p:nvPr/>
        </p:nvSpPr>
        <p:spPr>
          <a:xfrm>
            <a:off x="11348418" y="1846574"/>
            <a:ext cx="454538" cy="482763"/>
          </a:xfrm>
          <a:prstGeom prst="rect">
            <a:avLst/>
          </a:prstGeom>
          <a:noFill/>
        </p:spPr>
        <p:txBody>
          <a:bodyPr wrap="none" lIns="0" tIns="0" rIns="0" bIns="0" rtlCol="0">
            <a:spAutoFit/>
          </a:bodyPr>
          <a:lstStyle/>
          <a:p>
            <a:pPr algn="ctr" defTabSz="914367">
              <a:defRPr/>
            </a:pPr>
            <a:r>
              <a:rPr lang="en-US" sz="1568" spc="-70" dirty="0">
                <a:solidFill>
                  <a:srgbClr val="FFFFFF"/>
                </a:solidFill>
                <a:latin typeface="Segoe UI Light" panose="020B0502040204020203" pitchFamily="34" charset="0"/>
                <a:ea typeface="MS PGothic" charset="0"/>
              </a:rPr>
              <a:t>Time</a:t>
            </a:r>
          </a:p>
          <a:p>
            <a:pPr algn="ctr" defTabSz="914367">
              <a:defRPr/>
            </a:pPr>
            <a:r>
              <a:rPr lang="en-US" sz="1568" spc="-70" dirty="0">
                <a:solidFill>
                  <a:srgbClr val="FFFFFF"/>
                </a:solidFill>
                <a:latin typeface="Segoe UI Light" panose="020B0502040204020203" pitchFamily="34" charset="0"/>
                <a:ea typeface="MS PGothic" charset="0"/>
              </a:rPr>
              <a:t> (</a:t>
            </a:r>
            <a:r>
              <a:rPr lang="en-US" sz="1568" spc="-70" dirty="0" err="1">
                <a:solidFill>
                  <a:srgbClr val="FFFFFF"/>
                </a:solidFill>
                <a:latin typeface="Segoe UI Light" panose="020B0502040204020203" pitchFamily="34" charset="0"/>
                <a:ea typeface="MS PGothic" charset="0"/>
              </a:rPr>
              <a:t>secs</a:t>
            </a:r>
            <a:r>
              <a:rPr lang="en-US" sz="1568" spc="-70" dirty="0">
                <a:solidFill>
                  <a:srgbClr val="FFFFFF"/>
                </a:solidFill>
                <a:latin typeface="Segoe UI Light" panose="020B0502040204020203" pitchFamily="34" charset="0"/>
                <a:ea typeface="MS PGothic" charset="0"/>
              </a:rPr>
              <a:t>)</a:t>
            </a:r>
          </a:p>
        </p:txBody>
      </p:sp>
      <p:cxnSp>
        <p:nvCxnSpPr>
          <p:cNvPr id="86" name="Straight Connector 85"/>
          <p:cNvCxnSpPr/>
          <p:nvPr/>
        </p:nvCxnSpPr>
        <p:spPr>
          <a:xfrm>
            <a:off x="9388906" y="2107377"/>
            <a:ext cx="12060" cy="134036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7" name="Rounded Rectangle 86"/>
          <p:cNvSpPr/>
          <p:nvPr/>
        </p:nvSpPr>
        <p:spPr bwMode="auto">
          <a:xfrm>
            <a:off x="6496166" y="2998425"/>
            <a:ext cx="1927938" cy="399993"/>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spc="-50" dirty="0">
              <a:solidFill>
                <a:srgbClr val="FFFFFF"/>
              </a:solidFill>
              <a:latin typeface="Segoe UI"/>
              <a:ea typeface="Segoe UI" pitchFamily="34" charset="0"/>
              <a:cs typeface="Segoe UI" pitchFamily="34" charset="0"/>
            </a:endParaRPr>
          </a:p>
        </p:txBody>
      </p:sp>
      <p:sp>
        <p:nvSpPr>
          <p:cNvPr id="88" name="TextBox 87"/>
          <p:cNvSpPr txBox="1"/>
          <p:nvPr/>
        </p:nvSpPr>
        <p:spPr>
          <a:xfrm>
            <a:off x="10140719" y="1810195"/>
            <a:ext cx="148726" cy="184682"/>
          </a:xfrm>
          <a:prstGeom prst="rect">
            <a:avLst/>
          </a:prstGeom>
          <a:noFill/>
        </p:spPr>
        <p:txBody>
          <a:bodyPr wrap="none" lIns="0" tIns="0" rIns="0" bIns="0" rtlCol="0">
            <a:spAutoFit/>
          </a:bodyPr>
          <a:lstStyle/>
          <a:p>
            <a:pPr defTabSz="914367">
              <a:defRPr/>
            </a:pPr>
            <a:r>
              <a:rPr lang="en-US" sz="1200" spc="-70" dirty="0">
                <a:solidFill>
                  <a:srgbClr val="FFFFFF"/>
                </a:solidFill>
                <a:latin typeface="Segoe UI"/>
                <a:ea typeface="MS PGothic" charset="0"/>
              </a:rPr>
              <a:t>25</a:t>
            </a:r>
          </a:p>
        </p:txBody>
      </p:sp>
      <p:sp>
        <p:nvSpPr>
          <p:cNvPr id="89" name="TextBox 88"/>
          <p:cNvSpPr txBox="1"/>
          <p:nvPr/>
        </p:nvSpPr>
        <p:spPr>
          <a:xfrm>
            <a:off x="5598495" y="612928"/>
            <a:ext cx="5464197" cy="3692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367">
              <a:defRPr/>
            </a:pPr>
            <a:r>
              <a:rPr lang="en-US" sz="1568" spc="-69" dirty="0">
                <a:solidFill>
                  <a:srgbClr val="FFFFFF"/>
                </a:solidFill>
                <a:latin typeface="Segoe UI Light" panose="020B0502040204020203" pitchFamily="34" charset="0"/>
              </a:rPr>
              <a:t>A 10-second Hopping Window with a 5-second “Hop”</a:t>
            </a:r>
          </a:p>
        </p:txBody>
      </p:sp>
      <p:sp>
        <p:nvSpPr>
          <p:cNvPr id="90" name="Oval 89"/>
          <p:cNvSpPr/>
          <p:nvPr/>
        </p:nvSpPr>
        <p:spPr bwMode="auto">
          <a:xfrm>
            <a:off x="11003562" y="2026878"/>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dirty="0">
              <a:solidFill>
                <a:srgbClr val="FFFFFF"/>
              </a:solidFill>
              <a:latin typeface="Segoe UI"/>
            </a:endParaRPr>
          </a:p>
        </p:txBody>
      </p:sp>
      <p:sp>
        <p:nvSpPr>
          <p:cNvPr id="91" name="TextBox 90"/>
          <p:cNvSpPr txBox="1"/>
          <p:nvPr/>
        </p:nvSpPr>
        <p:spPr>
          <a:xfrm>
            <a:off x="10988324" y="1810195"/>
            <a:ext cx="148726" cy="184682"/>
          </a:xfrm>
          <a:prstGeom prst="rect">
            <a:avLst/>
          </a:prstGeom>
          <a:noFill/>
        </p:spPr>
        <p:txBody>
          <a:bodyPr wrap="none" lIns="0" tIns="0" rIns="0" bIns="0" rtlCol="0">
            <a:spAutoFit/>
          </a:bodyPr>
          <a:lstStyle/>
          <a:p>
            <a:pPr defTabSz="914367">
              <a:defRPr/>
            </a:pPr>
            <a:r>
              <a:rPr lang="en-US" sz="1200" spc="-70" dirty="0">
                <a:solidFill>
                  <a:srgbClr val="FFFFFF"/>
                </a:solidFill>
                <a:latin typeface="Segoe UI"/>
                <a:ea typeface="MS PGothic" charset="0"/>
              </a:rPr>
              <a:t>30</a:t>
            </a:r>
          </a:p>
        </p:txBody>
      </p:sp>
      <p:cxnSp>
        <p:nvCxnSpPr>
          <p:cNvPr id="92" name="Straight Connector 91"/>
          <p:cNvCxnSpPr/>
          <p:nvPr/>
        </p:nvCxnSpPr>
        <p:spPr>
          <a:xfrm>
            <a:off x="11051573" y="2041166"/>
            <a:ext cx="28479" cy="225417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3" name="Rounded Rectangle 92"/>
          <p:cNvSpPr/>
          <p:nvPr/>
        </p:nvSpPr>
        <p:spPr bwMode="auto">
          <a:xfrm>
            <a:off x="7512748" y="3447737"/>
            <a:ext cx="1876159" cy="399993"/>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spc="-50" dirty="0">
              <a:solidFill>
                <a:srgbClr val="FFFFFF"/>
              </a:solidFill>
              <a:latin typeface="Segoe UI"/>
              <a:ea typeface="Segoe UI" pitchFamily="34" charset="0"/>
              <a:cs typeface="Segoe UI" pitchFamily="34" charset="0"/>
            </a:endParaRPr>
          </a:p>
        </p:txBody>
      </p:sp>
      <p:sp>
        <p:nvSpPr>
          <p:cNvPr id="94" name="Rectangle 93"/>
          <p:cNvSpPr/>
          <p:nvPr/>
        </p:nvSpPr>
        <p:spPr bwMode="auto">
          <a:xfrm>
            <a:off x="7051008" y="31107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4</a:t>
            </a:r>
          </a:p>
        </p:txBody>
      </p:sp>
      <p:sp>
        <p:nvSpPr>
          <p:cNvPr id="95" name="Rectangle 94"/>
          <p:cNvSpPr/>
          <p:nvPr/>
        </p:nvSpPr>
        <p:spPr bwMode="auto">
          <a:xfrm>
            <a:off x="7656348" y="31107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2</a:t>
            </a:r>
          </a:p>
        </p:txBody>
      </p:sp>
      <p:sp>
        <p:nvSpPr>
          <p:cNvPr id="96" name="Rectangle 95"/>
          <p:cNvSpPr/>
          <p:nvPr/>
        </p:nvSpPr>
        <p:spPr bwMode="auto">
          <a:xfrm>
            <a:off x="7362026" y="31107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6</a:t>
            </a:r>
          </a:p>
        </p:txBody>
      </p:sp>
      <p:sp>
        <p:nvSpPr>
          <p:cNvPr id="97" name="Rectangle 96"/>
          <p:cNvSpPr/>
          <p:nvPr/>
        </p:nvSpPr>
        <p:spPr bwMode="auto">
          <a:xfrm>
            <a:off x="8190946" y="3560065"/>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8</a:t>
            </a:r>
          </a:p>
        </p:txBody>
      </p:sp>
      <p:sp>
        <p:nvSpPr>
          <p:cNvPr id="98" name="Rectangle 97"/>
          <p:cNvSpPr/>
          <p:nvPr/>
        </p:nvSpPr>
        <p:spPr bwMode="auto">
          <a:xfrm>
            <a:off x="8497794" y="3560065"/>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6</a:t>
            </a:r>
          </a:p>
        </p:txBody>
      </p:sp>
      <p:sp>
        <p:nvSpPr>
          <p:cNvPr id="99" name="Rounded Rectangle 98"/>
          <p:cNvSpPr/>
          <p:nvPr/>
        </p:nvSpPr>
        <p:spPr bwMode="auto">
          <a:xfrm>
            <a:off x="8435761" y="3895349"/>
            <a:ext cx="1791226" cy="399993"/>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spc="-50" dirty="0">
              <a:solidFill>
                <a:srgbClr val="FFFFFF"/>
              </a:solidFill>
              <a:latin typeface="Segoe UI"/>
              <a:ea typeface="Segoe UI" pitchFamily="34" charset="0"/>
              <a:cs typeface="Segoe UI" pitchFamily="34" charset="0"/>
            </a:endParaRPr>
          </a:p>
        </p:txBody>
      </p:sp>
      <p:sp>
        <p:nvSpPr>
          <p:cNvPr id="100" name="Rounded Rectangle 99"/>
          <p:cNvSpPr/>
          <p:nvPr/>
        </p:nvSpPr>
        <p:spPr bwMode="auto">
          <a:xfrm>
            <a:off x="9400967" y="4333437"/>
            <a:ext cx="1679084" cy="399993"/>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spc="-50" dirty="0">
              <a:solidFill>
                <a:srgbClr val="FFFFFF"/>
              </a:solidFill>
              <a:latin typeface="Segoe UI"/>
              <a:ea typeface="Segoe UI" pitchFamily="34" charset="0"/>
              <a:cs typeface="Segoe UI" pitchFamily="34" charset="0"/>
            </a:endParaRPr>
          </a:p>
        </p:txBody>
      </p:sp>
      <p:sp>
        <p:nvSpPr>
          <p:cNvPr id="101" name="Rectangle 100"/>
          <p:cNvSpPr/>
          <p:nvPr/>
        </p:nvSpPr>
        <p:spPr bwMode="auto">
          <a:xfrm>
            <a:off x="9744399" y="444576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5</a:t>
            </a:r>
          </a:p>
        </p:txBody>
      </p:sp>
      <p:sp>
        <p:nvSpPr>
          <p:cNvPr id="102" name="Rectangle 101"/>
          <p:cNvSpPr/>
          <p:nvPr/>
        </p:nvSpPr>
        <p:spPr bwMode="auto">
          <a:xfrm>
            <a:off x="10000223" y="444576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3</a:t>
            </a:r>
          </a:p>
        </p:txBody>
      </p:sp>
      <p:sp>
        <p:nvSpPr>
          <p:cNvPr id="103" name="Rectangle 102"/>
          <p:cNvSpPr/>
          <p:nvPr/>
        </p:nvSpPr>
        <p:spPr bwMode="auto">
          <a:xfrm>
            <a:off x="10261042" y="444576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6</a:t>
            </a:r>
          </a:p>
        </p:txBody>
      </p:sp>
      <p:sp>
        <p:nvSpPr>
          <p:cNvPr id="104" name="Rectangle 103"/>
          <p:cNvSpPr/>
          <p:nvPr/>
        </p:nvSpPr>
        <p:spPr bwMode="auto">
          <a:xfrm>
            <a:off x="10523708" y="444576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1</a:t>
            </a:r>
          </a:p>
        </p:txBody>
      </p:sp>
      <p:sp>
        <p:nvSpPr>
          <p:cNvPr id="105" name="Rectangle 104"/>
          <p:cNvSpPr/>
          <p:nvPr/>
        </p:nvSpPr>
        <p:spPr bwMode="auto">
          <a:xfrm>
            <a:off x="5896405" y="2678632"/>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1</a:t>
            </a:r>
          </a:p>
        </p:txBody>
      </p:sp>
      <p:sp>
        <p:nvSpPr>
          <p:cNvPr id="106" name="Rectangle 105"/>
          <p:cNvSpPr/>
          <p:nvPr/>
        </p:nvSpPr>
        <p:spPr bwMode="auto">
          <a:xfrm>
            <a:off x="6189944" y="2678632"/>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5</a:t>
            </a:r>
          </a:p>
        </p:txBody>
      </p:sp>
      <p:sp>
        <p:nvSpPr>
          <p:cNvPr id="107" name="Rectangle 106"/>
          <p:cNvSpPr/>
          <p:nvPr/>
        </p:nvSpPr>
        <p:spPr bwMode="auto">
          <a:xfrm>
            <a:off x="6452948" y="268274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4</a:t>
            </a:r>
          </a:p>
        </p:txBody>
      </p:sp>
      <p:sp>
        <p:nvSpPr>
          <p:cNvPr id="108" name="Rectangle 107"/>
          <p:cNvSpPr/>
          <p:nvPr/>
        </p:nvSpPr>
        <p:spPr bwMode="auto">
          <a:xfrm>
            <a:off x="7020193" y="268274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2</a:t>
            </a:r>
          </a:p>
        </p:txBody>
      </p:sp>
      <p:sp>
        <p:nvSpPr>
          <p:cNvPr id="109" name="Rectangle 108"/>
          <p:cNvSpPr/>
          <p:nvPr/>
        </p:nvSpPr>
        <p:spPr bwMode="auto">
          <a:xfrm>
            <a:off x="6725872" y="268274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6</a:t>
            </a:r>
          </a:p>
        </p:txBody>
      </p:sp>
      <p:sp>
        <p:nvSpPr>
          <p:cNvPr id="110" name="Rectangle 109"/>
          <p:cNvSpPr/>
          <p:nvPr/>
        </p:nvSpPr>
        <p:spPr bwMode="auto">
          <a:xfrm>
            <a:off x="8838545" y="400767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8</a:t>
            </a:r>
          </a:p>
        </p:txBody>
      </p:sp>
      <p:sp>
        <p:nvSpPr>
          <p:cNvPr id="111" name="Rectangle 110"/>
          <p:cNvSpPr/>
          <p:nvPr/>
        </p:nvSpPr>
        <p:spPr bwMode="auto">
          <a:xfrm>
            <a:off x="9097774" y="400767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6</a:t>
            </a:r>
          </a:p>
        </p:txBody>
      </p:sp>
      <p:sp>
        <p:nvSpPr>
          <p:cNvPr id="112" name="Rectangle 111"/>
          <p:cNvSpPr/>
          <p:nvPr/>
        </p:nvSpPr>
        <p:spPr bwMode="auto">
          <a:xfrm>
            <a:off x="9355467" y="400767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5</a:t>
            </a:r>
          </a:p>
        </p:txBody>
      </p:sp>
      <p:sp>
        <p:nvSpPr>
          <p:cNvPr id="113" name="Rectangle 112"/>
          <p:cNvSpPr/>
          <p:nvPr/>
        </p:nvSpPr>
        <p:spPr bwMode="auto">
          <a:xfrm>
            <a:off x="9611292" y="400767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3</a:t>
            </a:r>
          </a:p>
        </p:txBody>
      </p:sp>
      <p:sp>
        <p:nvSpPr>
          <p:cNvPr id="114" name="Rectangle 113"/>
          <p:cNvSpPr/>
          <p:nvPr/>
        </p:nvSpPr>
        <p:spPr bwMode="auto">
          <a:xfrm>
            <a:off x="10346801" y="15646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6</a:t>
            </a:r>
          </a:p>
        </p:txBody>
      </p:sp>
      <p:sp>
        <p:nvSpPr>
          <p:cNvPr id="115" name="Rectangle 114"/>
          <p:cNvSpPr/>
          <p:nvPr/>
        </p:nvSpPr>
        <p:spPr bwMode="auto">
          <a:xfrm>
            <a:off x="10618990" y="15646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1</a:t>
            </a:r>
          </a:p>
        </p:txBody>
      </p:sp>
      <p:cxnSp>
        <p:nvCxnSpPr>
          <p:cNvPr id="116" name="Straight Connector 115"/>
          <p:cNvCxnSpPr/>
          <p:nvPr/>
        </p:nvCxnSpPr>
        <p:spPr>
          <a:xfrm>
            <a:off x="8417494" y="2088330"/>
            <a:ext cx="5221" cy="88002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H="1">
            <a:off x="10226684" y="2097853"/>
            <a:ext cx="304" cy="174987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H="1">
            <a:off x="7502048" y="2036402"/>
            <a:ext cx="1179" cy="55223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6550862" y="2112591"/>
            <a:ext cx="3002" cy="35784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0" name="Rectangle 119"/>
          <p:cNvSpPr/>
          <p:nvPr/>
        </p:nvSpPr>
        <p:spPr bwMode="auto">
          <a:xfrm>
            <a:off x="9555463" y="1569622"/>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5</a:t>
            </a:r>
          </a:p>
        </p:txBody>
      </p:sp>
      <p:sp>
        <p:nvSpPr>
          <p:cNvPr id="121" name="Rectangle 120"/>
          <p:cNvSpPr/>
          <p:nvPr/>
        </p:nvSpPr>
        <p:spPr bwMode="auto">
          <a:xfrm>
            <a:off x="9811289" y="1569622"/>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3</a:t>
            </a:r>
          </a:p>
        </p:txBody>
      </p:sp>
    </p:spTree>
    <p:extLst>
      <p:ext uri="{BB962C8B-B14F-4D97-AF65-F5344CB8AC3E}">
        <p14:creationId xmlns:p14="http://schemas.microsoft.com/office/powerpoint/2010/main" val="1442325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43941" y="249295"/>
            <a:ext cx="11147728" cy="747021"/>
          </a:xfrm>
        </p:spPr>
        <p:txBody>
          <a:bodyPr vert="horz" wrap="square" lIns="143428" tIns="89642" rIns="143428" bIns="89642" rtlCol="0" anchor="t">
            <a:noAutofit/>
          </a:bodyPr>
          <a:lstStyle/>
          <a:p>
            <a:r>
              <a:rPr lang="en-US" dirty="0">
                <a:latin typeface="Segoe UI Light" panose="020B0502040204020203" pitchFamily="34" charset="0"/>
                <a:cs typeface="Segoe UI Light" panose="020B0502040204020203" pitchFamily="34" charset="0"/>
              </a:rPr>
              <a:t>Sliding Windows</a:t>
            </a:r>
          </a:p>
        </p:txBody>
      </p:sp>
      <p:sp>
        <p:nvSpPr>
          <p:cNvPr id="6" name="Rectangle 5"/>
          <p:cNvSpPr/>
          <p:nvPr/>
        </p:nvSpPr>
        <p:spPr>
          <a:xfrm>
            <a:off x="424132" y="4468440"/>
            <a:ext cx="9487163" cy="1538804"/>
          </a:xfrm>
          <a:prstGeom prst="rect">
            <a:avLst/>
          </a:prstGeom>
        </p:spPr>
        <p:txBody>
          <a:bodyPr wrap="square">
            <a:spAutoFit/>
          </a:bodyPr>
          <a:lstStyle/>
          <a:p>
            <a:pPr defTabSz="914367">
              <a:defRPr/>
            </a:pPr>
            <a:r>
              <a:rPr lang="en-US" sz="2353" dirty="0">
                <a:solidFill>
                  <a:srgbClr val="D2D2D2">
                    <a:lumMod val="60000"/>
                    <a:lumOff val="40000"/>
                  </a:srgbClr>
                </a:solidFill>
                <a:latin typeface="Consolas"/>
                <a:ea typeface="MS PGothic" charset="0"/>
              </a:rPr>
              <a:t>SELECT</a:t>
            </a:r>
            <a:r>
              <a:rPr lang="en-US" sz="2353" dirty="0">
                <a:solidFill>
                  <a:srgbClr val="FFFFFF"/>
                </a:solidFill>
                <a:latin typeface="Consolas"/>
                <a:ea typeface="MS PGothic" charset="0"/>
              </a:rPr>
              <a:t> Topic, </a:t>
            </a:r>
            <a:r>
              <a:rPr lang="en-US" sz="2353" dirty="0">
                <a:solidFill>
                  <a:srgbClr val="002050"/>
                </a:solidFill>
                <a:latin typeface="Consolas"/>
                <a:ea typeface="MS PGothic" charset="0"/>
              </a:rPr>
              <a:t>COUNT(*)</a:t>
            </a:r>
            <a:r>
              <a:rPr lang="en-US" sz="2353" dirty="0">
                <a:solidFill>
                  <a:srgbClr val="FFFFFF"/>
                </a:solidFill>
                <a:latin typeface="Consolas"/>
                <a:ea typeface="MS PGothic" charset="0"/>
              </a:rPr>
              <a:t> </a:t>
            </a:r>
            <a:r>
              <a:rPr lang="en-US" sz="2353" dirty="0">
                <a:solidFill>
                  <a:srgbClr val="D2D2D2">
                    <a:lumMod val="60000"/>
                    <a:lumOff val="40000"/>
                  </a:srgbClr>
                </a:solidFill>
                <a:latin typeface="Consolas"/>
                <a:ea typeface="MS PGothic" charset="0"/>
              </a:rPr>
              <a:t>FROM</a:t>
            </a:r>
            <a:r>
              <a:rPr lang="en-US" sz="2353" dirty="0">
                <a:solidFill>
                  <a:srgbClr val="FFFFFF"/>
                </a:solidFill>
                <a:latin typeface="Consolas"/>
                <a:ea typeface="MS PGothic" charset="0"/>
              </a:rPr>
              <a:t> </a:t>
            </a:r>
            <a:r>
              <a:rPr lang="en-US" sz="2353" dirty="0" err="1">
                <a:solidFill>
                  <a:srgbClr val="FFFFFF"/>
                </a:solidFill>
                <a:latin typeface="Consolas"/>
                <a:ea typeface="MS PGothic" charset="0"/>
              </a:rPr>
              <a:t>TwitterStream</a:t>
            </a:r>
            <a:r>
              <a:rPr lang="en-US" sz="2353" dirty="0">
                <a:solidFill>
                  <a:srgbClr val="FFFFFF"/>
                </a:solidFill>
                <a:latin typeface="Consolas"/>
                <a:ea typeface="MS PGothic" charset="0"/>
              </a:rPr>
              <a:t> </a:t>
            </a:r>
          </a:p>
          <a:p>
            <a:pPr defTabSz="914367">
              <a:defRPr/>
            </a:pPr>
            <a:r>
              <a:rPr lang="en-US" sz="2353" dirty="0">
                <a:solidFill>
                  <a:srgbClr val="D2D2D2">
                    <a:lumMod val="60000"/>
                    <a:lumOff val="40000"/>
                  </a:srgbClr>
                </a:solidFill>
                <a:latin typeface="Consolas"/>
                <a:ea typeface="MS PGothic" charset="0"/>
              </a:rPr>
              <a:t>TIMESTAMP</a:t>
            </a:r>
            <a:r>
              <a:rPr lang="en-US" sz="2353" dirty="0">
                <a:solidFill>
                  <a:srgbClr val="FFFFFF"/>
                </a:solidFill>
                <a:latin typeface="Consolas"/>
                <a:ea typeface="MS PGothic" charset="0"/>
              </a:rPr>
              <a:t> </a:t>
            </a:r>
            <a:r>
              <a:rPr lang="en-US" sz="2353" dirty="0">
                <a:solidFill>
                  <a:srgbClr val="D2D2D2">
                    <a:lumMod val="60000"/>
                    <a:lumOff val="40000"/>
                  </a:srgbClr>
                </a:solidFill>
                <a:latin typeface="Consolas"/>
                <a:ea typeface="MS PGothic" charset="0"/>
              </a:rPr>
              <a:t>BY</a:t>
            </a:r>
            <a:r>
              <a:rPr lang="en-US" sz="2353" dirty="0">
                <a:solidFill>
                  <a:srgbClr val="FFFFFF"/>
                </a:solidFill>
                <a:latin typeface="Consolas"/>
                <a:ea typeface="MS PGothic" charset="0"/>
              </a:rPr>
              <a:t> </a:t>
            </a:r>
            <a:r>
              <a:rPr lang="en-US" sz="2353" dirty="0" err="1">
                <a:solidFill>
                  <a:srgbClr val="FFFFFF"/>
                </a:solidFill>
                <a:latin typeface="Consolas"/>
                <a:ea typeface="MS PGothic" charset="0"/>
              </a:rPr>
              <a:t>CreatedAt</a:t>
            </a:r>
            <a:endParaRPr lang="en-US" sz="2353" dirty="0">
              <a:solidFill>
                <a:srgbClr val="FFFFFF"/>
              </a:solidFill>
              <a:latin typeface="Consolas"/>
              <a:ea typeface="MS PGothic" charset="0"/>
            </a:endParaRPr>
          </a:p>
          <a:p>
            <a:pPr defTabSz="914367">
              <a:defRPr/>
            </a:pPr>
            <a:r>
              <a:rPr lang="en-US" sz="2353" dirty="0">
                <a:solidFill>
                  <a:srgbClr val="D2D2D2">
                    <a:lumMod val="60000"/>
                    <a:lumOff val="40000"/>
                  </a:srgbClr>
                </a:solidFill>
                <a:latin typeface="Consolas"/>
                <a:ea typeface="MS PGothic" charset="0"/>
              </a:rPr>
              <a:t>GROUP</a:t>
            </a:r>
            <a:r>
              <a:rPr lang="en-US" sz="2353" dirty="0">
                <a:solidFill>
                  <a:srgbClr val="FFFFFF"/>
                </a:solidFill>
                <a:latin typeface="Consolas"/>
                <a:ea typeface="MS PGothic" charset="0"/>
              </a:rPr>
              <a:t> </a:t>
            </a:r>
            <a:r>
              <a:rPr lang="en-US" sz="2353" dirty="0">
                <a:solidFill>
                  <a:srgbClr val="D2D2D2">
                    <a:lumMod val="60000"/>
                    <a:lumOff val="40000"/>
                  </a:srgbClr>
                </a:solidFill>
                <a:latin typeface="Consolas"/>
                <a:ea typeface="MS PGothic" charset="0"/>
              </a:rPr>
              <a:t>BY</a:t>
            </a:r>
            <a:r>
              <a:rPr lang="en-US" sz="2353" dirty="0">
                <a:solidFill>
                  <a:srgbClr val="FFFFFF"/>
                </a:solidFill>
                <a:latin typeface="Consolas"/>
                <a:ea typeface="MS PGothic" charset="0"/>
              </a:rPr>
              <a:t> Topic, </a:t>
            </a:r>
            <a:r>
              <a:rPr lang="en-US" sz="2353" dirty="0" err="1">
                <a:solidFill>
                  <a:srgbClr val="002050"/>
                </a:solidFill>
                <a:latin typeface="Consolas"/>
                <a:ea typeface="MS PGothic" charset="0"/>
              </a:rPr>
              <a:t>SlidingWindow</a:t>
            </a:r>
            <a:r>
              <a:rPr lang="en-US" sz="2353" dirty="0">
                <a:solidFill>
                  <a:srgbClr val="FFFFFF"/>
                </a:solidFill>
                <a:latin typeface="Consolas"/>
                <a:ea typeface="MS PGothic" charset="0"/>
              </a:rPr>
              <a:t>(second, 10)</a:t>
            </a:r>
          </a:p>
          <a:p>
            <a:pPr defTabSz="914367">
              <a:defRPr/>
            </a:pPr>
            <a:r>
              <a:rPr lang="en-US" sz="2353" dirty="0">
                <a:solidFill>
                  <a:srgbClr val="D2D2D2">
                    <a:lumMod val="60000"/>
                    <a:lumOff val="40000"/>
                  </a:srgbClr>
                </a:solidFill>
                <a:latin typeface="Consolas"/>
                <a:ea typeface="MS PGothic" charset="0"/>
              </a:rPr>
              <a:t>HAVING</a:t>
            </a:r>
            <a:r>
              <a:rPr lang="en-US" sz="2353" dirty="0">
                <a:solidFill>
                  <a:srgbClr val="FFFFFF"/>
                </a:solidFill>
                <a:latin typeface="Consolas"/>
                <a:ea typeface="MS PGothic" charset="0"/>
              </a:rPr>
              <a:t> </a:t>
            </a:r>
            <a:r>
              <a:rPr lang="en-US" sz="2353" dirty="0">
                <a:solidFill>
                  <a:srgbClr val="002050"/>
                </a:solidFill>
                <a:latin typeface="Consolas"/>
                <a:ea typeface="MS PGothic" charset="0"/>
              </a:rPr>
              <a:t>COUNT</a:t>
            </a:r>
            <a:r>
              <a:rPr lang="en-US" sz="2353" dirty="0">
                <a:solidFill>
                  <a:srgbClr val="FFFFFF"/>
                </a:solidFill>
                <a:latin typeface="Consolas"/>
                <a:ea typeface="MS PGothic" charset="0"/>
              </a:rPr>
              <a:t>(*) &gt; 10</a:t>
            </a:r>
          </a:p>
        </p:txBody>
      </p:sp>
      <p:sp>
        <p:nvSpPr>
          <p:cNvPr id="7" name="Rectangle 6"/>
          <p:cNvSpPr/>
          <p:nvPr/>
        </p:nvSpPr>
        <p:spPr>
          <a:xfrm>
            <a:off x="563506" y="1794420"/>
            <a:ext cx="4835889" cy="1540678"/>
          </a:xfrm>
          <a:prstGeom prst="rect">
            <a:avLst/>
          </a:prstGeom>
        </p:spPr>
        <p:txBody>
          <a:bodyPr wrap="square">
            <a:spAutoFit/>
          </a:bodyPr>
          <a:lstStyle/>
          <a:p>
            <a:pPr defTabSz="914367">
              <a:defRPr/>
            </a:pPr>
            <a:r>
              <a:rPr lang="en-US" sz="2353" dirty="0">
                <a:solidFill>
                  <a:srgbClr val="FFB900"/>
                </a:solidFill>
                <a:latin typeface="Segoe UI"/>
                <a:ea typeface="Times New Roman" panose="02020603050405020304" pitchFamily="18" charset="0"/>
                <a:cs typeface="Times New Roman" panose="02020603050405020304" pitchFamily="18" charset="0"/>
              </a:rPr>
              <a:t>Give me the count of tweets for all topics which are tweeted more than 10 times in the last 10 seconds</a:t>
            </a:r>
          </a:p>
        </p:txBody>
      </p:sp>
      <p:cxnSp>
        <p:nvCxnSpPr>
          <p:cNvPr id="8" name="Straight Connector 7"/>
          <p:cNvCxnSpPr/>
          <p:nvPr/>
        </p:nvCxnSpPr>
        <p:spPr>
          <a:xfrm>
            <a:off x="8374496" y="1664540"/>
            <a:ext cx="23713" cy="132571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32" idx="3"/>
            <a:endCxn id="10" idx="3"/>
          </p:cNvCxnSpPr>
          <p:nvPr/>
        </p:nvCxnSpPr>
        <p:spPr>
          <a:xfrm>
            <a:off x="10866751" y="1622101"/>
            <a:ext cx="0" cy="369856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8955839" y="5120665"/>
            <a:ext cx="1910913" cy="399993"/>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spc="-50" dirty="0">
              <a:solidFill>
                <a:srgbClr val="FFFFFF"/>
              </a:solidFill>
              <a:latin typeface="Segoe UI"/>
              <a:ea typeface="Segoe UI" pitchFamily="34" charset="0"/>
              <a:cs typeface="Segoe UI" pitchFamily="34" charset="0"/>
            </a:endParaRPr>
          </a:p>
        </p:txBody>
      </p:sp>
      <p:sp>
        <p:nvSpPr>
          <p:cNvPr id="11" name="Rectangle 10"/>
          <p:cNvSpPr/>
          <p:nvPr/>
        </p:nvSpPr>
        <p:spPr bwMode="auto">
          <a:xfrm>
            <a:off x="6483292" y="2877927"/>
            <a:ext cx="1910913" cy="399993"/>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spc="-50" dirty="0">
              <a:solidFill>
                <a:srgbClr val="FFFFFF"/>
              </a:solidFill>
              <a:latin typeface="Segoe UI"/>
              <a:ea typeface="Segoe UI" pitchFamily="34" charset="0"/>
              <a:cs typeface="Segoe UI" pitchFamily="34" charset="0"/>
            </a:endParaRPr>
          </a:p>
        </p:txBody>
      </p:sp>
      <p:sp>
        <p:nvSpPr>
          <p:cNvPr id="12" name="Rectangle 11"/>
          <p:cNvSpPr/>
          <p:nvPr/>
        </p:nvSpPr>
        <p:spPr bwMode="auto">
          <a:xfrm>
            <a:off x="7632901" y="1534431"/>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1</a:t>
            </a:r>
          </a:p>
        </p:txBody>
      </p:sp>
      <p:sp>
        <p:nvSpPr>
          <p:cNvPr id="13" name="Rectangle 12"/>
          <p:cNvSpPr/>
          <p:nvPr/>
        </p:nvSpPr>
        <p:spPr bwMode="auto">
          <a:xfrm>
            <a:off x="8161625" y="1534431"/>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5</a:t>
            </a:r>
          </a:p>
        </p:txBody>
      </p:sp>
      <p:sp>
        <p:nvSpPr>
          <p:cNvPr id="14" name="Oval 13"/>
          <p:cNvSpPr/>
          <p:nvPr/>
        </p:nvSpPr>
        <p:spPr bwMode="auto">
          <a:xfrm>
            <a:off x="5865435" y="2020628"/>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dirty="0">
              <a:solidFill>
                <a:srgbClr val="FFFFFF"/>
              </a:solidFill>
              <a:latin typeface="Segoe UI"/>
            </a:endParaRPr>
          </a:p>
        </p:txBody>
      </p:sp>
      <p:sp>
        <p:nvSpPr>
          <p:cNvPr id="15" name="Oval 14"/>
          <p:cNvSpPr/>
          <p:nvPr/>
        </p:nvSpPr>
        <p:spPr bwMode="auto">
          <a:xfrm>
            <a:off x="7777031" y="2020628"/>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dirty="0">
              <a:solidFill>
                <a:srgbClr val="FFFFFF"/>
              </a:solidFill>
              <a:latin typeface="Segoe UI"/>
            </a:endParaRPr>
          </a:p>
        </p:txBody>
      </p:sp>
      <p:sp>
        <p:nvSpPr>
          <p:cNvPr id="16" name="Oval 15"/>
          <p:cNvSpPr/>
          <p:nvPr/>
        </p:nvSpPr>
        <p:spPr bwMode="auto">
          <a:xfrm>
            <a:off x="6822237" y="2020628"/>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dirty="0">
              <a:solidFill>
                <a:srgbClr val="FFFFFF"/>
              </a:solidFill>
              <a:latin typeface="Segoe UI"/>
            </a:endParaRPr>
          </a:p>
        </p:txBody>
      </p:sp>
      <p:sp>
        <p:nvSpPr>
          <p:cNvPr id="17" name="Oval 16"/>
          <p:cNvSpPr/>
          <p:nvPr/>
        </p:nvSpPr>
        <p:spPr bwMode="auto">
          <a:xfrm>
            <a:off x="10486047" y="2020628"/>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dirty="0">
              <a:solidFill>
                <a:srgbClr val="FFFFFF"/>
              </a:solidFill>
              <a:latin typeface="Segoe UI"/>
            </a:endParaRPr>
          </a:p>
        </p:txBody>
      </p:sp>
      <p:sp>
        <p:nvSpPr>
          <p:cNvPr id="18" name="Oval 17"/>
          <p:cNvSpPr/>
          <p:nvPr/>
        </p:nvSpPr>
        <p:spPr bwMode="auto">
          <a:xfrm>
            <a:off x="9657281" y="2020628"/>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dirty="0">
              <a:solidFill>
                <a:srgbClr val="FFFFFF"/>
              </a:solidFill>
              <a:latin typeface="Segoe UI"/>
            </a:endParaRPr>
          </a:p>
        </p:txBody>
      </p:sp>
      <p:sp>
        <p:nvSpPr>
          <p:cNvPr id="19" name="Oval 18"/>
          <p:cNvSpPr/>
          <p:nvPr/>
        </p:nvSpPr>
        <p:spPr bwMode="auto">
          <a:xfrm>
            <a:off x="8700479" y="2020628"/>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dirty="0">
              <a:solidFill>
                <a:srgbClr val="FFFFFF"/>
              </a:solidFill>
              <a:latin typeface="Segoe UI"/>
            </a:endParaRPr>
          </a:p>
        </p:txBody>
      </p:sp>
      <p:cxnSp>
        <p:nvCxnSpPr>
          <p:cNvPr id="20" name="Straight Arrow Connector 19"/>
          <p:cNvCxnSpPr>
            <a:stCxn id="14" idx="6"/>
          </p:cNvCxnSpPr>
          <p:nvPr/>
        </p:nvCxnSpPr>
        <p:spPr>
          <a:xfrm flipV="1">
            <a:off x="5983698" y="2072556"/>
            <a:ext cx="5078995" cy="443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853135" y="1794420"/>
            <a:ext cx="74379" cy="184666"/>
          </a:xfrm>
          <a:prstGeom prst="rect">
            <a:avLst/>
          </a:prstGeom>
          <a:noFill/>
        </p:spPr>
        <p:txBody>
          <a:bodyPr wrap="none" lIns="0" tIns="0" rIns="0" bIns="0" rtlCol="0">
            <a:spAutoFit/>
          </a:bodyPr>
          <a:lstStyle/>
          <a:p>
            <a:pPr defTabSz="914367">
              <a:defRPr/>
            </a:pPr>
            <a:r>
              <a:rPr lang="en-US" sz="1200" spc="-70" dirty="0">
                <a:solidFill>
                  <a:srgbClr val="FFFFFF"/>
                </a:solidFill>
                <a:latin typeface="Segoe UI"/>
                <a:ea typeface="MS PGothic" charset="0"/>
              </a:rPr>
              <a:t>0</a:t>
            </a:r>
          </a:p>
        </p:txBody>
      </p:sp>
      <p:sp>
        <p:nvSpPr>
          <p:cNvPr id="22" name="TextBox 21"/>
          <p:cNvSpPr txBox="1"/>
          <p:nvPr/>
        </p:nvSpPr>
        <p:spPr>
          <a:xfrm>
            <a:off x="6814542" y="1794420"/>
            <a:ext cx="74364" cy="184682"/>
          </a:xfrm>
          <a:prstGeom prst="rect">
            <a:avLst/>
          </a:prstGeom>
          <a:noFill/>
        </p:spPr>
        <p:txBody>
          <a:bodyPr wrap="none" lIns="0" tIns="0" rIns="0" bIns="0" rtlCol="0">
            <a:spAutoFit/>
          </a:bodyPr>
          <a:lstStyle/>
          <a:p>
            <a:pPr defTabSz="914367">
              <a:defRPr/>
            </a:pPr>
            <a:r>
              <a:rPr lang="en-US" sz="1200" spc="-70" dirty="0">
                <a:solidFill>
                  <a:srgbClr val="FFFFFF"/>
                </a:solidFill>
                <a:latin typeface="Segoe UI"/>
                <a:ea typeface="MS PGothic" charset="0"/>
              </a:rPr>
              <a:t>5</a:t>
            </a:r>
          </a:p>
        </p:txBody>
      </p:sp>
      <p:sp>
        <p:nvSpPr>
          <p:cNvPr id="23" name="TextBox 22"/>
          <p:cNvSpPr txBox="1"/>
          <p:nvPr/>
        </p:nvSpPr>
        <p:spPr>
          <a:xfrm>
            <a:off x="9628710" y="1794420"/>
            <a:ext cx="148726" cy="184682"/>
          </a:xfrm>
          <a:prstGeom prst="rect">
            <a:avLst/>
          </a:prstGeom>
          <a:noFill/>
        </p:spPr>
        <p:txBody>
          <a:bodyPr wrap="none" lIns="0" tIns="0" rIns="0" bIns="0" rtlCol="0">
            <a:spAutoFit/>
          </a:bodyPr>
          <a:lstStyle/>
          <a:p>
            <a:pPr defTabSz="914367">
              <a:defRPr/>
            </a:pPr>
            <a:r>
              <a:rPr lang="en-US" sz="1200" spc="-70" dirty="0">
                <a:solidFill>
                  <a:srgbClr val="FFFFFF"/>
                </a:solidFill>
                <a:latin typeface="Segoe UI"/>
                <a:ea typeface="MS PGothic" charset="0"/>
              </a:rPr>
              <a:t>20</a:t>
            </a:r>
          </a:p>
        </p:txBody>
      </p:sp>
      <p:sp>
        <p:nvSpPr>
          <p:cNvPr id="24" name="TextBox 23"/>
          <p:cNvSpPr txBox="1"/>
          <p:nvPr/>
        </p:nvSpPr>
        <p:spPr>
          <a:xfrm>
            <a:off x="7769070" y="1794420"/>
            <a:ext cx="148726" cy="184682"/>
          </a:xfrm>
          <a:prstGeom prst="rect">
            <a:avLst/>
          </a:prstGeom>
          <a:noFill/>
        </p:spPr>
        <p:txBody>
          <a:bodyPr wrap="none" lIns="0" tIns="0" rIns="0" bIns="0" rtlCol="0">
            <a:spAutoFit/>
          </a:bodyPr>
          <a:lstStyle/>
          <a:p>
            <a:pPr defTabSz="914367">
              <a:defRPr/>
            </a:pPr>
            <a:r>
              <a:rPr lang="en-US" sz="1200" spc="-70" dirty="0">
                <a:solidFill>
                  <a:srgbClr val="FFFFFF"/>
                </a:solidFill>
                <a:latin typeface="Segoe UI"/>
                <a:ea typeface="MS PGothic" charset="0"/>
              </a:rPr>
              <a:t>10</a:t>
            </a:r>
          </a:p>
        </p:txBody>
      </p:sp>
      <p:sp>
        <p:nvSpPr>
          <p:cNvPr id="25" name="TextBox 24"/>
          <p:cNvSpPr txBox="1"/>
          <p:nvPr/>
        </p:nvSpPr>
        <p:spPr>
          <a:xfrm>
            <a:off x="8684604" y="1794420"/>
            <a:ext cx="148726" cy="184682"/>
          </a:xfrm>
          <a:prstGeom prst="rect">
            <a:avLst/>
          </a:prstGeom>
          <a:noFill/>
        </p:spPr>
        <p:txBody>
          <a:bodyPr wrap="none" lIns="0" tIns="0" rIns="0" bIns="0" rtlCol="0">
            <a:spAutoFit/>
          </a:bodyPr>
          <a:lstStyle/>
          <a:p>
            <a:pPr defTabSz="914367">
              <a:defRPr/>
            </a:pPr>
            <a:r>
              <a:rPr lang="en-US" sz="1200" spc="-70" dirty="0">
                <a:solidFill>
                  <a:srgbClr val="FFFFFF"/>
                </a:solidFill>
                <a:latin typeface="Segoe UI"/>
                <a:ea typeface="MS PGothic" charset="0"/>
              </a:rPr>
              <a:t>15</a:t>
            </a:r>
          </a:p>
        </p:txBody>
      </p:sp>
      <p:sp>
        <p:nvSpPr>
          <p:cNvPr id="26" name="TextBox 25"/>
          <p:cNvSpPr txBox="1"/>
          <p:nvPr/>
        </p:nvSpPr>
        <p:spPr>
          <a:xfrm>
            <a:off x="11064615" y="1803490"/>
            <a:ext cx="454538" cy="482763"/>
          </a:xfrm>
          <a:prstGeom prst="rect">
            <a:avLst/>
          </a:prstGeom>
          <a:noFill/>
        </p:spPr>
        <p:txBody>
          <a:bodyPr wrap="none" lIns="0" tIns="0" rIns="0" bIns="0" rtlCol="0">
            <a:spAutoFit/>
          </a:bodyPr>
          <a:lstStyle/>
          <a:p>
            <a:pPr algn="ctr" defTabSz="914367">
              <a:defRPr/>
            </a:pPr>
            <a:r>
              <a:rPr lang="en-US" sz="1568" spc="-70" dirty="0">
                <a:solidFill>
                  <a:srgbClr val="FFFFFF"/>
                </a:solidFill>
                <a:latin typeface="Segoe UI Light" panose="020B0502040204020203" pitchFamily="34" charset="0"/>
                <a:ea typeface="MS PGothic" charset="0"/>
              </a:rPr>
              <a:t>Time</a:t>
            </a:r>
          </a:p>
          <a:p>
            <a:pPr algn="ctr" defTabSz="914367">
              <a:defRPr/>
            </a:pPr>
            <a:r>
              <a:rPr lang="en-US" sz="1568" spc="-70" dirty="0">
                <a:solidFill>
                  <a:srgbClr val="FFFFFF"/>
                </a:solidFill>
                <a:latin typeface="Segoe UI Light" panose="020B0502040204020203" pitchFamily="34" charset="0"/>
                <a:ea typeface="MS PGothic" charset="0"/>
              </a:rPr>
              <a:t> (</a:t>
            </a:r>
            <a:r>
              <a:rPr lang="en-US" sz="1568" spc="-70" dirty="0" err="1">
                <a:solidFill>
                  <a:srgbClr val="FFFFFF"/>
                </a:solidFill>
                <a:latin typeface="Segoe UI Light" panose="020B0502040204020203" pitchFamily="34" charset="0"/>
                <a:ea typeface="MS PGothic" charset="0"/>
              </a:rPr>
              <a:t>secs</a:t>
            </a:r>
            <a:r>
              <a:rPr lang="en-US" sz="1568" spc="-70" dirty="0">
                <a:solidFill>
                  <a:srgbClr val="FFFFFF"/>
                </a:solidFill>
                <a:latin typeface="Segoe UI Light" panose="020B0502040204020203" pitchFamily="34" charset="0"/>
                <a:ea typeface="MS PGothic" charset="0"/>
              </a:rPr>
              <a:t>)</a:t>
            </a:r>
          </a:p>
        </p:txBody>
      </p:sp>
      <p:sp>
        <p:nvSpPr>
          <p:cNvPr id="27" name="TextBox 26"/>
          <p:cNvSpPr txBox="1"/>
          <p:nvPr/>
        </p:nvSpPr>
        <p:spPr>
          <a:xfrm>
            <a:off x="10466790" y="1794420"/>
            <a:ext cx="148726" cy="184682"/>
          </a:xfrm>
          <a:prstGeom prst="rect">
            <a:avLst/>
          </a:prstGeom>
          <a:noFill/>
        </p:spPr>
        <p:txBody>
          <a:bodyPr wrap="none" lIns="0" tIns="0" rIns="0" bIns="0" rtlCol="0">
            <a:spAutoFit/>
          </a:bodyPr>
          <a:lstStyle/>
          <a:p>
            <a:pPr defTabSz="914367">
              <a:defRPr/>
            </a:pPr>
            <a:r>
              <a:rPr lang="en-US" sz="1200" spc="-70" dirty="0">
                <a:solidFill>
                  <a:srgbClr val="FFFFFF"/>
                </a:solidFill>
                <a:latin typeface="Segoe UI"/>
                <a:ea typeface="MS PGothic" charset="0"/>
              </a:rPr>
              <a:t>25</a:t>
            </a:r>
          </a:p>
        </p:txBody>
      </p:sp>
      <p:sp>
        <p:nvSpPr>
          <p:cNvPr id="28" name="TextBox 27"/>
          <p:cNvSpPr txBox="1"/>
          <p:nvPr/>
        </p:nvSpPr>
        <p:spPr>
          <a:xfrm>
            <a:off x="5924567" y="854292"/>
            <a:ext cx="5464197" cy="3692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367">
              <a:defRPr/>
            </a:pPr>
            <a:r>
              <a:rPr lang="en-US" sz="1600" spc="-69" dirty="0">
                <a:solidFill>
                  <a:srgbClr val="FFFFFF"/>
                </a:solidFill>
                <a:latin typeface="Segoe UI Light" panose="020B0502040204020203" pitchFamily="34" charset="0"/>
              </a:rPr>
              <a:t>A 10-second Sliding Window</a:t>
            </a:r>
          </a:p>
        </p:txBody>
      </p:sp>
      <p:sp>
        <p:nvSpPr>
          <p:cNvPr id="30" name="Rectangle 29"/>
          <p:cNvSpPr/>
          <p:nvPr/>
        </p:nvSpPr>
        <p:spPr bwMode="auto">
          <a:xfrm>
            <a:off x="5939847" y="2297356"/>
            <a:ext cx="1910913" cy="399993"/>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spc="-50" dirty="0">
              <a:solidFill>
                <a:srgbClr val="FFFFFF"/>
              </a:solidFill>
              <a:latin typeface="Segoe UI"/>
              <a:ea typeface="Segoe UI" pitchFamily="34" charset="0"/>
              <a:cs typeface="Segoe UI" pitchFamily="34" charset="0"/>
            </a:endParaRPr>
          </a:p>
        </p:txBody>
      </p:sp>
      <p:sp>
        <p:nvSpPr>
          <p:cNvPr id="32" name="Rectangle 31"/>
          <p:cNvSpPr/>
          <p:nvPr/>
        </p:nvSpPr>
        <p:spPr bwMode="auto">
          <a:xfrm>
            <a:off x="10653839" y="1534431"/>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8</a:t>
            </a:r>
          </a:p>
        </p:txBody>
      </p:sp>
      <p:sp>
        <p:nvSpPr>
          <p:cNvPr id="33" name="Rectangle 32"/>
          <p:cNvSpPr/>
          <p:nvPr/>
        </p:nvSpPr>
        <p:spPr bwMode="auto">
          <a:xfrm>
            <a:off x="9840221" y="524326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8</a:t>
            </a:r>
          </a:p>
        </p:txBody>
      </p:sp>
      <p:cxnSp>
        <p:nvCxnSpPr>
          <p:cNvPr id="34" name="Straight Connector 33"/>
          <p:cNvCxnSpPr>
            <a:endCxn id="30" idx="3"/>
          </p:cNvCxnSpPr>
          <p:nvPr/>
        </p:nvCxnSpPr>
        <p:spPr>
          <a:xfrm>
            <a:off x="7833062" y="1691268"/>
            <a:ext cx="17697" cy="80608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bwMode="auto">
          <a:xfrm>
            <a:off x="7588697" y="3003612"/>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5</a:t>
            </a:r>
          </a:p>
        </p:txBody>
      </p:sp>
      <p:sp>
        <p:nvSpPr>
          <p:cNvPr id="36" name="Rectangle 35"/>
          <p:cNvSpPr/>
          <p:nvPr/>
        </p:nvSpPr>
        <p:spPr bwMode="auto">
          <a:xfrm>
            <a:off x="7251247" y="3003612"/>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1</a:t>
            </a:r>
          </a:p>
        </p:txBody>
      </p:sp>
      <p:sp>
        <p:nvSpPr>
          <p:cNvPr id="37" name="Rectangle 36"/>
          <p:cNvSpPr/>
          <p:nvPr/>
        </p:nvSpPr>
        <p:spPr bwMode="auto">
          <a:xfrm>
            <a:off x="8487176" y="1534431"/>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9</a:t>
            </a:r>
          </a:p>
        </p:txBody>
      </p:sp>
      <p:cxnSp>
        <p:nvCxnSpPr>
          <p:cNvPr id="38" name="Straight Connector 37"/>
          <p:cNvCxnSpPr>
            <a:endCxn id="39" idx="3"/>
          </p:cNvCxnSpPr>
          <p:nvPr/>
        </p:nvCxnSpPr>
        <p:spPr>
          <a:xfrm>
            <a:off x="8699986" y="1747405"/>
            <a:ext cx="20125" cy="192804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auto">
          <a:xfrm>
            <a:off x="6809198" y="3475450"/>
            <a:ext cx="1910913" cy="399993"/>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spc="-50" dirty="0">
              <a:solidFill>
                <a:srgbClr val="FFFFFF"/>
              </a:solidFill>
              <a:latin typeface="Segoe UI"/>
              <a:ea typeface="Segoe UI" pitchFamily="34" charset="0"/>
              <a:cs typeface="Segoe UI" pitchFamily="34" charset="0"/>
            </a:endParaRPr>
          </a:p>
        </p:txBody>
      </p:sp>
      <p:grpSp>
        <p:nvGrpSpPr>
          <p:cNvPr id="40" name="Group 39"/>
          <p:cNvGrpSpPr/>
          <p:nvPr/>
        </p:nvGrpSpPr>
        <p:grpSpPr>
          <a:xfrm>
            <a:off x="7251247" y="3598713"/>
            <a:ext cx="893095" cy="176828"/>
            <a:chOff x="1969982" y="4048456"/>
            <a:chExt cx="911003" cy="180374"/>
          </a:xfrm>
        </p:grpSpPr>
        <p:sp>
          <p:nvSpPr>
            <p:cNvPr id="41" name="Rectangle 40"/>
            <p:cNvSpPr/>
            <p:nvPr/>
          </p:nvSpPr>
          <p:spPr bwMode="auto">
            <a:xfrm>
              <a:off x="2314199" y="4049975"/>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5</a:t>
              </a:r>
            </a:p>
          </p:txBody>
        </p:sp>
        <p:sp>
          <p:nvSpPr>
            <p:cNvPr id="42" name="Rectangle 41"/>
            <p:cNvSpPr/>
            <p:nvPr/>
          </p:nvSpPr>
          <p:spPr bwMode="auto">
            <a:xfrm>
              <a:off x="1969982" y="4048456"/>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1</a:t>
              </a:r>
            </a:p>
          </p:txBody>
        </p:sp>
        <p:sp>
          <p:nvSpPr>
            <p:cNvPr id="43" name="Rectangle 42"/>
            <p:cNvSpPr/>
            <p:nvPr/>
          </p:nvSpPr>
          <p:spPr bwMode="auto">
            <a:xfrm>
              <a:off x="2663803" y="404939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9</a:t>
              </a:r>
            </a:p>
          </p:txBody>
        </p:sp>
      </p:grpSp>
      <p:sp>
        <p:nvSpPr>
          <p:cNvPr id="116" name="Rectangle 115"/>
          <p:cNvSpPr/>
          <p:nvPr/>
        </p:nvSpPr>
        <p:spPr bwMode="auto">
          <a:xfrm>
            <a:off x="6918926" y="243316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1</a:t>
            </a:r>
          </a:p>
        </p:txBody>
      </p:sp>
      <p:sp>
        <p:nvSpPr>
          <p:cNvPr id="44" name="Rectangle 43"/>
          <p:cNvSpPr/>
          <p:nvPr/>
        </p:nvSpPr>
        <p:spPr bwMode="auto">
          <a:xfrm>
            <a:off x="7852856" y="3988725"/>
            <a:ext cx="1910913" cy="399993"/>
          </a:xfrm>
          <a:prstGeom prst="rect">
            <a:avLst/>
          </a:prstGeom>
          <a:solidFill>
            <a:srgbClr val="E50000"/>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spc="-50" dirty="0">
              <a:solidFill>
                <a:srgbClr val="FFFFFF"/>
              </a:solidFill>
              <a:latin typeface="Segoe UI"/>
              <a:ea typeface="Segoe UI" pitchFamily="34" charset="0"/>
              <a:cs typeface="Segoe UI" pitchFamily="34" charset="0"/>
            </a:endParaRPr>
          </a:p>
        </p:txBody>
      </p:sp>
      <p:sp>
        <p:nvSpPr>
          <p:cNvPr id="46" name="Rectangle 45"/>
          <p:cNvSpPr/>
          <p:nvPr/>
        </p:nvSpPr>
        <p:spPr bwMode="auto">
          <a:xfrm>
            <a:off x="8561168" y="410188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5</a:t>
            </a:r>
          </a:p>
        </p:txBody>
      </p:sp>
      <p:sp>
        <p:nvSpPr>
          <p:cNvPr id="48" name="Rectangle 47"/>
          <p:cNvSpPr/>
          <p:nvPr/>
        </p:nvSpPr>
        <p:spPr bwMode="auto">
          <a:xfrm>
            <a:off x="8903900" y="4101319"/>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9</a:t>
            </a:r>
          </a:p>
        </p:txBody>
      </p:sp>
      <p:cxnSp>
        <p:nvCxnSpPr>
          <p:cNvPr id="49" name="Straight Connector 48"/>
          <p:cNvCxnSpPr>
            <a:endCxn id="44" idx="1"/>
          </p:cNvCxnSpPr>
          <p:nvPr/>
        </p:nvCxnSpPr>
        <p:spPr>
          <a:xfrm>
            <a:off x="7834154" y="2038901"/>
            <a:ext cx="18701" cy="214982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Diamond 1"/>
          <p:cNvSpPr/>
          <p:nvPr/>
        </p:nvSpPr>
        <p:spPr bwMode="auto">
          <a:xfrm>
            <a:off x="8944256" y="4549531"/>
            <a:ext cx="132202" cy="149404"/>
          </a:xfrm>
          <a:prstGeom prst="diamond">
            <a:avLst/>
          </a:prstGeom>
          <a:solidFill>
            <a:srgbClr val="E5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sp>
        <p:nvSpPr>
          <p:cNvPr id="45" name="Diamond 44"/>
          <p:cNvSpPr/>
          <p:nvPr/>
        </p:nvSpPr>
        <p:spPr bwMode="auto">
          <a:xfrm>
            <a:off x="9093660" y="4698935"/>
            <a:ext cx="132202" cy="149404"/>
          </a:xfrm>
          <a:prstGeom prst="diamond">
            <a:avLst/>
          </a:prstGeom>
          <a:solidFill>
            <a:srgbClr val="E5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sp>
        <p:nvSpPr>
          <p:cNvPr id="47" name="Diamond 46"/>
          <p:cNvSpPr/>
          <p:nvPr/>
        </p:nvSpPr>
        <p:spPr bwMode="auto">
          <a:xfrm>
            <a:off x="9243064" y="4848339"/>
            <a:ext cx="132202" cy="149404"/>
          </a:xfrm>
          <a:prstGeom prst="diamond">
            <a:avLst/>
          </a:prstGeom>
          <a:solidFill>
            <a:srgbClr val="E5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spTree>
    <p:extLst>
      <p:ext uri="{BB962C8B-B14F-4D97-AF65-F5344CB8AC3E}">
        <p14:creationId xmlns:p14="http://schemas.microsoft.com/office/powerpoint/2010/main" val="2045907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Demo</a:t>
            </a:r>
            <a:endParaRPr lang="en-US" dirty="0"/>
          </a:p>
        </p:txBody>
      </p:sp>
      <p:sp>
        <p:nvSpPr>
          <p:cNvPr id="3" name="Text Placeholder 2"/>
          <p:cNvSpPr>
            <a:spLocks noGrp="1"/>
          </p:cNvSpPr>
          <p:nvPr>
            <p:ph type="body" sz="quarter" idx="12"/>
          </p:nvPr>
        </p:nvSpPr>
        <p:spPr/>
        <p:txBody>
          <a:bodyPr/>
          <a:lstStyle/>
          <a:p>
            <a:r>
              <a:rPr lang="pl-PL" dirty="0" err="1"/>
              <a:t>Stream</a:t>
            </a:r>
            <a:r>
              <a:rPr lang="pl-PL" dirty="0"/>
              <a:t> Analytics</a:t>
            </a:r>
            <a:endParaRPr lang="en-US" dirty="0"/>
          </a:p>
        </p:txBody>
      </p:sp>
    </p:spTree>
    <p:extLst>
      <p:ext uri="{BB962C8B-B14F-4D97-AF65-F5344CB8AC3E}">
        <p14:creationId xmlns:p14="http://schemas.microsoft.com/office/powerpoint/2010/main" val="219025102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9239" y="2084172"/>
            <a:ext cx="11653523" cy="2139688"/>
          </a:xfrm>
        </p:spPr>
        <p:txBody>
          <a:bodyPr/>
          <a:lstStyle/>
          <a:p>
            <a:r>
              <a:rPr lang="pl-PL" dirty="0"/>
              <a:t>Trochę o Open Source (do analizy strumieni)</a:t>
            </a:r>
            <a:endParaRPr lang="en-US" dirty="0"/>
          </a:p>
        </p:txBody>
      </p:sp>
    </p:spTree>
    <p:extLst>
      <p:ext uri="{BB962C8B-B14F-4D97-AF65-F5344CB8AC3E}">
        <p14:creationId xmlns:p14="http://schemas.microsoft.com/office/powerpoint/2010/main" val="2991817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4" name="Rectangle 8"/>
          <p:cNvSpPr>
            <a:spLocks noGrp="1" noChangeArrowheads="1"/>
          </p:cNvSpPr>
          <p:nvPr>
            <p:ph type="title"/>
          </p:nvPr>
        </p:nvSpPr>
        <p:spPr/>
        <p:txBody>
          <a:bodyPr>
            <a:normAutofit/>
          </a:bodyPr>
          <a:lstStyle/>
          <a:p>
            <a:r>
              <a:rPr lang="pl-PL" sz="4400" dirty="0"/>
              <a:t>Zrozumieć dane strumieniowe</a:t>
            </a:r>
            <a:endParaRPr lang="en-US" sz="4400" dirty="0"/>
          </a:p>
        </p:txBody>
      </p:sp>
      <p:sp>
        <p:nvSpPr>
          <p:cNvPr id="6" name="Text Placeholder 5"/>
          <p:cNvSpPr>
            <a:spLocks noGrp="1"/>
          </p:cNvSpPr>
          <p:nvPr>
            <p:ph type="body" sz="quarter" idx="10"/>
          </p:nvPr>
        </p:nvSpPr>
        <p:spPr>
          <a:xfrm>
            <a:off x="269239" y="1189177"/>
            <a:ext cx="11653523" cy="2544623"/>
          </a:xfrm>
        </p:spPr>
        <p:txBody>
          <a:bodyPr>
            <a:normAutofit fontScale="92500" lnSpcReduction="10000"/>
          </a:bodyPr>
          <a:lstStyle/>
          <a:p>
            <a:r>
              <a:rPr lang="pl-PL" dirty="0"/>
              <a:t>A co z pytaniem</a:t>
            </a:r>
            <a:r>
              <a:rPr lang="en-US" noProof="0" dirty="0"/>
              <a:t>: “</a:t>
            </a:r>
            <a:r>
              <a:rPr lang="pl-PL" noProof="0" dirty="0"/>
              <a:t>Jak dużo </a:t>
            </a:r>
            <a:r>
              <a:rPr lang="pl-PL" noProof="0" dirty="0">
                <a:solidFill>
                  <a:srgbClr val="FF0000"/>
                </a:solidFill>
              </a:rPr>
              <a:t>czerwonych samochodów</a:t>
            </a:r>
            <a:r>
              <a:rPr lang="en-US" noProof="0" dirty="0">
                <a:solidFill>
                  <a:srgbClr val="F6AE1E"/>
                </a:solidFill>
              </a:rPr>
              <a:t> </a:t>
            </a:r>
            <a:r>
              <a:rPr lang="pl-PL" dirty="0"/>
              <a:t>przejechało skrzyżowanie </a:t>
            </a:r>
            <a:r>
              <a:rPr lang="pl-PL" noProof="0" dirty="0"/>
              <a:t> </a:t>
            </a:r>
            <a:r>
              <a:rPr lang="pl-PL" dirty="0">
                <a:solidFill>
                  <a:srgbClr val="FF0000"/>
                </a:solidFill>
              </a:rPr>
              <a:t>w przeciągu </a:t>
            </a:r>
            <a:r>
              <a:rPr lang="pl-PL" noProof="0" dirty="0">
                <a:solidFill>
                  <a:srgbClr val="FF0000"/>
                </a:solidFill>
              </a:rPr>
              <a:t>ostatniej godziny</a:t>
            </a:r>
            <a:r>
              <a:rPr lang="en-US" noProof="0" dirty="0"/>
              <a:t>”?</a:t>
            </a:r>
          </a:p>
          <a:p>
            <a:r>
              <a:rPr lang="pl-PL" dirty="0"/>
              <a:t>Odpowiedź z bazy relacyjnej</a:t>
            </a:r>
            <a:r>
              <a:rPr lang="en-US" noProof="0" dirty="0"/>
              <a:t>:</a:t>
            </a:r>
          </a:p>
          <a:p>
            <a:pPr lvl="1"/>
            <a:r>
              <a:rPr lang="pl-PL" sz="2000" dirty="0"/>
              <a:t>Zaparkować pojazdy na parkingu, trzymać je tam godzinę</a:t>
            </a:r>
            <a:r>
              <a:rPr lang="en-US" sz="2000" dirty="0"/>
              <a:t>.</a:t>
            </a:r>
          </a:p>
          <a:p>
            <a:pPr lvl="1"/>
            <a:r>
              <a:rPr lang="pl-PL" sz="2000" dirty="0"/>
              <a:t>Policzyć czerwone samochody</a:t>
            </a:r>
            <a:r>
              <a:rPr lang="en-US" sz="2000" dirty="0"/>
              <a:t>.</a:t>
            </a:r>
          </a:p>
          <a:p>
            <a:pPr marL="855663" lvl="2" indent="0">
              <a:buNone/>
            </a:pPr>
            <a:r>
              <a:rPr lang="en-US" noProof="0" dirty="0"/>
              <a:t> </a:t>
            </a:r>
          </a:p>
          <a:p>
            <a:pPr lvl="1"/>
            <a:endParaRPr lang="en-US" noProof="0" dirty="0"/>
          </a:p>
        </p:txBody>
      </p:sp>
      <p:sp>
        <p:nvSpPr>
          <p:cNvPr id="5" name="Rectangle 1"/>
          <p:cNvSpPr>
            <a:spLocks noChangeArrowheads="1"/>
          </p:cNvSpPr>
          <p:nvPr/>
        </p:nvSpPr>
        <p:spPr bwMode="auto">
          <a:xfrm>
            <a:off x="1524000" y="-184667"/>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p:txBody>
      </p:sp>
      <p:pic>
        <p:nvPicPr>
          <p:cNvPr id="4098" name="Picture 2" descr="http://imgsrv.kcbs.com/image/kcbs/UserFiles/Image/freeway_clo(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40346" y="4038602"/>
            <a:ext cx="2646641" cy="19812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bwMode="auto">
          <a:xfrm>
            <a:off x="2438400" y="4955859"/>
            <a:ext cx="4419600" cy="1063943"/>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pl-PL" sz="2400" dirty="0">
                <a:solidFill>
                  <a:schemeClr val="bg1"/>
                </a:solidFill>
              </a:rPr>
              <a:t>To nie jest dobry pomysł!</a:t>
            </a:r>
            <a:endParaRPr lang="en-US" sz="2400" dirty="0">
              <a:solidFill>
                <a:schemeClr val="bg1"/>
              </a:solidFill>
            </a:endParaRPr>
          </a:p>
        </p:txBody>
      </p:sp>
    </p:spTree>
    <p:extLst>
      <p:ext uri="{BB962C8B-B14F-4D97-AF65-F5344CB8AC3E}">
        <p14:creationId xmlns:p14="http://schemas.microsoft.com/office/powerpoint/2010/main" val="2660103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animEffect transition="in" filter="fade">
                                      <p:cBhvr>
                                        <p:cTn id="13" dur="500"/>
                                        <p:tgtEl>
                                          <p:spTgt spid="6">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t>Wstęp historyczny (no -5 lat </a:t>
            </a:r>
            <a:r>
              <a:rPr lang="pl-PL" dirty="0">
                <a:sym typeface="Wingdings" panose="05000000000000000000" pitchFamily="2" charset="2"/>
              </a:rPr>
              <a:t>)</a:t>
            </a:r>
            <a:endParaRPr lang="en-US" dirty="0"/>
          </a:p>
        </p:txBody>
      </p:sp>
      <p:sp>
        <p:nvSpPr>
          <p:cNvPr id="4" name="Text Placeholder 3"/>
          <p:cNvSpPr>
            <a:spLocks noGrp="1"/>
          </p:cNvSpPr>
          <p:nvPr>
            <p:ph type="body" sz="quarter" idx="10"/>
          </p:nvPr>
        </p:nvSpPr>
        <p:spPr>
          <a:xfrm>
            <a:off x="269239" y="1189177"/>
            <a:ext cx="11653523" cy="5856475"/>
          </a:xfrm>
        </p:spPr>
        <p:txBody>
          <a:bodyPr/>
          <a:lstStyle/>
          <a:p>
            <a:r>
              <a:rPr lang="pl-PL" dirty="0"/>
              <a:t>Hadoop = MapReduce, HDFS + PIG,  HIVE – wsadowe przetwarzanie, </a:t>
            </a:r>
            <a:r>
              <a:rPr lang="pl-PL" b="1" dirty="0" err="1"/>
              <a:t>BigData</a:t>
            </a:r>
            <a:endParaRPr lang="pl-PL" b="1" dirty="0"/>
          </a:p>
          <a:p>
            <a:r>
              <a:rPr lang="pl-PL" dirty="0"/>
              <a:t>Apache </a:t>
            </a:r>
            <a:r>
              <a:rPr lang="pl-PL" dirty="0" err="1"/>
              <a:t>Storm</a:t>
            </a:r>
            <a:endParaRPr lang="pl-PL" dirty="0"/>
          </a:p>
          <a:p>
            <a:pPr lvl="1"/>
            <a:r>
              <a:rPr lang="pl-PL" dirty="0"/>
              <a:t>Strumień danych</a:t>
            </a:r>
          </a:p>
          <a:p>
            <a:r>
              <a:rPr lang="pl-PL" dirty="0"/>
              <a:t>Spark Streaming</a:t>
            </a:r>
          </a:p>
          <a:p>
            <a:pPr lvl="1"/>
            <a:r>
              <a:rPr lang="pl-PL" dirty="0"/>
              <a:t>Tzw. </a:t>
            </a:r>
            <a:r>
              <a:rPr lang="pl-PL" dirty="0" err="1"/>
              <a:t>Microbatch</a:t>
            </a:r>
            <a:r>
              <a:rPr lang="pl-PL" dirty="0"/>
              <a:t>-e</a:t>
            </a:r>
          </a:p>
          <a:p>
            <a:endParaRPr lang="pl-PL" dirty="0"/>
          </a:p>
          <a:p>
            <a:r>
              <a:rPr lang="pl-PL" dirty="0"/>
              <a:t>Jeszcze: </a:t>
            </a:r>
          </a:p>
          <a:p>
            <a:pPr lvl="1"/>
            <a:r>
              <a:rPr lang="pl-PL" dirty="0"/>
              <a:t>Apache </a:t>
            </a:r>
            <a:r>
              <a:rPr lang="pl-PL" dirty="0" err="1"/>
              <a:t>Flink</a:t>
            </a:r>
            <a:r>
              <a:rPr lang="pl-PL" dirty="0"/>
              <a:t>, Apache </a:t>
            </a:r>
            <a:r>
              <a:rPr lang="pl-PL" dirty="0" err="1"/>
              <a:t>Apex</a:t>
            </a:r>
            <a:r>
              <a:rPr lang="pl-PL" dirty="0"/>
              <a:t>, </a:t>
            </a:r>
            <a:r>
              <a:rPr lang="pl-PL" dirty="0" err="1"/>
              <a:t>akka-streams</a:t>
            </a:r>
            <a:r>
              <a:rPr lang="pl-PL" dirty="0"/>
              <a:t>, Apache </a:t>
            </a:r>
            <a:r>
              <a:rPr lang="pl-PL" dirty="0" err="1"/>
              <a:t>Samza</a:t>
            </a:r>
            <a:r>
              <a:rPr lang="pl-PL" dirty="0"/>
              <a:t> (Kafka + YARN), </a:t>
            </a:r>
            <a:r>
              <a:rPr lang="pl-PL" dirty="0" err="1"/>
              <a:t>heron</a:t>
            </a:r>
            <a:r>
              <a:rPr lang="pl-PL" dirty="0"/>
              <a:t> (zastąpił w Twitter </a:t>
            </a:r>
            <a:r>
              <a:rPr lang="pl-PL" dirty="0" err="1"/>
              <a:t>Storm</a:t>
            </a:r>
            <a:r>
              <a:rPr lang="pl-PL" dirty="0"/>
              <a:t>), ….</a:t>
            </a:r>
          </a:p>
          <a:p>
            <a:endParaRPr lang="en-US" dirty="0"/>
          </a:p>
        </p:txBody>
      </p:sp>
    </p:spTree>
    <p:extLst>
      <p:ext uri="{BB962C8B-B14F-4D97-AF65-F5344CB8AC3E}">
        <p14:creationId xmlns:p14="http://schemas.microsoft.com/office/powerpoint/2010/main" val="16091001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HDInsight</a:t>
            </a:r>
            <a:endParaRPr lang="en-US" dirty="0"/>
          </a:p>
        </p:txBody>
      </p:sp>
      <p:sp>
        <p:nvSpPr>
          <p:cNvPr id="4" name="Text Placeholder 3"/>
          <p:cNvSpPr>
            <a:spLocks noGrp="1"/>
          </p:cNvSpPr>
          <p:nvPr>
            <p:ph type="body" sz="quarter" idx="10"/>
          </p:nvPr>
        </p:nvSpPr>
        <p:spPr>
          <a:xfrm>
            <a:off x="270066" y="1189495"/>
            <a:ext cx="11651870" cy="1558760"/>
          </a:xfrm>
        </p:spPr>
        <p:txBody>
          <a:bodyPr/>
          <a:lstStyle/>
          <a:p>
            <a:pPr>
              <a:spcBef>
                <a:spcPts val="0"/>
              </a:spcBef>
            </a:pPr>
            <a:r>
              <a:rPr lang="en-US" sz="2800" dirty="0"/>
              <a:t>Hadoop </a:t>
            </a:r>
            <a:r>
              <a:rPr lang="pl-PL" sz="2800" dirty="0"/>
              <a:t>na żądanie</a:t>
            </a:r>
            <a:r>
              <a:rPr lang="en-US" sz="2800" dirty="0"/>
              <a:t>; Linux | Windows</a:t>
            </a:r>
          </a:p>
          <a:p>
            <a:pPr lvl="1">
              <a:spcBef>
                <a:spcPts val="0"/>
              </a:spcBef>
            </a:pPr>
            <a:r>
              <a:rPr lang="pl-PL" dirty="0"/>
              <a:t>Jak</a:t>
            </a:r>
            <a:r>
              <a:rPr lang="en-US" dirty="0"/>
              <a:t>: PowerShell, </a:t>
            </a:r>
            <a:r>
              <a:rPr lang="pl-PL" dirty="0"/>
              <a:t>szablony </a:t>
            </a:r>
            <a:r>
              <a:rPr lang="en-US" dirty="0"/>
              <a:t>ARM, C# SDK</a:t>
            </a:r>
            <a:r>
              <a:rPr lang="pl-PL" dirty="0"/>
              <a:t>, Portal, CLI</a:t>
            </a:r>
            <a:endParaRPr lang="en-US" dirty="0"/>
          </a:p>
          <a:p>
            <a:pPr>
              <a:spcBef>
                <a:spcPts val="0"/>
              </a:spcBef>
            </a:pPr>
            <a:r>
              <a:rPr lang="pl-PL" sz="2800" dirty="0"/>
              <a:t>Dane przechowywane albo w Azure Storage albo w Data Lake </a:t>
            </a:r>
            <a:r>
              <a:rPr lang="pl-PL" sz="2800" dirty="0" err="1"/>
              <a:t>Store</a:t>
            </a:r>
            <a:endParaRPr lang="pl-PL" sz="2800" dirty="0"/>
          </a:p>
          <a:p>
            <a:pPr lvl="1">
              <a:spcBef>
                <a:spcPts val="0"/>
              </a:spcBef>
            </a:pPr>
            <a:r>
              <a:rPr lang="pl-PL" dirty="0"/>
              <a:t>Czyli – przeżywają „zamknięcie” klastra!</a:t>
            </a:r>
          </a:p>
        </p:txBody>
      </p:sp>
      <p:pic>
        <p:nvPicPr>
          <p:cNvPr id="1026" name="Picture 2" descr="HDInsight Hadoop cluster ro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8402" y="2490921"/>
            <a:ext cx="2495196" cy="18285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DInsight Hadoop cluster ro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66" y="4319463"/>
            <a:ext cx="3304706" cy="253329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DInsight Hadoop cluster rol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3171" y="4319463"/>
            <a:ext cx="3304706" cy="254281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DInsight Hadoop cluster rol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6274" y="4300415"/>
            <a:ext cx="3085662" cy="255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84677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446634"/>
            <a:ext cx="4414911" cy="3461332"/>
          </a:xfrm>
        </p:spPr>
        <p:txBody>
          <a:bodyPr/>
          <a:lstStyle/>
          <a:p>
            <a:pPr marL="0" indent="0">
              <a:buNone/>
            </a:pPr>
            <a:r>
              <a:rPr lang="pl-PL" dirty="0"/>
              <a:t>Elastyczny wybór RAM vs liczba CPU</a:t>
            </a:r>
          </a:p>
          <a:p>
            <a:pPr marL="0" indent="0">
              <a:buNone/>
            </a:pPr>
            <a:r>
              <a:rPr lang="pl-PL" dirty="0"/>
              <a:t>Platforma się </a:t>
            </a:r>
            <a:r>
              <a:rPr lang="pl-PL" dirty="0" err="1"/>
              <a:t>rebalansuje</a:t>
            </a:r>
            <a:r>
              <a:rPr lang="pl-PL" dirty="0"/>
              <a:t> (o ile algorytm pozwoli!)</a:t>
            </a:r>
          </a:p>
          <a:p>
            <a:pPr marL="236546" lvl="1" indent="0">
              <a:buNone/>
            </a:pPr>
            <a:r>
              <a:rPr lang="pl-PL" dirty="0"/>
              <a:t>Spark, </a:t>
            </a:r>
            <a:r>
              <a:rPr lang="pl-PL" dirty="0" err="1"/>
              <a:t>Storm</a:t>
            </a:r>
            <a:r>
              <a:rPr lang="pl-PL" dirty="0"/>
              <a:t> – nie ma problemu!</a:t>
            </a:r>
          </a:p>
        </p:txBody>
      </p:sp>
      <p:sp>
        <p:nvSpPr>
          <p:cNvPr id="3" name="Title 2"/>
          <p:cNvSpPr>
            <a:spLocks noGrp="1"/>
          </p:cNvSpPr>
          <p:nvPr>
            <p:ph type="title"/>
          </p:nvPr>
        </p:nvSpPr>
        <p:spPr/>
        <p:txBody>
          <a:bodyPr/>
          <a:lstStyle/>
          <a:p>
            <a:r>
              <a:rPr lang="pl-PL" dirty="0"/>
              <a:t>Ceny</a:t>
            </a:r>
            <a:endParaRPr lang="en-GB" dirty="0"/>
          </a:p>
        </p:txBody>
      </p:sp>
      <p:sp>
        <p:nvSpPr>
          <p:cNvPr id="6" name="TextBox 5"/>
          <p:cNvSpPr txBox="1"/>
          <p:nvPr/>
        </p:nvSpPr>
        <p:spPr>
          <a:xfrm>
            <a:off x="4900767" y="6352404"/>
            <a:ext cx="5020035" cy="50086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372" b="0" i="0" u="none" strike="noStrike" kern="1200" cap="none" spc="0" normalizeH="0" baseline="0" noProof="0" dirty="0">
                <a:ln>
                  <a:noFill/>
                </a:ln>
                <a:solidFill>
                  <a:srgbClr val="FFFFFF"/>
                </a:solidFill>
                <a:effectLst/>
                <a:uLnTx/>
                <a:uFillTx/>
                <a:latin typeface="Segoe UI"/>
                <a:ea typeface="MS PGothic" charset="0"/>
                <a:cs typeface="+mn-cs"/>
              </a:rPr>
              <a:t>http://azure.microsoft.com/en-us/pricing/details/hdinsight/ </a:t>
            </a:r>
          </a:p>
        </p:txBody>
      </p:sp>
      <p:pic>
        <p:nvPicPr>
          <p:cNvPr id="8" name="Picture 7"/>
          <p:cNvPicPr>
            <a:picLocks noChangeAspect="1"/>
          </p:cNvPicPr>
          <p:nvPr/>
        </p:nvPicPr>
        <p:blipFill>
          <a:blip r:embed="rId3"/>
          <a:stretch>
            <a:fillRect/>
          </a:stretch>
        </p:blipFill>
        <p:spPr>
          <a:xfrm>
            <a:off x="5050171" y="1446634"/>
            <a:ext cx="7010312" cy="4953680"/>
          </a:xfrm>
          <a:prstGeom prst="rect">
            <a:avLst/>
          </a:prstGeom>
        </p:spPr>
      </p:pic>
      <p:pic>
        <p:nvPicPr>
          <p:cNvPr id="9" name="Picture 8"/>
          <p:cNvPicPr>
            <a:picLocks noChangeAspect="1"/>
          </p:cNvPicPr>
          <p:nvPr/>
        </p:nvPicPr>
        <p:blipFill>
          <a:blip r:embed="rId4"/>
          <a:stretch>
            <a:fillRect/>
          </a:stretch>
        </p:blipFill>
        <p:spPr>
          <a:xfrm>
            <a:off x="5050172" y="1446634"/>
            <a:ext cx="6695053" cy="5028382"/>
          </a:xfrm>
          <a:prstGeom prst="rect">
            <a:avLst/>
          </a:prstGeom>
        </p:spPr>
      </p:pic>
    </p:spTree>
    <p:extLst>
      <p:ext uri="{BB962C8B-B14F-4D97-AF65-F5344CB8AC3E}">
        <p14:creationId xmlns:p14="http://schemas.microsoft.com/office/powerpoint/2010/main" val="221659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HDIns</a:t>
            </a:r>
            <a:r>
              <a:rPr lang="pl-PL" dirty="0"/>
              <a:t>i</a:t>
            </a:r>
            <a:r>
              <a:rPr lang="en-US" dirty="0"/>
              <a:t>g</a:t>
            </a:r>
            <a:r>
              <a:rPr lang="pl-PL" dirty="0"/>
              <a:t>h</a:t>
            </a:r>
            <a:r>
              <a:rPr lang="en-US" dirty="0"/>
              <a:t>t</a:t>
            </a:r>
          </a:p>
        </p:txBody>
      </p:sp>
      <p:pic>
        <p:nvPicPr>
          <p:cNvPr id="4" name="Picture 3"/>
          <p:cNvPicPr>
            <a:picLocks noChangeAspect="1"/>
          </p:cNvPicPr>
          <p:nvPr/>
        </p:nvPicPr>
        <p:blipFill>
          <a:blip r:embed="rId2"/>
          <a:stretch>
            <a:fillRect/>
          </a:stretch>
        </p:blipFill>
        <p:spPr>
          <a:xfrm>
            <a:off x="270066" y="1189494"/>
            <a:ext cx="3886429" cy="2166113"/>
          </a:xfrm>
          <a:prstGeom prst="rect">
            <a:avLst/>
          </a:prstGeom>
        </p:spPr>
      </p:pic>
      <p:pic>
        <p:nvPicPr>
          <p:cNvPr id="3" name="Picture 2"/>
          <p:cNvPicPr>
            <a:picLocks noChangeAspect="1"/>
          </p:cNvPicPr>
          <p:nvPr/>
        </p:nvPicPr>
        <p:blipFill>
          <a:blip r:embed="rId3"/>
          <a:stretch>
            <a:fillRect/>
          </a:stretch>
        </p:blipFill>
        <p:spPr>
          <a:xfrm>
            <a:off x="4660394" y="910109"/>
            <a:ext cx="4311136" cy="2445498"/>
          </a:xfrm>
          <a:prstGeom prst="rect">
            <a:avLst/>
          </a:prstGeom>
        </p:spPr>
      </p:pic>
      <p:pic>
        <p:nvPicPr>
          <p:cNvPr id="5" name="Picture 4"/>
          <p:cNvPicPr>
            <a:picLocks noChangeAspect="1"/>
          </p:cNvPicPr>
          <p:nvPr/>
        </p:nvPicPr>
        <p:blipFill>
          <a:blip r:embed="rId4"/>
          <a:stretch>
            <a:fillRect/>
          </a:stretch>
        </p:blipFill>
        <p:spPr>
          <a:xfrm>
            <a:off x="6815963" y="2887954"/>
            <a:ext cx="5246561" cy="3878087"/>
          </a:xfrm>
          <a:prstGeom prst="rect">
            <a:avLst/>
          </a:prstGeom>
        </p:spPr>
      </p:pic>
      <p:sp>
        <p:nvSpPr>
          <p:cNvPr id="6" name="Down Arrow 5"/>
          <p:cNvSpPr/>
          <p:nvPr/>
        </p:nvSpPr>
        <p:spPr bwMode="auto">
          <a:xfrm>
            <a:off x="5770037" y="2474887"/>
            <a:ext cx="654248" cy="521913"/>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5"/>
          <a:stretch>
            <a:fillRect/>
          </a:stretch>
        </p:blipFill>
        <p:spPr>
          <a:xfrm>
            <a:off x="270066" y="3623994"/>
            <a:ext cx="4620887" cy="3142046"/>
          </a:xfrm>
          <a:prstGeom prst="rect">
            <a:avLst/>
          </a:prstGeom>
        </p:spPr>
      </p:pic>
    </p:spTree>
    <p:extLst>
      <p:ext uri="{BB962C8B-B14F-4D97-AF65-F5344CB8AC3E}">
        <p14:creationId xmlns:p14="http://schemas.microsoft.com/office/powerpoint/2010/main" val="745341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Dane w </a:t>
            </a:r>
            <a:r>
              <a:rPr lang="pl-PL" dirty="0" err="1"/>
              <a:t>Azure</a:t>
            </a:r>
            <a:r>
              <a:rPr lang="pl-PL" dirty="0"/>
              <a:t> Storage</a:t>
            </a:r>
          </a:p>
        </p:txBody>
      </p:sp>
      <p:pic>
        <p:nvPicPr>
          <p:cNvPr id="3" name="Picture 2"/>
          <p:cNvPicPr>
            <a:picLocks noChangeAspect="1"/>
          </p:cNvPicPr>
          <p:nvPr/>
        </p:nvPicPr>
        <p:blipFill>
          <a:blip r:embed="rId3"/>
          <a:stretch>
            <a:fillRect/>
          </a:stretch>
        </p:blipFill>
        <p:spPr>
          <a:xfrm>
            <a:off x="2161585" y="1189176"/>
            <a:ext cx="7871150" cy="5496844"/>
          </a:xfrm>
          <a:prstGeom prst="rect">
            <a:avLst/>
          </a:prstGeom>
        </p:spPr>
      </p:pic>
    </p:spTree>
    <p:extLst>
      <p:ext uri="{BB962C8B-B14F-4D97-AF65-F5344CB8AC3E}">
        <p14:creationId xmlns:p14="http://schemas.microsoft.com/office/powerpoint/2010/main" val="15123580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Klienci Event Hub w Javie</a:t>
            </a:r>
            <a:endParaRPr lang="en-US" dirty="0"/>
          </a:p>
        </p:txBody>
      </p:sp>
      <p:sp>
        <p:nvSpPr>
          <p:cNvPr id="3" name="Text Placeholder 2"/>
          <p:cNvSpPr>
            <a:spLocks noGrp="1"/>
          </p:cNvSpPr>
          <p:nvPr>
            <p:ph type="body" sz="quarter" idx="10"/>
          </p:nvPr>
        </p:nvSpPr>
        <p:spPr>
          <a:xfrm>
            <a:off x="269239" y="1189177"/>
            <a:ext cx="11653523" cy="4981620"/>
          </a:xfrm>
        </p:spPr>
        <p:txBody>
          <a:bodyPr/>
          <a:lstStyle/>
          <a:p>
            <a:r>
              <a:rPr lang="pl-PL" dirty="0"/>
              <a:t>Java: </a:t>
            </a:r>
          </a:p>
          <a:p>
            <a:pPr lvl="1"/>
            <a:r>
              <a:rPr lang="pl-PL" dirty="0">
                <a:hlinkClick r:id="rId2"/>
              </a:rPr>
              <a:t>https://github.com/hdinsight/eventhubs-client</a:t>
            </a:r>
            <a:endParaRPr lang="pl-PL" dirty="0"/>
          </a:p>
          <a:p>
            <a:r>
              <a:rPr lang="pl-PL" dirty="0" err="1"/>
              <a:t>Storm</a:t>
            </a:r>
            <a:r>
              <a:rPr lang="pl-PL" dirty="0"/>
              <a:t> </a:t>
            </a:r>
            <a:r>
              <a:rPr lang="pl-PL" dirty="0" err="1"/>
              <a:t>Spout</a:t>
            </a:r>
            <a:r>
              <a:rPr lang="pl-PL" dirty="0"/>
              <a:t>: </a:t>
            </a:r>
          </a:p>
          <a:p>
            <a:pPr lvl="1"/>
            <a:r>
              <a:rPr lang="pl-PL" dirty="0">
                <a:hlinkClick r:id="rId3"/>
              </a:rPr>
              <a:t>https://docs.microsoft.com/en-us/azure/hdinsight/hdinsight-storm-develop-csharp-event-hub-topology</a:t>
            </a:r>
            <a:r>
              <a:rPr lang="pl-PL" dirty="0"/>
              <a:t> </a:t>
            </a:r>
          </a:p>
          <a:p>
            <a:r>
              <a:rPr lang="pl-PL" dirty="0"/>
              <a:t>Integracja z Apache Spark</a:t>
            </a:r>
          </a:p>
          <a:p>
            <a:pPr lvl="1"/>
            <a:r>
              <a:rPr lang="pl-PL" dirty="0">
                <a:hlinkClick r:id="rId4"/>
              </a:rPr>
              <a:t>https://docs.microsoft.com/en-us/azure/hdinsight/hdinsight-apache-spark-eventhub-streaming</a:t>
            </a:r>
            <a:endParaRPr lang="pl-PL" dirty="0"/>
          </a:p>
          <a:p>
            <a:endParaRPr lang="pl-PL" dirty="0"/>
          </a:p>
          <a:p>
            <a:r>
              <a:rPr lang="pl-PL" dirty="0"/>
              <a:t>Do tego oczywiście:</a:t>
            </a:r>
          </a:p>
          <a:p>
            <a:pPr lvl="1"/>
            <a:r>
              <a:rPr lang="pl-PL" dirty="0"/>
              <a:t>https://github.com/Azure/azure-iot-sdk-java</a:t>
            </a:r>
          </a:p>
        </p:txBody>
      </p:sp>
    </p:spTree>
    <p:extLst>
      <p:ext uri="{BB962C8B-B14F-4D97-AF65-F5344CB8AC3E}">
        <p14:creationId xmlns:p14="http://schemas.microsoft.com/office/powerpoint/2010/main" val="253731790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t>Co to STORM?</a:t>
            </a:r>
            <a:endParaRPr lang="en-US" dirty="0"/>
          </a:p>
        </p:txBody>
      </p:sp>
      <p:sp>
        <p:nvSpPr>
          <p:cNvPr id="4" name="Text Placeholder 3"/>
          <p:cNvSpPr>
            <a:spLocks noGrp="1"/>
          </p:cNvSpPr>
          <p:nvPr>
            <p:ph type="body" sz="quarter" idx="10"/>
          </p:nvPr>
        </p:nvSpPr>
        <p:spPr>
          <a:xfrm>
            <a:off x="269239" y="1189177"/>
            <a:ext cx="11653523" cy="4468852"/>
          </a:xfrm>
        </p:spPr>
        <p:txBody>
          <a:bodyPr/>
          <a:lstStyle/>
          <a:p>
            <a:r>
              <a:rPr lang="pl-PL" dirty="0"/>
              <a:t>Rozproszony</a:t>
            </a:r>
            <a:r>
              <a:rPr lang="en-US" dirty="0"/>
              <a:t>, </a:t>
            </a:r>
            <a:r>
              <a:rPr lang="pl-PL" dirty="0"/>
              <a:t>odporny na awarie system przetwarzania w czasie rzeczywistym</a:t>
            </a:r>
            <a:endParaRPr lang="en-US" dirty="0"/>
          </a:p>
          <a:p>
            <a:pPr lvl="1"/>
            <a:r>
              <a:rPr lang="pl-PL" b="1" dirty="0"/>
              <a:t>S</a:t>
            </a:r>
            <a:r>
              <a:rPr lang="en-US" b="1" dirty="0"/>
              <a:t>pout</a:t>
            </a:r>
            <a:r>
              <a:rPr lang="en-US" dirty="0"/>
              <a:t> </a:t>
            </a:r>
            <a:r>
              <a:rPr lang="pl-PL" dirty="0"/>
              <a:t>– źródło sygnału. Czytane z </a:t>
            </a:r>
            <a:r>
              <a:rPr lang="en-US" dirty="0"/>
              <a:t>Event Hub</a:t>
            </a:r>
          </a:p>
          <a:p>
            <a:pPr lvl="1"/>
            <a:r>
              <a:rPr lang="pl-PL" b="1" dirty="0"/>
              <a:t>B</a:t>
            </a:r>
            <a:r>
              <a:rPr lang="en-US" b="1" dirty="0" err="1"/>
              <a:t>olt</a:t>
            </a:r>
            <a:r>
              <a:rPr lang="en-US" dirty="0"/>
              <a:t> </a:t>
            </a:r>
            <a:r>
              <a:rPr lang="pl-PL" dirty="0"/>
              <a:t>konsumuje dowolną </a:t>
            </a:r>
            <a:r>
              <a:rPr lang="pl-PL" dirty="0" err="1"/>
              <a:t>liczbe</a:t>
            </a:r>
            <a:r>
              <a:rPr lang="pl-PL" dirty="0"/>
              <a:t> strumieni, wykonuje czynności i wysyła nowe strumienie</a:t>
            </a:r>
            <a:r>
              <a:rPr lang="en-US" dirty="0"/>
              <a:t>. </a:t>
            </a:r>
            <a:r>
              <a:rPr lang="pl-PL" dirty="0"/>
              <a:t>Może wykonać funkcję, filtrować „</a:t>
            </a:r>
            <a:r>
              <a:rPr lang="pl-PL" dirty="0" err="1"/>
              <a:t>tuple</a:t>
            </a:r>
            <a:r>
              <a:rPr lang="pl-PL" dirty="0"/>
              <a:t>” (</a:t>
            </a:r>
            <a:r>
              <a:rPr lang="pl-PL" dirty="0" err="1"/>
              <a:t>krotki</a:t>
            </a:r>
            <a:r>
              <a:rPr lang="pl-PL" dirty="0"/>
              <a:t>), łączyć strumienie, zapisywać do bazy. To co Bolt wysyła nazywane jest </a:t>
            </a:r>
            <a:r>
              <a:rPr lang="pl-PL" b="1" dirty="0" err="1"/>
              <a:t>tuple</a:t>
            </a:r>
            <a:r>
              <a:rPr lang="pl-PL" dirty="0"/>
              <a:t>.</a:t>
            </a:r>
            <a:endParaRPr lang="en-US" dirty="0"/>
          </a:p>
          <a:p>
            <a:pPr lvl="1"/>
            <a:r>
              <a:rPr lang="pl-PL" b="1" dirty="0"/>
              <a:t>Topologia</a:t>
            </a:r>
            <a:r>
              <a:rPr lang="en-US" dirty="0"/>
              <a:t> – </a:t>
            </a:r>
            <a:r>
              <a:rPr lang="pl-PL" dirty="0"/>
              <a:t>Sieć powiązań „</a:t>
            </a:r>
            <a:r>
              <a:rPr lang="en-US" dirty="0"/>
              <a:t>spouts</a:t>
            </a:r>
            <a:r>
              <a:rPr lang="pl-PL" dirty="0"/>
              <a:t>”</a:t>
            </a:r>
            <a:r>
              <a:rPr lang="en-US" dirty="0"/>
              <a:t> </a:t>
            </a:r>
            <a:r>
              <a:rPr lang="pl-PL" dirty="0"/>
              <a:t>i „</a:t>
            </a:r>
            <a:r>
              <a:rPr lang="en-US" dirty="0"/>
              <a:t>bolts</a:t>
            </a:r>
            <a:r>
              <a:rPr lang="pl-PL" dirty="0"/>
              <a:t>”, aplikacja którą </a:t>
            </a:r>
            <a:r>
              <a:rPr lang="pl-PL" dirty="0" err="1"/>
              <a:t>Storm</a:t>
            </a:r>
            <a:r>
              <a:rPr lang="pl-PL" dirty="0"/>
              <a:t> uruchamia</a:t>
            </a:r>
            <a:r>
              <a:rPr lang="en-US" dirty="0"/>
              <a:t>.</a:t>
            </a:r>
          </a:p>
          <a:p>
            <a:r>
              <a:rPr lang="pl-PL" dirty="0"/>
              <a:t>Wzorce architektoniczne</a:t>
            </a:r>
            <a:endParaRPr lang="en-US" dirty="0"/>
          </a:p>
          <a:p>
            <a:pPr lvl="1"/>
            <a:r>
              <a:rPr lang="en-US" dirty="0"/>
              <a:t>Thread-based model</a:t>
            </a:r>
          </a:p>
          <a:p>
            <a:pPr lvl="1"/>
            <a:r>
              <a:rPr lang="en-US" dirty="0"/>
              <a:t>Fabric Stream To Trigger Batch Flush</a:t>
            </a:r>
          </a:p>
          <a:p>
            <a:pPr lvl="1"/>
            <a:r>
              <a:rPr lang="en-US" dirty="0"/>
              <a:t>Tick Tuples</a:t>
            </a:r>
          </a:p>
        </p:txBody>
      </p:sp>
      <p:pic>
        <p:nvPicPr>
          <p:cNvPr id="25602" name="Picture 2" descr="A Storm top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9141" y="4084975"/>
            <a:ext cx="3438525" cy="2647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694966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Demo (Video)</a:t>
            </a:r>
            <a:endParaRPr lang="en-US" dirty="0"/>
          </a:p>
        </p:txBody>
      </p:sp>
      <p:sp>
        <p:nvSpPr>
          <p:cNvPr id="5" name="Text Placeholder 4"/>
          <p:cNvSpPr>
            <a:spLocks noGrp="1"/>
          </p:cNvSpPr>
          <p:nvPr>
            <p:ph type="body" sz="quarter" idx="12"/>
          </p:nvPr>
        </p:nvSpPr>
        <p:spPr/>
        <p:txBody>
          <a:bodyPr/>
          <a:lstStyle/>
          <a:p>
            <a:r>
              <a:rPr lang="pl-PL" dirty="0" err="1"/>
              <a:t>Storm</a:t>
            </a:r>
            <a:r>
              <a:rPr lang="pl-PL" dirty="0"/>
              <a:t> i Event Hub</a:t>
            </a:r>
            <a:endParaRPr lang="en-US" dirty="0"/>
          </a:p>
        </p:txBody>
      </p:sp>
    </p:spTree>
    <p:extLst>
      <p:ext uri="{BB962C8B-B14F-4D97-AF65-F5344CB8AC3E}">
        <p14:creationId xmlns:p14="http://schemas.microsoft.com/office/powerpoint/2010/main" val="298128847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09 STORM">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96035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28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A co mówi Google </a:t>
            </a:r>
            <a:r>
              <a:rPr lang="pl-PL" dirty="0" err="1"/>
              <a:t>Trends</a:t>
            </a:r>
            <a:r>
              <a:rPr lang="pl-PL" dirty="0"/>
              <a:t>?</a:t>
            </a:r>
            <a:endParaRPr lang="en-US" dirty="0"/>
          </a:p>
        </p:txBody>
      </p:sp>
      <p:pic>
        <p:nvPicPr>
          <p:cNvPr id="4" name="Picture 3"/>
          <p:cNvPicPr>
            <a:picLocks noChangeAspect="1"/>
          </p:cNvPicPr>
          <p:nvPr/>
        </p:nvPicPr>
        <p:blipFill>
          <a:blip r:embed="rId2"/>
          <a:stretch>
            <a:fillRect/>
          </a:stretch>
        </p:blipFill>
        <p:spPr>
          <a:xfrm>
            <a:off x="596472" y="1189176"/>
            <a:ext cx="11001375" cy="5219700"/>
          </a:xfrm>
          <a:prstGeom prst="rect">
            <a:avLst/>
          </a:prstGeom>
        </p:spPr>
      </p:pic>
    </p:spTree>
    <p:extLst>
      <p:ext uri="{BB962C8B-B14F-4D97-AF65-F5344CB8AC3E}">
        <p14:creationId xmlns:p14="http://schemas.microsoft.com/office/powerpoint/2010/main" val="2312955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4" name="Rectangle 8"/>
          <p:cNvSpPr>
            <a:spLocks noGrp="1" noChangeArrowheads="1"/>
          </p:cNvSpPr>
          <p:nvPr>
            <p:ph type="title"/>
          </p:nvPr>
        </p:nvSpPr>
        <p:spPr/>
        <p:txBody>
          <a:bodyPr>
            <a:normAutofit/>
          </a:bodyPr>
          <a:lstStyle/>
          <a:p>
            <a:r>
              <a:rPr lang="pl-PL" sz="4400" dirty="0"/>
              <a:t>Zrozumieć dane strumieniowe</a:t>
            </a:r>
            <a:endParaRPr lang="en-US" sz="4400" dirty="0"/>
          </a:p>
        </p:txBody>
      </p:sp>
      <p:sp>
        <p:nvSpPr>
          <p:cNvPr id="6" name="Text Placeholder 5"/>
          <p:cNvSpPr>
            <a:spLocks noGrp="1"/>
          </p:cNvSpPr>
          <p:nvPr>
            <p:ph type="body" sz="quarter" idx="10"/>
          </p:nvPr>
        </p:nvSpPr>
        <p:spPr>
          <a:xfrm>
            <a:off x="269239" y="1189177"/>
            <a:ext cx="11653523" cy="2473288"/>
          </a:xfrm>
        </p:spPr>
        <p:txBody>
          <a:bodyPr>
            <a:normAutofit/>
          </a:bodyPr>
          <a:lstStyle/>
          <a:p>
            <a:r>
              <a:rPr lang="pl-PL" sz="2800" dirty="0"/>
              <a:t>Różne typy zapytań wymagają różnych sposobów generowania odpowiedzi</a:t>
            </a:r>
            <a:r>
              <a:rPr lang="en-US" sz="2800" dirty="0"/>
              <a:t>.</a:t>
            </a:r>
          </a:p>
          <a:p>
            <a:r>
              <a:rPr lang="pl-PL" sz="2800" dirty="0"/>
              <a:t>W tym przypadku, używając motoru strumieniowego</a:t>
            </a:r>
            <a:r>
              <a:rPr lang="en-US" sz="2800" dirty="0"/>
              <a:t>:</a:t>
            </a:r>
          </a:p>
          <a:p>
            <a:pPr lvl="1"/>
            <a:r>
              <a:rPr lang="pl-PL" sz="2400" dirty="0"/>
              <a:t>Stań na skrzyżowaniu, zliczaj samochody czerwona gdy przejeżdżają obok</a:t>
            </a:r>
            <a:r>
              <a:rPr lang="en-US" sz="2400" dirty="0"/>
              <a:t>.</a:t>
            </a:r>
          </a:p>
          <a:p>
            <a:pPr lvl="1"/>
            <a:r>
              <a:rPr lang="pl-PL" sz="2400" dirty="0"/>
              <a:t>Zapisz odpowiedź i ją dostarcz pytającemu</a:t>
            </a:r>
            <a:r>
              <a:rPr lang="en-US" sz="2400" dirty="0"/>
              <a:t>.</a:t>
            </a:r>
          </a:p>
          <a:p>
            <a:pPr marL="855663" lvl="2" indent="0">
              <a:buNone/>
            </a:pPr>
            <a:r>
              <a:rPr lang="en-US" sz="2000" dirty="0"/>
              <a:t> </a:t>
            </a:r>
          </a:p>
          <a:p>
            <a:pPr lvl="1"/>
            <a:endParaRPr lang="en-US" sz="2400" dirty="0"/>
          </a:p>
        </p:txBody>
      </p:sp>
      <p:sp>
        <p:nvSpPr>
          <p:cNvPr id="5" name="Rectangle 1"/>
          <p:cNvSpPr>
            <a:spLocks noChangeArrowheads="1"/>
          </p:cNvSpPr>
          <p:nvPr/>
        </p:nvSpPr>
        <p:spPr bwMode="auto">
          <a:xfrm>
            <a:off x="1524000" y="-184667"/>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p:txBody>
      </p:sp>
      <p:sp>
        <p:nvSpPr>
          <p:cNvPr id="3" name="Rounded Rectangle 2"/>
          <p:cNvSpPr/>
          <p:nvPr/>
        </p:nvSpPr>
        <p:spPr bwMode="auto">
          <a:xfrm>
            <a:off x="2108887" y="3662465"/>
            <a:ext cx="7315200" cy="979197"/>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pl-PL" sz="2400" dirty="0">
                <a:solidFill>
                  <a:schemeClr val="bg1"/>
                </a:solidFill>
              </a:rPr>
              <a:t>To są założenia strumieniowych informacji w pigułce </a:t>
            </a:r>
            <a:r>
              <a:rPr lang="en-US" sz="2400" dirty="0">
                <a:solidFill>
                  <a:schemeClr val="bg1"/>
                </a:solidFill>
              </a:rPr>
              <a:t>– </a:t>
            </a:r>
            <a:r>
              <a:rPr lang="pl-PL" sz="2400" dirty="0">
                <a:solidFill>
                  <a:schemeClr val="bg1"/>
                </a:solidFill>
              </a:rPr>
              <a:t>zadawać zapytania podczas RUCHU danych</a:t>
            </a:r>
            <a:r>
              <a:rPr lang="en-US" sz="2400" dirty="0">
                <a:solidFill>
                  <a:schemeClr val="tx1"/>
                </a:solidFill>
              </a:rPr>
              <a:t>. </a:t>
            </a:r>
          </a:p>
        </p:txBody>
      </p:sp>
      <p:sp>
        <p:nvSpPr>
          <p:cNvPr id="2" name="TextBox 1"/>
          <p:cNvSpPr txBox="1"/>
          <p:nvPr/>
        </p:nvSpPr>
        <p:spPr>
          <a:xfrm>
            <a:off x="457200" y="5844746"/>
            <a:ext cx="7008265" cy="627864"/>
          </a:xfrm>
          <a:prstGeom prst="rect">
            <a:avLst/>
          </a:prstGeom>
          <a:noFill/>
        </p:spPr>
        <p:txBody>
          <a:bodyPr wrap="none" lIns="182880" tIns="146304" rIns="182880" bIns="146304" rtlCol="0">
            <a:spAutoFit/>
          </a:bodyPr>
          <a:lstStyle/>
          <a:p>
            <a:pPr>
              <a:lnSpc>
                <a:spcPct val="90000"/>
              </a:lnSpc>
              <a:spcAft>
                <a:spcPts val="600"/>
              </a:spcAft>
            </a:pPr>
            <a:r>
              <a:rPr lang="pl-PL" sz="2400" dirty="0">
                <a:gradFill>
                  <a:gsLst>
                    <a:gs pos="2917">
                      <a:schemeClr val="tx1"/>
                    </a:gs>
                    <a:gs pos="30000">
                      <a:schemeClr val="tx1"/>
                    </a:gs>
                  </a:gsLst>
                  <a:lin ang="5400000" scaled="0"/>
                </a:gradFill>
              </a:rPr>
              <a:t>Przykład oczywisty: kursy akcji, waluty, czujniki, …</a:t>
            </a: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85121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900035"/>
          </a:xfrm>
        </p:spPr>
        <p:txBody>
          <a:bodyPr/>
          <a:lstStyle/>
          <a:p>
            <a:r>
              <a:rPr lang="en-US" dirty="0">
                <a:ln>
                  <a:solidFill>
                    <a:srgbClr val="FFFFFF">
                      <a:alpha val="0"/>
                    </a:srgbClr>
                  </a:solidFill>
                </a:ln>
                <a:solidFill>
                  <a:schemeClr val="tx1"/>
                </a:solidFill>
                <a:latin typeface="+mj-lt"/>
                <a:ea typeface="Segoe UI" pitchFamily="34" charset="0"/>
                <a:cs typeface="Segoe UI" pitchFamily="34" charset="0"/>
              </a:rPr>
              <a:t>Spark </a:t>
            </a:r>
            <a:r>
              <a:rPr lang="pl-PL" dirty="0">
                <a:ln>
                  <a:solidFill>
                    <a:srgbClr val="FFFFFF">
                      <a:alpha val="0"/>
                    </a:srgbClr>
                  </a:solidFill>
                </a:ln>
                <a:solidFill>
                  <a:schemeClr val="tx1"/>
                </a:solidFill>
                <a:ea typeface="Segoe UI" pitchFamily="34" charset="0"/>
                <a:cs typeface="Segoe UI" pitchFamily="34" charset="0"/>
              </a:rPr>
              <a:t>ł</a:t>
            </a:r>
            <a:r>
              <a:rPr lang="pl-PL" dirty="0">
                <a:ln>
                  <a:solidFill>
                    <a:srgbClr val="FFFFFF">
                      <a:alpha val="0"/>
                    </a:srgbClr>
                  </a:solidFill>
                </a:ln>
                <a:solidFill>
                  <a:schemeClr val="tx1"/>
                </a:solidFill>
                <a:latin typeface="+mj-lt"/>
                <a:ea typeface="Segoe UI" pitchFamily="34" charset="0"/>
                <a:cs typeface="Segoe UI" pitchFamily="34" charset="0"/>
              </a:rPr>
              <a:t>ączy</a:t>
            </a:r>
            <a:r>
              <a:rPr lang="en-US" dirty="0">
                <a:ln>
                  <a:solidFill>
                    <a:srgbClr val="FFFFFF">
                      <a:alpha val="0"/>
                    </a:srgbClr>
                  </a:solidFill>
                </a:ln>
                <a:solidFill>
                  <a:schemeClr val="tx1"/>
                </a:solidFill>
                <a:latin typeface="+mj-lt"/>
                <a:ea typeface="Segoe UI" pitchFamily="34" charset="0"/>
                <a:cs typeface="Segoe UI" pitchFamily="34" charset="0"/>
              </a:rPr>
              <a:t>:</a:t>
            </a:r>
          </a:p>
          <a:p>
            <a:pPr marL="444461" lvl="1" indent="-336145" defTabSz="895769" fontAlgn="base">
              <a:spcBef>
                <a:spcPts val="588"/>
              </a:spcBef>
              <a:spcAft>
                <a:spcPts val="588"/>
              </a:spcAft>
              <a:buClr>
                <a:srgbClr val="68217A">
                  <a:lumMod val="50000"/>
                </a:srgbClr>
              </a:buClr>
              <a:buBlip>
                <a:blip r:embed="rId3"/>
              </a:buBlip>
            </a:pPr>
            <a:r>
              <a:rPr lang="pl-PL" sz="3137" dirty="0">
                <a:ln>
                  <a:solidFill>
                    <a:srgbClr val="FFFFFF">
                      <a:alpha val="0"/>
                    </a:srgbClr>
                  </a:solidFill>
                </a:ln>
                <a:solidFill>
                  <a:schemeClr val="tx1"/>
                </a:solidFill>
                <a:latin typeface="+mj-lt"/>
                <a:ea typeface="Segoe UI" pitchFamily="34" charset="0"/>
                <a:cs typeface="Segoe UI" pitchFamily="34" charset="0"/>
              </a:rPr>
              <a:t>Przetwarzanie wsadowe</a:t>
            </a:r>
            <a:endParaRPr lang="en-US" sz="3137" dirty="0">
              <a:ln>
                <a:solidFill>
                  <a:srgbClr val="FFFFFF">
                    <a:alpha val="0"/>
                  </a:srgbClr>
                </a:solidFill>
              </a:ln>
              <a:solidFill>
                <a:schemeClr val="tx1"/>
              </a:solidFill>
              <a:latin typeface="+mj-lt"/>
              <a:ea typeface="Segoe UI" pitchFamily="34" charset="0"/>
              <a:cs typeface="Segoe UI" pitchFamily="34" charset="0"/>
            </a:endParaRPr>
          </a:p>
          <a:p>
            <a:pPr marL="444461" lvl="1" indent="-336145" defTabSz="895769" fontAlgn="base">
              <a:spcBef>
                <a:spcPts val="588"/>
              </a:spcBef>
              <a:spcAft>
                <a:spcPts val="588"/>
              </a:spcAft>
              <a:buClr>
                <a:srgbClr val="68217A">
                  <a:lumMod val="50000"/>
                </a:srgbClr>
              </a:buClr>
              <a:buBlip>
                <a:blip r:embed="rId3"/>
              </a:buBlip>
            </a:pPr>
            <a:r>
              <a:rPr lang="pl-PL" sz="3137" dirty="0">
                <a:ln>
                  <a:solidFill>
                    <a:srgbClr val="FFFFFF">
                      <a:alpha val="0"/>
                    </a:srgbClr>
                  </a:solidFill>
                </a:ln>
                <a:solidFill>
                  <a:schemeClr val="tx1"/>
                </a:solidFill>
                <a:latin typeface="+mj-lt"/>
                <a:ea typeface="Segoe UI" pitchFamily="34" charset="0"/>
                <a:cs typeface="Segoe UI" pitchFamily="34" charset="0"/>
              </a:rPr>
              <a:t>W czasie rzeczywistym</a:t>
            </a:r>
            <a:r>
              <a:rPr lang="en-US" sz="3137" dirty="0">
                <a:ln>
                  <a:solidFill>
                    <a:srgbClr val="FFFFFF">
                      <a:alpha val="0"/>
                    </a:srgbClr>
                  </a:solidFill>
                </a:ln>
                <a:solidFill>
                  <a:schemeClr val="tx1"/>
                </a:solidFill>
                <a:latin typeface="+mj-lt"/>
                <a:ea typeface="Segoe UI" pitchFamily="34" charset="0"/>
                <a:cs typeface="Segoe UI" pitchFamily="34" charset="0"/>
              </a:rPr>
              <a:t>g</a:t>
            </a:r>
          </a:p>
          <a:p>
            <a:pPr marL="444461" lvl="1" indent="-336145" defTabSz="895769" fontAlgn="base">
              <a:spcBef>
                <a:spcPts val="588"/>
              </a:spcBef>
              <a:spcAft>
                <a:spcPts val="588"/>
              </a:spcAft>
              <a:buClr>
                <a:srgbClr val="68217A">
                  <a:lumMod val="50000"/>
                </a:srgbClr>
              </a:buClr>
              <a:buBlip>
                <a:blip r:embed="rId3"/>
              </a:buBlip>
            </a:pPr>
            <a:r>
              <a:rPr lang="pl-PL" sz="3137" dirty="0">
                <a:ln>
                  <a:solidFill>
                    <a:srgbClr val="FFFFFF">
                      <a:alpha val="0"/>
                    </a:srgbClr>
                  </a:solidFill>
                </a:ln>
                <a:solidFill>
                  <a:schemeClr val="tx1"/>
                </a:solidFill>
                <a:latin typeface="+mj-lt"/>
                <a:ea typeface="Segoe UI" pitchFamily="34" charset="0"/>
                <a:cs typeface="Segoe UI" pitchFamily="34" charset="0"/>
              </a:rPr>
              <a:t>Analiza strumieniowa</a:t>
            </a:r>
            <a:endParaRPr lang="en-US" sz="3137" dirty="0">
              <a:ln>
                <a:solidFill>
                  <a:srgbClr val="FFFFFF">
                    <a:alpha val="0"/>
                  </a:srgbClr>
                </a:solidFill>
              </a:ln>
              <a:solidFill>
                <a:schemeClr val="tx1"/>
              </a:solidFill>
              <a:latin typeface="+mj-lt"/>
              <a:ea typeface="Segoe UI" pitchFamily="34" charset="0"/>
              <a:cs typeface="Segoe UI" pitchFamily="34" charset="0"/>
            </a:endParaRPr>
          </a:p>
          <a:p>
            <a:pPr marL="444461" lvl="1" indent="-336145" defTabSz="895769" fontAlgn="base">
              <a:spcBef>
                <a:spcPts val="588"/>
              </a:spcBef>
              <a:spcAft>
                <a:spcPts val="588"/>
              </a:spcAft>
              <a:buClr>
                <a:srgbClr val="68217A">
                  <a:lumMod val="50000"/>
                </a:srgbClr>
              </a:buClr>
              <a:buBlip>
                <a:blip r:embed="rId3"/>
              </a:buBlip>
            </a:pPr>
            <a:r>
              <a:rPr lang="en-US" sz="3137" dirty="0">
                <a:ln>
                  <a:solidFill>
                    <a:srgbClr val="FFFFFF">
                      <a:alpha val="0"/>
                    </a:srgbClr>
                  </a:solidFill>
                </a:ln>
                <a:solidFill>
                  <a:schemeClr val="tx1"/>
                </a:solidFill>
                <a:latin typeface="+mj-lt"/>
                <a:ea typeface="Segoe UI" pitchFamily="34" charset="0"/>
                <a:cs typeface="Segoe UI" pitchFamily="34" charset="0"/>
              </a:rPr>
              <a:t>Machine Learning</a:t>
            </a:r>
          </a:p>
          <a:p>
            <a:pPr marL="444461" lvl="1" indent="-336145" defTabSz="895769" fontAlgn="base">
              <a:spcBef>
                <a:spcPts val="588"/>
              </a:spcBef>
              <a:spcAft>
                <a:spcPts val="588"/>
              </a:spcAft>
              <a:buClr>
                <a:srgbClr val="68217A">
                  <a:lumMod val="50000"/>
                </a:srgbClr>
              </a:buClr>
              <a:buBlip>
                <a:blip r:embed="rId3"/>
              </a:buBlip>
            </a:pPr>
            <a:r>
              <a:rPr lang="pl-PL" sz="3137" dirty="0">
                <a:ln>
                  <a:solidFill>
                    <a:srgbClr val="FFFFFF">
                      <a:alpha val="0"/>
                    </a:srgbClr>
                  </a:solidFill>
                </a:ln>
                <a:solidFill>
                  <a:schemeClr val="tx1"/>
                </a:solidFill>
                <a:latin typeface="+mj-lt"/>
                <a:ea typeface="Segoe UI" pitchFamily="34" charset="0"/>
                <a:cs typeface="Segoe UI" pitchFamily="34" charset="0"/>
              </a:rPr>
              <a:t>Interaktywny SQL</a:t>
            </a:r>
            <a:endParaRPr lang="en-US" sz="3137" dirty="0">
              <a:ln>
                <a:solidFill>
                  <a:srgbClr val="FFFFFF">
                    <a:alpha val="0"/>
                  </a:srgbClr>
                </a:solidFill>
              </a:ln>
              <a:solidFill>
                <a:schemeClr val="tx1"/>
              </a:solidFill>
              <a:latin typeface="+mj-lt"/>
              <a:ea typeface="Segoe UI" pitchFamily="34" charset="0"/>
              <a:cs typeface="Segoe UI" pitchFamily="34" charset="0"/>
            </a:endParaRPr>
          </a:p>
          <a:p>
            <a:pPr marL="444461" lvl="1" indent="-336145" defTabSz="895769" fontAlgn="base">
              <a:spcBef>
                <a:spcPts val="588"/>
              </a:spcBef>
              <a:spcAft>
                <a:spcPts val="588"/>
              </a:spcAft>
              <a:buClr>
                <a:srgbClr val="68217A">
                  <a:lumMod val="50000"/>
                </a:srgbClr>
              </a:buClr>
              <a:buBlip>
                <a:blip r:embed="rId3"/>
              </a:buBlip>
            </a:pPr>
            <a:r>
              <a:rPr lang="en-US" sz="3137" dirty="0">
                <a:ln>
                  <a:solidFill>
                    <a:srgbClr val="FFFFFF">
                      <a:alpha val="0"/>
                    </a:srgbClr>
                  </a:solidFill>
                </a:ln>
                <a:solidFill>
                  <a:schemeClr val="tx1"/>
                </a:solidFill>
                <a:latin typeface="+mj-lt"/>
                <a:ea typeface="Segoe UI" pitchFamily="34" charset="0"/>
                <a:cs typeface="Segoe UI" pitchFamily="34" charset="0"/>
              </a:rPr>
              <a:t>Power BI</a:t>
            </a:r>
            <a:r>
              <a:rPr lang="pl-PL" sz="3137" dirty="0">
                <a:ln>
                  <a:solidFill>
                    <a:srgbClr val="FFFFFF">
                      <a:alpha val="0"/>
                    </a:srgbClr>
                  </a:solidFill>
                </a:ln>
                <a:solidFill>
                  <a:schemeClr val="tx1"/>
                </a:solidFill>
                <a:latin typeface="+mj-lt"/>
                <a:ea typeface="Segoe UI" pitchFamily="34" charset="0"/>
                <a:cs typeface="Segoe UI" pitchFamily="34" charset="0"/>
              </a:rPr>
              <a:t> (jako wyjście!)</a:t>
            </a:r>
            <a:endParaRPr lang="en-US" sz="3137" dirty="0">
              <a:ln>
                <a:solidFill>
                  <a:srgbClr val="FFFFFF">
                    <a:alpha val="0"/>
                  </a:srgbClr>
                </a:solidFill>
              </a:ln>
              <a:solidFill>
                <a:schemeClr val="tx1"/>
              </a:solidFill>
              <a:latin typeface="+mj-lt"/>
              <a:ea typeface="Segoe UI" pitchFamily="34" charset="0"/>
              <a:cs typeface="Segoe UI" pitchFamily="34" charset="0"/>
            </a:endParaRPr>
          </a:p>
          <a:p>
            <a:endParaRPr lang="en-GB" dirty="0"/>
          </a:p>
        </p:txBody>
      </p:sp>
      <p:sp>
        <p:nvSpPr>
          <p:cNvPr id="3" name="Title 2"/>
          <p:cNvSpPr>
            <a:spLocks noGrp="1"/>
          </p:cNvSpPr>
          <p:nvPr>
            <p:ph type="title"/>
          </p:nvPr>
        </p:nvSpPr>
        <p:spPr/>
        <p:txBody>
          <a:bodyPr/>
          <a:lstStyle/>
          <a:p>
            <a:r>
              <a:rPr lang="pl-PL" dirty="0"/>
              <a:t>Co to </a:t>
            </a:r>
            <a:r>
              <a:rPr lang="en-GB" dirty="0"/>
              <a:t>		       ?</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195" y="487"/>
            <a:ext cx="1904469" cy="101128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0767" y="1934959"/>
            <a:ext cx="6508924" cy="3064233"/>
          </a:xfrm>
          <a:prstGeom prst="rect">
            <a:avLst/>
          </a:prstGeom>
        </p:spPr>
      </p:pic>
      <p:sp>
        <p:nvSpPr>
          <p:cNvPr id="7" name="TextBox 6"/>
          <p:cNvSpPr txBox="1"/>
          <p:nvPr/>
        </p:nvSpPr>
        <p:spPr>
          <a:xfrm>
            <a:off x="4900767" y="5037095"/>
            <a:ext cx="3649729" cy="301727"/>
          </a:xfrm>
          <a:prstGeom prst="rect">
            <a:avLst/>
          </a:prstGeom>
          <a:noFill/>
        </p:spPr>
        <p:txBody>
          <a:bodyPr wrap="square" rtlCol="0">
            <a:spAutoFit/>
          </a:bodyPr>
          <a:lstStyle/>
          <a:p>
            <a:pPr defTabSz="914367">
              <a:defRPr/>
            </a:pPr>
            <a:r>
              <a:rPr lang="en-US" sz="1372" dirty="0">
                <a:solidFill>
                  <a:srgbClr val="FFFFFF"/>
                </a:solidFill>
                <a:latin typeface="Segoe UI"/>
              </a:rPr>
              <a:t>https://spark.apache.org</a:t>
            </a: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0767" y="5037094"/>
            <a:ext cx="4356265" cy="1464039"/>
          </a:xfrm>
          <a:prstGeom prst="rect">
            <a:avLst/>
          </a:prstGeom>
        </p:spPr>
      </p:pic>
    </p:spTree>
    <p:extLst>
      <p:ext uri="{BB962C8B-B14F-4D97-AF65-F5344CB8AC3E}">
        <p14:creationId xmlns:p14="http://schemas.microsoft.com/office/powerpoint/2010/main" val="529394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anim calcmode="lin" valueType="num">
                                      <p:cBhvr additive="base">
                                        <p:cTn id="7"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Spark jest szybki</a:t>
            </a:r>
            <a:endParaRPr lang="en-US" dirty="0"/>
          </a:p>
        </p:txBody>
      </p:sp>
      <p:sp>
        <p:nvSpPr>
          <p:cNvPr id="5" name="TextBox 4"/>
          <p:cNvSpPr txBox="1"/>
          <p:nvPr/>
        </p:nvSpPr>
        <p:spPr>
          <a:xfrm>
            <a:off x="2238781" y="1403965"/>
            <a:ext cx="7696245" cy="1032611"/>
          </a:xfrm>
          <a:prstGeom prst="rect">
            <a:avLst/>
          </a:prstGeom>
          <a:noFill/>
        </p:spPr>
        <p:txBody>
          <a:bodyPr wrap="none" lIns="182854" tIns="146284" rIns="182854" bIns="146284" rtlCol="0">
            <a:noAutofit/>
          </a:bodyPr>
          <a:lstStyle/>
          <a:p>
            <a:pPr algn="ctr" defTabSz="914367">
              <a:lnSpc>
                <a:spcPct val="90000"/>
              </a:lnSpc>
              <a:spcAft>
                <a:spcPts val="600"/>
              </a:spcAft>
              <a:defRPr/>
            </a:pPr>
            <a:r>
              <a:rPr lang="en-US" sz="2400" dirty="0">
                <a:solidFill>
                  <a:srgbClr val="FFFFFF">
                    <a:lumMod val="65000"/>
                    <a:lumOff val="35000"/>
                  </a:srgbClr>
                </a:solidFill>
                <a:latin typeface="Segoe UI"/>
              </a:rPr>
              <a:t>Spark is the current (2014) Sort Benchmark winner. </a:t>
            </a:r>
          </a:p>
          <a:p>
            <a:pPr algn="ctr" defTabSz="914367">
              <a:lnSpc>
                <a:spcPct val="90000"/>
              </a:lnSpc>
              <a:spcAft>
                <a:spcPts val="600"/>
              </a:spcAft>
              <a:defRPr/>
            </a:pPr>
            <a:r>
              <a:rPr lang="en-US" sz="2400" dirty="0">
                <a:solidFill>
                  <a:srgbClr val="FFFFFF">
                    <a:lumMod val="65000"/>
                    <a:lumOff val="35000"/>
                  </a:srgbClr>
                </a:solidFill>
                <a:latin typeface="Segoe UI"/>
              </a:rPr>
              <a:t>3x faster than 2013 winner (Hadoop).</a:t>
            </a:r>
          </a:p>
        </p:txBody>
      </p:sp>
      <p:pic>
        <p:nvPicPr>
          <p:cNvPr id="6" name="Picture 5"/>
          <p:cNvPicPr>
            <a:picLocks noChangeAspect="1"/>
          </p:cNvPicPr>
          <p:nvPr/>
        </p:nvPicPr>
        <p:blipFill>
          <a:blip r:embed="rId3"/>
          <a:stretch>
            <a:fillRect/>
          </a:stretch>
        </p:blipFill>
        <p:spPr>
          <a:xfrm>
            <a:off x="2043376" y="2435522"/>
            <a:ext cx="8104625" cy="2780905"/>
          </a:xfrm>
          <a:prstGeom prst="rect">
            <a:avLst/>
          </a:prstGeom>
        </p:spPr>
      </p:pic>
      <p:sp>
        <p:nvSpPr>
          <p:cNvPr id="8" name="TextBox 7"/>
          <p:cNvSpPr txBox="1"/>
          <p:nvPr/>
        </p:nvSpPr>
        <p:spPr>
          <a:xfrm>
            <a:off x="2043376" y="5221637"/>
            <a:ext cx="8161238" cy="79957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GB" sz="1765" i="1" dirty="0">
                <a:gradFill>
                  <a:gsLst>
                    <a:gs pos="2917">
                      <a:srgbClr val="FFFFFF"/>
                    </a:gs>
                    <a:gs pos="30000">
                      <a:srgbClr val="FFFFFF"/>
                    </a:gs>
                  </a:gsLst>
                  <a:lin ang="5400000" scaled="0"/>
                </a:gradFill>
                <a:latin typeface="Segoe UI"/>
              </a:rPr>
              <a:t>“Spark officially sets a new record in large-scale sorting”</a:t>
            </a:r>
          </a:p>
          <a:p>
            <a:pPr algn="ctr" defTabSz="914367">
              <a:lnSpc>
                <a:spcPct val="90000"/>
              </a:lnSpc>
              <a:spcAft>
                <a:spcPts val="588"/>
              </a:spcAft>
              <a:defRPr/>
            </a:pPr>
            <a:r>
              <a:rPr lang="en-GB" sz="1372" i="1" dirty="0">
                <a:gradFill>
                  <a:gsLst>
                    <a:gs pos="2917">
                      <a:srgbClr val="FFFFFF"/>
                    </a:gs>
                    <a:gs pos="30000">
                      <a:srgbClr val="FFFFFF"/>
                    </a:gs>
                  </a:gsLst>
                  <a:lin ang="5400000" scaled="0"/>
                </a:gradFill>
                <a:latin typeface="Segoe UI"/>
              </a:rPr>
              <a:t>https://databricks.com/blog/2014/11/05/spark-officially-sets-a-new-record-in-large-scale-sorting.html </a:t>
            </a:r>
          </a:p>
        </p:txBody>
      </p:sp>
    </p:spTree>
    <p:extLst>
      <p:ext uri="{BB962C8B-B14F-4D97-AF65-F5344CB8AC3E}">
        <p14:creationId xmlns:p14="http://schemas.microsoft.com/office/powerpoint/2010/main" val="2771765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Skąd się to wzięło?</a:t>
            </a:r>
            <a:endParaRPr lang="en-US" dirty="0"/>
          </a:p>
        </p:txBody>
      </p:sp>
      <p:sp>
        <p:nvSpPr>
          <p:cNvPr id="3" name="Text Placeholder 2"/>
          <p:cNvSpPr>
            <a:spLocks noGrp="1"/>
          </p:cNvSpPr>
          <p:nvPr>
            <p:ph type="body" sz="quarter" idx="10"/>
          </p:nvPr>
        </p:nvSpPr>
        <p:spPr/>
        <p:txBody>
          <a:bodyPr/>
          <a:lstStyle/>
          <a:p>
            <a:r>
              <a:rPr lang="en-US" dirty="0"/>
              <a:t>Most current cluster programming models are based on </a:t>
            </a:r>
            <a:r>
              <a:rPr lang="en-US" i="1" dirty="0"/>
              <a:t>acyclic data flow</a:t>
            </a:r>
            <a:r>
              <a:rPr lang="en-US" dirty="0"/>
              <a:t> from stable storage to stable storage</a:t>
            </a:r>
          </a:p>
          <a:p>
            <a:endParaRPr lang="en-US" dirty="0"/>
          </a:p>
        </p:txBody>
      </p:sp>
      <p:sp>
        <p:nvSpPr>
          <p:cNvPr id="36" name="Content Placeholder 2"/>
          <p:cNvSpPr txBox="1">
            <a:spLocks/>
          </p:cNvSpPr>
          <p:nvPr/>
        </p:nvSpPr>
        <p:spPr bwMode="auto">
          <a:xfrm>
            <a:off x="1981200" y="1867085"/>
            <a:ext cx="8229600" cy="2263391"/>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0" indent="0" algn="l" defTabSz="457200" rtl="0" eaLnBrk="0" fontAlgn="base" hangingPunct="0">
              <a:spcBef>
                <a:spcPts val="2000"/>
              </a:spcBef>
              <a:spcAft>
                <a:spcPct val="0"/>
              </a:spcAft>
              <a:buNone/>
              <a:defRPr sz="3200" kern="1200">
                <a:solidFill>
                  <a:schemeClr val="tx1"/>
                </a:solidFill>
                <a:latin typeface="+mn-lt"/>
                <a:ea typeface="ＭＳ Ｐゴシック" pitchFamily="-65" charset="-128"/>
                <a:cs typeface="ＭＳ Ｐゴシック" pitchFamily="-65" charset="-128"/>
              </a:defRPr>
            </a:lvl1pPr>
            <a:lvl2pPr marL="457200" indent="-228600" algn="l" defTabSz="457200" rtl="0" eaLnBrk="0" fontAlgn="base" hangingPunct="0">
              <a:spcBef>
                <a:spcPct val="0"/>
              </a:spcBef>
              <a:spcAft>
                <a:spcPct val="0"/>
              </a:spcAft>
              <a:buSzPct val="100000"/>
              <a:buFont typeface="Lucida Grande" charset="0"/>
              <a:buChar char="»"/>
              <a:defRPr sz="2700" kern="1200">
                <a:solidFill>
                  <a:schemeClr val="tx1"/>
                </a:solidFill>
                <a:latin typeface="+mn-lt"/>
                <a:ea typeface="ＭＳ Ｐゴシック" pitchFamily="-65" charset="-128"/>
                <a:cs typeface="+mn-cs"/>
              </a:defRPr>
            </a:lvl2pPr>
            <a:lvl3pPr marL="77724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65"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65"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65"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grpSp>
        <p:nvGrpSpPr>
          <p:cNvPr id="39" name="Group 38"/>
          <p:cNvGrpSpPr/>
          <p:nvPr/>
        </p:nvGrpSpPr>
        <p:grpSpPr>
          <a:xfrm>
            <a:off x="2643261" y="3962400"/>
            <a:ext cx="7010399" cy="2409790"/>
            <a:chOff x="195109" y="1484921"/>
            <a:chExt cx="8663829" cy="3698990"/>
          </a:xfrm>
        </p:grpSpPr>
        <p:grpSp>
          <p:nvGrpSpPr>
            <p:cNvPr id="40" name="Group 230"/>
            <p:cNvGrpSpPr>
              <a:grpSpLocks/>
            </p:cNvGrpSpPr>
            <p:nvPr/>
          </p:nvGrpSpPr>
          <p:grpSpPr bwMode="auto">
            <a:xfrm>
              <a:off x="195109" y="1484921"/>
              <a:ext cx="8663829" cy="3698990"/>
              <a:chOff x="95767" y="2133596"/>
              <a:chExt cx="8881102" cy="4495804"/>
            </a:xfrm>
          </p:grpSpPr>
          <p:sp>
            <p:nvSpPr>
              <p:cNvPr id="44" name="Folded Corner 43"/>
              <p:cNvSpPr/>
              <p:nvPr/>
            </p:nvSpPr>
            <p:spPr>
              <a:xfrm rot="10800000">
                <a:off x="95767" y="2133596"/>
                <a:ext cx="1428233" cy="4495801"/>
              </a:xfrm>
              <a:prstGeom prst="foldedCorner">
                <a:avLst/>
              </a:prstGeom>
              <a:ln/>
            </p:spPr>
            <p:style>
              <a:lnRef idx="1">
                <a:schemeClr val="accent3"/>
              </a:lnRef>
              <a:fillRef idx="2">
                <a:schemeClr val="accent3"/>
              </a:fillRef>
              <a:effectRef idx="1">
                <a:schemeClr val="accent3"/>
              </a:effectRef>
              <a:fontRef idx="minor">
                <a:schemeClr val="dk1"/>
              </a:fontRef>
            </p:style>
            <p:txBody>
              <a:bodyPr anchor="ctr"/>
              <a:lstStyle/>
              <a:p>
                <a:pPr algn="ctr" eaLnBrk="0" hangingPunct="0">
                  <a:spcBef>
                    <a:spcPct val="50000"/>
                  </a:spcBef>
                  <a:defRPr/>
                </a:pPr>
                <a:endParaRPr lang="en-US" kern="0">
                  <a:solidFill>
                    <a:srgbClr val="000000"/>
                  </a:solidFill>
                  <a:latin typeface="Corbel"/>
                  <a:ea typeface="ＭＳ Ｐゴシック" pitchFamily="-105" charset="-128"/>
                  <a:cs typeface="Corbel"/>
                </a:endParaRPr>
              </a:p>
            </p:txBody>
          </p:sp>
          <p:cxnSp>
            <p:nvCxnSpPr>
              <p:cNvPr id="45" name="Straight Arrow Connector 454"/>
              <p:cNvCxnSpPr>
                <a:cxnSpLocks noChangeShapeType="1"/>
                <a:stCxn id="46" idx="2"/>
                <a:endCxn id="50" idx="1"/>
              </p:cNvCxnSpPr>
              <p:nvPr/>
            </p:nvCxnSpPr>
            <p:spPr bwMode="auto">
              <a:xfrm>
                <a:off x="1676400" y="2882901"/>
                <a:ext cx="609599" cy="9940"/>
              </a:xfrm>
              <a:prstGeom prst="straightConnector1">
                <a:avLst/>
              </a:prstGeom>
              <a:noFill/>
              <a:ln w="19050" cmpd="sng">
                <a:solidFill>
                  <a:srgbClr val="000000"/>
                </a:solidFill>
                <a:round/>
                <a:headEnd type="none" w="sm" len="sm"/>
                <a:tailEnd type="triangle" w="lg" len="med"/>
              </a:ln>
              <a:extLst>
                <a:ext uri="{909E8E84-426E-40dd-AFC4-6F175D3DCCD1}">
                  <a14:hiddenFill xmlns:a14="http://schemas.microsoft.com/office/drawing/2010/main" xmlns="">
                    <a:noFill/>
                  </a14:hiddenFill>
                </a:ext>
              </a:extLst>
            </p:spPr>
          </p:cxnSp>
          <p:sp>
            <p:nvSpPr>
              <p:cNvPr id="46" name="Right Bracket 45"/>
              <p:cNvSpPr/>
              <p:nvPr/>
            </p:nvSpPr>
            <p:spPr>
              <a:xfrm>
                <a:off x="1524000" y="2133600"/>
                <a:ext cx="152400" cy="1498600"/>
              </a:xfrm>
              <a:prstGeom prst="rightBracket">
                <a:avLst/>
              </a:prstGeom>
              <a:noFill/>
              <a:ln w="12700" cap="flat" cmpd="sng" algn="ctr">
                <a:solidFill>
                  <a:srgbClr val="000000"/>
                </a:solidFill>
                <a:prstDash val="solid"/>
                <a:round/>
                <a:headEnd type="none" w="med" len="med"/>
                <a:tailEnd type="none" w="med" len="med"/>
              </a:ln>
              <a:effectLst/>
            </p:spPr>
            <p:txBody>
              <a:bodyPr anchor="ctr"/>
              <a:lstStyle/>
              <a:p>
                <a:pPr algn="ctr" eaLnBrk="0" hangingPunct="0">
                  <a:spcBef>
                    <a:spcPct val="50000"/>
                  </a:spcBef>
                  <a:defRPr/>
                </a:pPr>
                <a:endParaRPr lang="en-US" kern="0">
                  <a:solidFill>
                    <a:srgbClr val="000000"/>
                  </a:solidFill>
                  <a:latin typeface="Corbel"/>
                  <a:ea typeface="ＭＳ Ｐゴシック" pitchFamily="-105" charset="-128"/>
                  <a:cs typeface="Corbel"/>
                </a:endParaRPr>
              </a:p>
            </p:txBody>
          </p:sp>
          <p:sp>
            <p:nvSpPr>
              <p:cNvPr id="47" name="Right Bracket 46"/>
              <p:cNvSpPr/>
              <p:nvPr/>
            </p:nvSpPr>
            <p:spPr>
              <a:xfrm>
                <a:off x="1524000" y="3632200"/>
                <a:ext cx="152400" cy="1498600"/>
              </a:xfrm>
              <a:prstGeom prst="rightBracket">
                <a:avLst/>
              </a:prstGeom>
              <a:noFill/>
              <a:ln w="12700" cap="flat" cmpd="sng" algn="ctr">
                <a:solidFill>
                  <a:srgbClr val="000000"/>
                </a:solidFill>
                <a:prstDash val="solid"/>
                <a:round/>
                <a:headEnd type="none" w="med" len="med"/>
                <a:tailEnd type="none" w="med" len="med"/>
              </a:ln>
              <a:effectLst/>
            </p:spPr>
            <p:txBody>
              <a:bodyPr anchor="ctr"/>
              <a:lstStyle/>
              <a:p>
                <a:pPr algn="ctr" eaLnBrk="0" hangingPunct="0">
                  <a:spcBef>
                    <a:spcPct val="50000"/>
                  </a:spcBef>
                  <a:defRPr/>
                </a:pPr>
                <a:endParaRPr lang="en-US" kern="0">
                  <a:solidFill>
                    <a:srgbClr val="000000"/>
                  </a:solidFill>
                  <a:latin typeface="Corbel"/>
                  <a:ea typeface="ＭＳ Ｐゴシック" pitchFamily="-105" charset="-128"/>
                  <a:cs typeface="Corbel"/>
                </a:endParaRPr>
              </a:p>
            </p:txBody>
          </p:sp>
          <p:sp>
            <p:nvSpPr>
              <p:cNvPr id="48" name="Right Bracket 47"/>
              <p:cNvSpPr/>
              <p:nvPr/>
            </p:nvSpPr>
            <p:spPr>
              <a:xfrm>
                <a:off x="1524000" y="5130800"/>
                <a:ext cx="152400" cy="1498600"/>
              </a:xfrm>
              <a:prstGeom prst="rightBracket">
                <a:avLst/>
              </a:prstGeom>
              <a:noFill/>
              <a:ln w="12700" cap="flat" cmpd="sng" algn="ctr">
                <a:solidFill>
                  <a:srgbClr val="000000"/>
                </a:solidFill>
                <a:prstDash val="solid"/>
                <a:round/>
                <a:headEnd type="none" w="med" len="med"/>
                <a:tailEnd type="none" w="med" len="med"/>
              </a:ln>
              <a:effectLst/>
            </p:spPr>
            <p:txBody>
              <a:bodyPr anchor="ctr"/>
              <a:lstStyle/>
              <a:p>
                <a:pPr algn="ctr" eaLnBrk="0" hangingPunct="0">
                  <a:spcBef>
                    <a:spcPct val="50000"/>
                  </a:spcBef>
                  <a:defRPr/>
                </a:pPr>
                <a:endParaRPr lang="en-US" kern="0">
                  <a:solidFill>
                    <a:srgbClr val="000000"/>
                  </a:solidFill>
                  <a:latin typeface="Corbel"/>
                  <a:ea typeface="ＭＳ Ｐゴシック" pitchFamily="-105" charset="-128"/>
                  <a:cs typeface="Corbel"/>
                </a:endParaRPr>
              </a:p>
            </p:txBody>
          </p:sp>
          <p:cxnSp>
            <p:nvCxnSpPr>
              <p:cNvPr id="49" name="Straight Arrow Connector 124"/>
              <p:cNvCxnSpPr>
                <a:cxnSpLocks noChangeShapeType="1"/>
                <a:stCxn id="47" idx="2"/>
                <a:endCxn id="51" idx="1"/>
              </p:cNvCxnSpPr>
              <p:nvPr/>
            </p:nvCxnSpPr>
            <p:spPr bwMode="auto">
              <a:xfrm>
                <a:off x="1676400" y="4381502"/>
                <a:ext cx="609599" cy="13941"/>
              </a:xfrm>
              <a:prstGeom prst="straightConnector1">
                <a:avLst/>
              </a:prstGeom>
              <a:noFill/>
              <a:ln w="19050" cmpd="sng">
                <a:solidFill>
                  <a:srgbClr val="000000"/>
                </a:solidFill>
                <a:round/>
                <a:headEnd type="none" w="sm" len="sm"/>
                <a:tailEnd type="triangle" w="lg" len="med"/>
              </a:ln>
              <a:extLst>
                <a:ext uri="{909E8E84-426E-40dd-AFC4-6F175D3DCCD1}">
                  <a14:hiddenFill xmlns:a14="http://schemas.microsoft.com/office/drawing/2010/main" xmlns="">
                    <a:noFill/>
                  </a14:hiddenFill>
                </a:ext>
              </a:extLst>
            </p:spPr>
          </p:cxnSp>
          <p:sp>
            <p:nvSpPr>
              <p:cNvPr id="50" name="Rounded Rectangle 49"/>
              <p:cNvSpPr/>
              <p:nvPr/>
            </p:nvSpPr>
            <p:spPr>
              <a:xfrm>
                <a:off x="2286000" y="2520141"/>
                <a:ext cx="1218523" cy="745398"/>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spcBef>
                    <a:spcPct val="50000"/>
                  </a:spcBef>
                  <a:defRPr/>
                </a:pPr>
                <a:r>
                  <a:rPr lang="en-US" sz="2000" kern="0" dirty="0">
                    <a:solidFill>
                      <a:srgbClr val="FFFFFF"/>
                    </a:solidFill>
                    <a:latin typeface="Corbel"/>
                    <a:ea typeface="ＭＳ Ｐゴシック" pitchFamily="-105" charset="-128"/>
                    <a:cs typeface="Corbel"/>
                  </a:rPr>
                  <a:t>Map</a:t>
                </a:r>
              </a:p>
            </p:txBody>
          </p:sp>
          <p:sp>
            <p:nvSpPr>
              <p:cNvPr id="51" name="Rounded Rectangle 50"/>
              <p:cNvSpPr/>
              <p:nvPr/>
            </p:nvSpPr>
            <p:spPr>
              <a:xfrm>
                <a:off x="2286000" y="4016250"/>
                <a:ext cx="1218523" cy="75838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spcBef>
                    <a:spcPct val="50000"/>
                  </a:spcBef>
                  <a:defRPr/>
                </a:pPr>
                <a:r>
                  <a:rPr lang="en-US" sz="2000" kern="0" dirty="0">
                    <a:solidFill>
                      <a:srgbClr val="FFFFFF"/>
                    </a:solidFill>
                    <a:latin typeface="Corbel"/>
                    <a:ea typeface="ＭＳ Ｐゴシック" pitchFamily="-105" charset="-128"/>
                    <a:cs typeface="Corbel"/>
                  </a:rPr>
                  <a:t>Map</a:t>
                </a:r>
              </a:p>
            </p:txBody>
          </p:sp>
          <p:sp>
            <p:nvSpPr>
              <p:cNvPr id="52" name="Rounded Rectangle 51"/>
              <p:cNvSpPr/>
              <p:nvPr/>
            </p:nvSpPr>
            <p:spPr>
              <a:xfrm>
                <a:off x="2286000" y="5518377"/>
                <a:ext cx="1218523" cy="74799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spcBef>
                    <a:spcPct val="50000"/>
                  </a:spcBef>
                  <a:defRPr/>
                </a:pPr>
                <a:r>
                  <a:rPr lang="en-US" sz="2000" kern="0" dirty="0">
                    <a:solidFill>
                      <a:srgbClr val="FFFFFF"/>
                    </a:solidFill>
                    <a:latin typeface="Corbel"/>
                    <a:ea typeface="ＭＳ Ｐゴシック" pitchFamily="-105" charset="-128"/>
                    <a:cs typeface="Corbel"/>
                  </a:rPr>
                  <a:t>Map</a:t>
                </a:r>
              </a:p>
            </p:txBody>
          </p:sp>
          <p:cxnSp>
            <p:nvCxnSpPr>
              <p:cNvPr id="53" name="Straight Arrow Connector 135"/>
              <p:cNvCxnSpPr>
                <a:cxnSpLocks noChangeShapeType="1"/>
                <a:stCxn id="48" idx="2"/>
                <a:endCxn id="52" idx="1"/>
              </p:cNvCxnSpPr>
              <p:nvPr/>
            </p:nvCxnSpPr>
            <p:spPr bwMode="auto">
              <a:xfrm>
                <a:off x="1676400" y="5880101"/>
                <a:ext cx="609599" cy="12274"/>
              </a:xfrm>
              <a:prstGeom prst="straightConnector1">
                <a:avLst/>
              </a:prstGeom>
              <a:noFill/>
              <a:ln w="19050" cmpd="sng">
                <a:solidFill>
                  <a:srgbClr val="000000"/>
                </a:solidFill>
                <a:round/>
                <a:headEnd type="none" w="sm" len="sm"/>
                <a:tailEnd type="triangle" w="lg" len="med"/>
              </a:ln>
              <a:extLst>
                <a:ext uri="{909E8E84-426E-40dd-AFC4-6F175D3DCCD1}">
                  <a14:hiddenFill xmlns:a14="http://schemas.microsoft.com/office/drawing/2010/main" xmlns="">
                    <a:noFill/>
                  </a14:hiddenFill>
                </a:ext>
              </a:extLst>
            </p:spPr>
          </p:cxnSp>
          <p:sp>
            <p:nvSpPr>
              <p:cNvPr id="54" name="Rounded Rectangle 53"/>
              <p:cNvSpPr/>
              <p:nvPr/>
            </p:nvSpPr>
            <p:spPr>
              <a:xfrm>
                <a:off x="5519622" y="2836761"/>
                <a:ext cx="1363025" cy="793198"/>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anchor="ctr"/>
              <a:lstStyle/>
              <a:p>
                <a:pPr algn="ctr" eaLnBrk="0" hangingPunct="0">
                  <a:spcBef>
                    <a:spcPct val="50000"/>
                  </a:spcBef>
                  <a:defRPr/>
                </a:pPr>
                <a:r>
                  <a:rPr lang="en-US" sz="2000" kern="0" dirty="0">
                    <a:solidFill>
                      <a:schemeClr val="bg1"/>
                    </a:solidFill>
                    <a:latin typeface="Corbel"/>
                    <a:ea typeface="ＭＳ Ｐゴシック" pitchFamily="-105" charset="-128"/>
                    <a:cs typeface="Corbel"/>
                  </a:rPr>
                  <a:t>Reduce</a:t>
                </a:r>
              </a:p>
            </p:txBody>
          </p:sp>
          <p:sp>
            <p:nvSpPr>
              <p:cNvPr id="55" name="Rounded Rectangle 54"/>
              <p:cNvSpPr/>
              <p:nvPr/>
            </p:nvSpPr>
            <p:spPr>
              <a:xfrm>
                <a:off x="5519622" y="5110723"/>
                <a:ext cx="1363025" cy="751943"/>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anchor="ctr"/>
              <a:lstStyle/>
              <a:p>
                <a:pPr algn="ctr" eaLnBrk="0" hangingPunct="0">
                  <a:spcBef>
                    <a:spcPct val="50000"/>
                  </a:spcBef>
                  <a:defRPr/>
                </a:pPr>
                <a:r>
                  <a:rPr lang="en-US" sz="2000" kern="0" dirty="0">
                    <a:solidFill>
                      <a:schemeClr val="bg1"/>
                    </a:solidFill>
                    <a:latin typeface="Corbel"/>
                    <a:ea typeface="ＭＳ Ｐゴシック" pitchFamily="-105" charset="-128"/>
                    <a:cs typeface="Corbel"/>
                  </a:rPr>
                  <a:t>Reduce</a:t>
                </a:r>
              </a:p>
            </p:txBody>
          </p:sp>
          <p:cxnSp>
            <p:nvCxnSpPr>
              <p:cNvPr id="56" name="Straight Arrow Connector 155"/>
              <p:cNvCxnSpPr>
                <a:cxnSpLocks noChangeShapeType="1"/>
                <a:stCxn id="50" idx="3"/>
              </p:cNvCxnSpPr>
              <p:nvPr/>
            </p:nvCxnSpPr>
            <p:spPr bwMode="auto">
              <a:xfrm>
                <a:off x="3504523" y="2892841"/>
                <a:ext cx="2015101" cy="239827"/>
              </a:xfrm>
              <a:prstGeom prst="straightConnector1">
                <a:avLst/>
              </a:prstGeom>
              <a:noFill/>
              <a:ln w="19050" cmpd="sng">
                <a:solidFill>
                  <a:srgbClr val="000000"/>
                </a:solidFill>
                <a:round/>
                <a:headEnd type="none" w="sm" len="sm"/>
                <a:tailEnd type="triangle" w="lg" len="med"/>
              </a:ln>
              <a:extLst>
                <a:ext uri="{909E8E84-426E-40dd-AFC4-6F175D3DCCD1}">
                  <a14:hiddenFill xmlns:a14="http://schemas.microsoft.com/office/drawing/2010/main" xmlns="">
                    <a:noFill/>
                  </a14:hiddenFill>
                </a:ext>
              </a:extLst>
            </p:spPr>
          </p:cxnSp>
          <p:cxnSp>
            <p:nvCxnSpPr>
              <p:cNvPr id="57" name="Straight Arrow Connector 158"/>
              <p:cNvCxnSpPr>
                <a:cxnSpLocks noChangeShapeType="1"/>
                <a:stCxn id="50" idx="3"/>
              </p:cNvCxnSpPr>
              <p:nvPr/>
            </p:nvCxnSpPr>
            <p:spPr bwMode="auto">
              <a:xfrm>
                <a:off x="3504523" y="2892841"/>
                <a:ext cx="2015101" cy="2452048"/>
              </a:xfrm>
              <a:prstGeom prst="straightConnector1">
                <a:avLst/>
              </a:prstGeom>
              <a:noFill/>
              <a:ln w="19050" cmpd="sng">
                <a:solidFill>
                  <a:srgbClr val="000000"/>
                </a:solidFill>
                <a:round/>
                <a:headEnd type="none" w="sm" len="sm"/>
                <a:tailEnd type="triangle" w="lg" len="med"/>
              </a:ln>
              <a:extLst>
                <a:ext uri="{909E8E84-426E-40dd-AFC4-6F175D3DCCD1}">
                  <a14:hiddenFill xmlns:a14="http://schemas.microsoft.com/office/drawing/2010/main" xmlns="">
                    <a:noFill/>
                  </a14:hiddenFill>
                </a:ext>
              </a:extLst>
            </p:spPr>
          </p:cxnSp>
          <p:cxnSp>
            <p:nvCxnSpPr>
              <p:cNvPr id="58" name="Straight Arrow Connector 161"/>
              <p:cNvCxnSpPr>
                <a:cxnSpLocks noChangeShapeType="1"/>
                <a:stCxn id="52" idx="3"/>
              </p:cNvCxnSpPr>
              <p:nvPr/>
            </p:nvCxnSpPr>
            <p:spPr bwMode="auto">
              <a:xfrm flipV="1">
                <a:off x="3504523" y="3346759"/>
                <a:ext cx="2015101" cy="2545616"/>
              </a:xfrm>
              <a:prstGeom prst="straightConnector1">
                <a:avLst/>
              </a:prstGeom>
              <a:noFill/>
              <a:ln w="19050" cmpd="sng">
                <a:solidFill>
                  <a:srgbClr val="000000"/>
                </a:solidFill>
                <a:round/>
                <a:headEnd type="none" w="sm" len="sm"/>
                <a:tailEnd type="triangle" w="lg" len="med"/>
              </a:ln>
              <a:extLst>
                <a:ext uri="{909E8E84-426E-40dd-AFC4-6F175D3DCCD1}">
                  <a14:hiddenFill xmlns:a14="http://schemas.microsoft.com/office/drawing/2010/main" xmlns="">
                    <a:noFill/>
                  </a14:hiddenFill>
                </a:ext>
              </a:extLst>
            </p:spPr>
          </p:cxnSp>
          <p:cxnSp>
            <p:nvCxnSpPr>
              <p:cNvPr id="59" name="Straight Arrow Connector 162"/>
              <p:cNvCxnSpPr>
                <a:cxnSpLocks noChangeShapeType="1"/>
                <a:stCxn id="51" idx="3"/>
                <a:endCxn id="55" idx="1"/>
              </p:cNvCxnSpPr>
              <p:nvPr/>
            </p:nvCxnSpPr>
            <p:spPr bwMode="auto">
              <a:xfrm>
                <a:off x="3504523" y="4395442"/>
                <a:ext cx="2015100" cy="1091253"/>
              </a:xfrm>
              <a:prstGeom prst="straightConnector1">
                <a:avLst/>
              </a:prstGeom>
              <a:noFill/>
              <a:ln w="19050" cmpd="sng">
                <a:solidFill>
                  <a:srgbClr val="000000"/>
                </a:solidFill>
                <a:round/>
                <a:headEnd type="none" w="sm" len="sm"/>
                <a:tailEnd type="triangle" w="lg" len="med"/>
              </a:ln>
              <a:extLst>
                <a:ext uri="{909E8E84-426E-40dd-AFC4-6F175D3DCCD1}">
                  <a14:hiddenFill xmlns:a14="http://schemas.microsoft.com/office/drawing/2010/main" xmlns="">
                    <a:noFill/>
                  </a14:hiddenFill>
                </a:ext>
              </a:extLst>
            </p:spPr>
          </p:cxnSp>
          <p:cxnSp>
            <p:nvCxnSpPr>
              <p:cNvPr id="60" name="Straight Arrow Connector 163"/>
              <p:cNvCxnSpPr>
                <a:cxnSpLocks noChangeShapeType="1"/>
                <a:stCxn id="51" idx="3"/>
                <a:endCxn id="54" idx="1"/>
              </p:cNvCxnSpPr>
              <p:nvPr/>
            </p:nvCxnSpPr>
            <p:spPr bwMode="auto">
              <a:xfrm flipV="1">
                <a:off x="3504523" y="3233360"/>
                <a:ext cx="2015100" cy="1162082"/>
              </a:xfrm>
              <a:prstGeom prst="straightConnector1">
                <a:avLst/>
              </a:prstGeom>
              <a:noFill/>
              <a:ln w="19050" cmpd="sng">
                <a:solidFill>
                  <a:srgbClr val="000000"/>
                </a:solidFill>
                <a:round/>
                <a:headEnd type="none" w="sm" len="sm"/>
                <a:tailEnd type="triangle" w="lg" len="med"/>
              </a:ln>
              <a:extLst>
                <a:ext uri="{909E8E84-426E-40dd-AFC4-6F175D3DCCD1}">
                  <a14:hiddenFill xmlns:a14="http://schemas.microsoft.com/office/drawing/2010/main" xmlns="">
                    <a:noFill/>
                  </a14:hiddenFill>
                </a:ext>
              </a:extLst>
            </p:spPr>
          </p:cxnSp>
          <p:cxnSp>
            <p:nvCxnSpPr>
              <p:cNvPr id="61" name="Straight Arrow Connector 164"/>
              <p:cNvCxnSpPr>
                <a:cxnSpLocks noChangeShapeType="1"/>
                <a:stCxn id="52" idx="3"/>
              </p:cNvCxnSpPr>
              <p:nvPr/>
            </p:nvCxnSpPr>
            <p:spPr bwMode="auto">
              <a:xfrm flipV="1">
                <a:off x="3504523" y="5630339"/>
                <a:ext cx="2015101" cy="262036"/>
              </a:xfrm>
              <a:prstGeom prst="straightConnector1">
                <a:avLst/>
              </a:prstGeom>
              <a:noFill/>
              <a:ln w="19050" cmpd="sng">
                <a:solidFill>
                  <a:srgbClr val="000000"/>
                </a:solidFill>
                <a:round/>
                <a:headEnd type="none" w="sm" len="sm"/>
                <a:tailEnd type="triangle" w="lg" len="med"/>
              </a:ln>
              <a:extLst>
                <a:ext uri="{909E8E84-426E-40dd-AFC4-6F175D3DCCD1}">
                  <a14:hiddenFill xmlns:a14="http://schemas.microsoft.com/office/drawing/2010/main" xmlns="">
                    <a:noFill/>
                  </a14:hiddenFill>
                </a:ext>
              </a:extLst>
            </p:spPr>
          </p:cxnSp>
          <p:cxnSp>
            <p:nvCxnSpPr>
              <p:cNvPr id="62" name="Straight Arrow Connector 182"/>
              <p:cNvCxnSpPr>
                <a:cxnSpLocks noChangeShapeType="1"/>
                <a:stCxn id="54" idx="3"/>
                <a:endCxn id="65" idx="2"/>
              </p:cNvCxnSpPr>
              <p:nvPr/>
            </p:nvCxnSpPr>
            <p:spPr bwMode="auto">
              <a:xfrm>
                <a:off x="6882647" y="3233360"/>
                <a:ext cx="508753" cy="6533"/>
              </a:xfrm>
              <a:prstGeom prst="straightConnector1">
                <a:avLst/>
              </a:prstGeom>
              <a:noFill/>
              <a:ln w="19050" cmpd="sng">
                <a:solidFill>
                  <a:srgbClr val="000000"/>
                </a:solidFill>
                <a:round/>
                <a:headEnd type="none" w="sm" len="sm"/>
                <a:tailEnd type="triangle" w="lg" len="med"/>
              </a:ln>
              <a:extLst>
                <a:ext uri="{909E8E84-426E-40dd-AFC4-6F175D3DCCD1}">
                  <a14:hiddenFill xmlns:a14="http://schemas.microsoft.com/office/drawing/2010/main" xmlns="">
                    <a:noFill/>
                  </a14:hiddenFill>
                </a:ext>
              </a:extLst>
            </p:spPr>
          </p:cxnSp>
          <p:cxnSp>
            <p:nvCxnSpPr>
              <p:cNvPr id="63" name="Straight Arrow Connector 183"/>
              <p:cNvCxnSpPr>
                <a:cxnSpLocks noChangeShapeType="1"/>
                <a:stCxn id="55" idx="3"/>
                <a:endCxn id="66" idx="2"/>
              </p:cNvCxnSpPr>
              <p:nvPr/>
            </p:nvCxnSpPr>
            <p:spPr bwMode="auto">
              <a:xfrm>
                <a:off x="6882647" y="5486695"/>
                <a:ext cx="508753" cy="1099"/>
              </a:xfrm>
              <a:prstGeom prst="straightConnector1">
                <a:avLst/>
              </a:prstGeom>
              <a:noFill/>
              <a:ln w="19050" cmpd="sng">
                <a:solidFill>
                  <a:srgbClr val="000000"/>
                </a:solidFill>
                <a:round/>
                <a:headEnd type="none" w="sm" len="sm"/>
                <a:tailEnd type="triangle" w="lg" len="med"/>
              </a:ln>
              <a:extLst>
                <a:ext uri="{909E8E84-426E-40dd-AFC4-6F175D3DCCD1}">
                  <a14:hiddenFill xmlns:a14="http://schemas.microsoft.com/office/drawing/2010/main" xmlns="">
                    <a:noFill/>
                  </a14:hiddenFill>
                </a:ext>
              </a:extLst>
            </p:spPr>
          </p:cxnSp>
          <p:sp>
            <p:nvSpPr>
              <p:cNvPr id="64" name="Folded Corner 63"/>
              <p:cNvSpPr/>
              <p:nvPr/>
            </p:nvSpPr>
            <p:spPr>
              <a:xfrm rot="10800000">
                <a:off x="7543798" y="2133596"/>
                <a:ext cx="1433071" cy="4495800"/>
              </a:xfrm>
              <a:prstGeom prst="foldedCorner">
                <a:avLst/>
              </a:prstGeom>
              <a:ln/>
            </p:spPr>
            <p:style>
              <a:lnRef idx="1">
                <a:schemeClr val="accent3"/>
              </a:lnRef>
              <a:fillRef idx="2">
                <a:schemeClr val="accent3"/>
              </a:fillRef>
              <a:effectRef idx="1">
                <a:schemeClr val="accent3"/>
              </a:effectRef>
              <a:fontRef idx="minor">
                <a:schemeClr val="dk1"/>
              </a:fontRef>
            </p:style>
            <p:txBody>
              <a:bodyPr anchor="ctr"/>
              <a:lstStyle/>
              <a:p>
                <a:pPr algn="ctr" eaLnBrk="0" hangingPunct="0">
                  <a:spcBef>
                    <a:spcPct val="50000"/>
                  </a:spcBef>
                  <a:defRPr/>
                </a:pPr>
                <a:endParaRPr lang="en-US" kern="0">
                  <a:solidFill>
                    <a:srgbClr val="000000"/>
                  </a:solidFill>
                  <a:latin typeface="Corbel"/>
                  <a:ea typeface="ＭＳ Ｐゴシック" pitchFamily="-105" charset="-128"/>
                  <a:cs typeface="Corbel"/>
                </a:endParaRPr>
              </a:p>
            </p:txBody>
          </p:sp>
          <p:sp>
            <p:nvSpPr>
              <p:cNvPr id="65" name="Right Bracket 64"/>
              <p:cNvSpPr/>
              <p:nvPr/>
            </p:nvSpPr>
            <p:spPr>
              <a:xfrm flipH="1">
                <a:off x="7391400" y="2133600"/>
                <a:ext cx="152400" cy="2212585"/>
              </a:xfrm>
              <a:prstGeom prst="rightBracket">
                <a:avLst/>
              </a:prstGeom>
              <a:noFill/>
              <a:ln w="12700" cap="flat" cmpd="sng" algn="ctr">
                <a:solidFill>
                  <a:srgbClr val="000000"/>
                </a:solidFill>
                <a:prstDash val="solid"/>
                <a:round/>
                <a:headEnd type="none" w="med" len="med"/>
                <a:tailEnd type="none" w="med" len="med"/>
              </a:ln>
              <a:effectLst/>
            </p:spPr>
            <p:txBody>
              <a:bodyPr anchor="ctr"/>
              <a:lstStyle/>
              <a:p>
                <a:pPr algn="ctr" eaLnBrk="0" hangingPunct="0">
                  <a:spcBef>
                    <a:spcPct val="50000"/>
                  </a:spcBef>
                  <a:defRPr/>
                </a:pPr>
                <a:endParaRPr lang="en-US" kern="0">
                  <a:solidFill>
                    <a:srgbClr val="000000"/>
                  </a:solidFill>
                  <a:latin typeface="Corbel"/>
                  <a:ea typeface="ＭＳ Ｐゴシック" pitchFamily="-105" charset="-128"/>
                  <a:cs typeface="Corbel"/>
                </a:endParaRPr>
              </a:p>
            </p:txBody>
          </p:sp>
          <p:sp>
            <p:nvSpPr>
              <p:cNvPr id="66" name="Right Bracket 65"/>
              <p:cNvSpPr/>
              <p:nvPr/>
            </p:nvSpPr>
            <p:spPr>
              <a:xfrm flipH="1">
                <a:off x="7391400" y="4346185"/>
                <a:ext cx="152400" cy="2283215"/>
              </a:xfrm>
              <a:prstGeom prst="rightBracket">
                <a:avLst/>
              </a:prstGeom>
              <a:noFill/>
              <a:ln w="12700" cap="flat" cmpd="sng" algn="ctr">
                <a:solidFill>
                  <a:srgbClr val="000000"/>
                </a:solidFill>
                <a:prstDash val="solid"/>
                <a:round/>
                <a:headEnd type="none" w="med" len="med"/>
                <a:tailEnd type="none" w="med" len="med"/>
              </a:ln>
              <a:effectLst/>
            </p:spPr>
            <p:txBody>
              <a:bodyPr anchor="ctr"/>
              <a:lstStyle/>
              <a:p>
                <a:pPr algn="ctr" eaLnBrk="0" hangingPunct="0">
                  <a:spcBef>
                    <a:spcPct val="50000"/>
                  </a:spcBef>
                  <a:defRPr/>
                </a:pPr>
                <a:endParaRPr lang="en-US" kern="0">
                  <a:solidFill>
                    <a:srgbClr val="000000"/>
                  </a:solidFill>
                  <a:latin typeface="Corbel"/>
                  <a:ea typeface="ＭＳ Ｐゴシック" pitchFamily="-105" charset="-128"/>
                  <a:cs typeface="Corbel"/>
                </a:endParaRPr>
              </a:p>
            </p:txBody>
          </p:sp>
        </p:grpSp>
        <p:grpSp>
          <p:nvGrpSpPr>
            <p:cNvPr id="41" name="Group 40"/>
            <p:cNvGrpSpPr/>
            <p:nvPr/>
          </p:nvGrpSpPr>
          <p:grpSpPr>
            <a:xfrm>
              <a:off x="195109" y="3005909"/>
              <a:ext cx="8663829" cy="661406"/>
              <a:chOff x="285669" y="3684835"/>
              <a:chExt cx="8636670" cy="661406"/>
            </a:xfrm>
          </p:grpSpPr>
          <p:sp>
            <p:nvSpPr>
              <p:cNvPr id="42" name="TextBox 217"/>
              <p:cNvSpPr txBox="1">
                <a:spLocks noChangeArrowheads="1"/>
              </p:cNvSpPr>
              <p:nvPr/>
            </p:nvSpPr>
            <p:spPr bwMode="auto">
              <a:xfrm>
                <a:off x="285669" y="3684837"/>
                <a:ext cx="1388924" cy="6614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000">
                    <a:solidFill>
                      <a:schemeClr val="tx1"/>
                    </a:solidFill>
                    <a:latin typeface="Comic Sans MS" charset="0"/>
                    <a:ea typeface="ＭＳ Ｐゴシック" charset="0"/>
                    <a:cs typeface="ＭＳ Ｐゴシック" charset="0"/>
                  </a:defRPr>
                </a:lvl1pPr>
                <a:lvl2pPr marL="37931725" indent="-37474525" eaLnBrk="0" hangingPunct="0">
                  <a:defRPr sz="2000">
                    <a:solidFill>
                      <a:schemeClr val="tx1"/>
                    </a:solidFill>
                    <a:latin typeface="Comic Sans MS" charset="0"/>
                    <a:ea typeface="ＭＳ Ｐゴシック" charset="0"/>
                  </a:defRPr>
                </a:lvl2pPr>
                <a:lvl3pPr eaLnBrk="0" hangingPunct="0">
                  <a:defRPr sz="2000">
                    <a:solidFill>
                      <a:schemeClr val="tx1"/>
                    </a:solidFill>
                    <a:latin typeface="Comic Sans MS" charset="0"/>
                    <a:ea typeface="ＭＳ Ｐゴシック" charset="0"/>
                  </a:defRPr>
                </a:lvl3pPr>
                <a:lvl4pPr eaLnBrk="0" hangingPunct="0">
                  <a:defRPr sz="2000">
                    <a:solidFill>
                      <a:schemeClr val="tx1"/>
                    </a:solidFill>
                    <a:latin typeface="Comic Sans MS" charset="0"/>
                    <a:ea typeface="ＭＳ Ｐゴシック" charset="0"/>
                  </a:defRPr>
                </a:lvl4pPr>
                <a:lvl5pPr eaLnBrk="0" hangingPunct="0">
                  <a:defRPr sz="2000">
                    <a:solidFill>
                      <a:schemeClr val="tx1"/>
                    </a:solidFill>
                    <a:latin typeface="Comic Sans MS" charset="0"/>
                    <a:ea typeface="ＭＳ Ｐゴシック" charset="0"/>
                  </a:defRPr>
                </a:lvl5pPr>
                <a:lvl6pPr marL="457200" eaLnBrk="0" fontAlgn="base" hangingPunct="0">
                  <a:spcBef>
                    <a:spcPct val="0"/>
                  </a:spcBef>
                  <a:spcAft>
                    <a:spcPct val="0"/>
                  </a:spcAft>
                  <a:defRPr sz="2000">
                    <a:solidFill>
                      <a:schemeClr val="tx1"/>
                    </a:solidFill>
                    <a:latin typeface="Comic Sans MS" charset="0"/>
                    <a:ea typeface="ＭＳ Ｐゴシック" charset="0"/>
                  </a:defRPr>
                </a:lvl6pPr>
                <a:lvl7pPr marL="914400" eaLnBrk="0" fontAlgn="base" hangingPunct="0">
                  <a:spcBef>
                    <a:spcPct val="0"/>
                  </a:spcBef>
                  <a:spcAft>
                    <a:spcPct val="0"/>
                  </a:spcAft>
                  <a:defRPr sz="2000">
                    <a:solidFill>
                      <a:schemeClr val="tx1"/>
                    </a:solidFill>
                    <a:latin typeface="Comic Sans MS" charset="0"/>
                    <a:ea typeface="ＭＳ Ｐゴシック" charset="0"/>
                  </a:defRPr>
                </a:lvl7pPr>
                <a:lvl8pPr marL="1371600" eaLnBrk="0" fontAlgn="base" hangingPunct="0">
                  <a:spcBef>
                    <a:spcPct val="0"/>
                  </a:spcBef>
                  <a:spcAft>
                    <a:spcPct val="0"/>
                  </a:spcAft>
                  <a:defRPr sz="2000">
                    <a:solidFill>
                      <a:schemeClr val="tx1"/>
                    </a:solidFill>
                    <a:latin typeface="Comic Sans MS" charset="0"/>
                    <a:ea typeface="ＭＳ Ｐゴシック" charset="0"/>
                  </a:defRPr>
                </a:lvl8pPr>
                <a:lvl9pPr marL="1828800" eaLnBrk="0" fontAlgn="base" hangingPunct="0">
                  <a:spcBef>
                    <a:spcPct val="0"/>
                  </a:spcBef>
                  <a:spcAft>
                    <a:spcPct val="0"/>
                  </a:spcAft>
                  <a:defRPr sz="2000">
                    <a:solidFill>
                      <a:schemeClr val="tx1"/>
                    </a:solidFill>
                    <a:latin typeface="Comic Sans MS" charset="0"/>
                    <a:ea typeface="ＭＳ Ｐゴシック" charset="0"/>
                  </a:defRPr>
                </a:lvl9pPr>
              </a:lstStyle>
              <a:p>
                <a:pPr algn="ctr">
                  <a:spcBef>
                    <a:spcPct val="50000"/>
                  </a:spcBef>
                  <a:defRPr/>
                </a:pPr>
                <a:r>
                  <a:rPr lang="en-US" sz="2200" kern="0" dirty="0">
                    <a:solidFill>
                      <a:srgbClr val="000000"/>
                    </a:solidFill>
                    <a:latin typeface="Corbel"/>
                    <a:cs typeface="Corbel"/>
                  </a:rPr>
                  <a:t>Input</a:t>
                </a:r>
              </a:p>
            </p:txBody>
          </p:sp>
          <p:sp>
            <p:nvSpPr>
              <p:cNvPr id="43" name="TextBox 221"/>
              <p:cNvSpPr txBox="1">
                <a:spLocks noChangeArrowheads="1"/>
              </p:cNvSpPr>
              <p:nvPr/>
            </p:nvSpPr>
            <p:spPr bwMode="auto">
              <a:xfrm>
                <a:off x="7539236" y="3684835"/>
                <a:ext cx="1383103" cy="6614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000">
                    <a:solidFill>
                      <a:schemeClr val="tx1"/>
                    </a:solidFill>
                    <a:latin typeface="Comic Sans MS" charset="0"/>
                    <a:ea typeface="ＭＳ Ｐゴシック" charset="0"/>
                    <a:cs typeface="ＭＳ Ｐゴシック" charset="0"/>
                  </a:defRPr>
                </a:lvl1pPr>
                <a:lvl2pPr marL="37931725" indent="-37474525" eaLnBrk="0" hangingPunct="0">
                  <a:defRPr sz="2000">
                    <a:solidFill>
                      <a:schemeClr val="tx1"/>
                    </a:solidFill>
                    <a:latin typeface="Comic Sans MS" charset="0"/>
                    <a:ea typeface="ＭＳ Ｐゴシック" charset="0"/>
                  </a:defRPr>
                </a:lvl2pPr>
                <a:lvl3pPr eaLnBrk="0" hangingPunct="0">
                  <a:defRPr sz="2000">
                    <a:solidFill>
                      <a:schemeClr val="tx1"/>
                    </a:solidFill>
                    <a:latin typeface="Comic Sans MS" charset="0"/>
                    <a:ea typeface="ＭＳ Ｐゴシック" charset="0"/>
                  </a:defRPr>
                </a:lvl3pPr>
                <a:lvl4pPr eaLnBrk="0" hangingPunct="0">
                  <a:defRPr sz="2000">
                    <a:solidFill>
                      <a:schemeClr val="tx1"/>
                    </a:solidFill>
                    <a:latin typeface="Comic Sans MS" charset="0"/>
                    <a:ea typeface="ＭＳ Ｐゴシック" charset="0"/>
                  </a:defRPr>
                </a:lvl4pPr>
                <a:lvl5pPr eaLnBrk="0" hangingPunct="0">
                  <a:defRPr sz="2000">
                    <a:solidFill>
                      <a:schemeClr val="tx1"/>
                    </a:solidFill>
                    <a:latin typeface="Comic Sans MS" charset="0"/>
                    <a:ea typeface="ＭＳ Ｐゴシック" charset="0"/>
                  </a:defRPr>
                </a:lvl5pPr>
                <a:lvl6pPr marL="457200" eaLnBrk="0" fontAlgn="base" hangingPunct="0">
                  <a:spcBef>
                    <a:spcPct val="0"/>
                  </a:spcBef>
                  <a:spcAft>
                    <a:spcPct val="0"/>
                  </a:spcAft>
                  <a:defRPr sz="2000">
                    <a:solidFill>
                      <a:schemeClr val="tx1"/>
                    </a:solidFill>
                    <a:latin typeface="Comic Sans MS" charset="0"/>
                    <a:ea typeface="ＭＳ Ｐゴシック" charset="0"/>
                  </a:defRPr>
                </a:lvl6pPr>
                <a:lvl7pPr marL="914400" eaLnBrk="0" fontAlgn="base" hangingPunct="0">
                  <a:spcBef>
                    <a:spcPct val="0"/>
                  </a:spcBef>
                  <a:spcAft>
                    <a:spcPct val="0"/>
                  </a:spcAft>
                  <a:defRPr sz="2000">
                    <a:solidFill>
                      <a:schemeClr val="tx1"/>
                    </a:solidFill>
                    <a:latin typeface="Comic Sans MS" charset="0"/>
                    <a:ea typeface="ＭＳ Ｐゴシック" charset="0"/>
                  </a:defRPr>
                </a:lvl7pPr>
                <a:lvl8pPr marL="1371600" eaLnBrk="0" fontAlgn="base" hangingPunct="0">
                  <a:spcBef>
                    <a:spcPct val="0"/>
                  </a:spcBef>
                  <a:spcAft>
                    <a:spcPct val="0"/>
                  </a:spcAft>
                  <a:defRPr sz="2000">
                    <a:solidFill>
                      <a:schemeClr val="tx1"/>
                    </a:solidFill>
                    <a:latin typeface="Comic Sans MS" charset="0"/>
                    <a:ea typeface="ＭＳ Ｐゴシック" charset="0"/>
                  </a:defRPr>
                </a:lvl8pPr>
                <a:lvl9pPr marL="1828800" eaLnBrk="0" fontAlgn="base" hangingPunct="0">
                  <a:spcBef>
                    <a:spcPct val="0"/>
                  </a:spcBef>
                  <a:spcAft>
                    <a:spcPct val="0"/>
                  </a:spcAft>
                  <a:defRPr sz="2000">
                    <a:solidFill>
                      <a:schemeClr val="tx1"/>
                    </a:solidFill>
                    <a:latin typeface="Comic Sans MS" charset="0"/>
                    <a:ea typeface="ＭＳ Ｐゴシック" charset="0"/>
                  </a:defRPr>
                </a:lvl9pPr>
              </a:lstStyle>
              <a:p>
                <a:pPr algn="ctr">
                  <a:spcBef>
                    <a:spcPct val="50000"/>
                  </a:spcBef>
                  <a:defRPr/>
                </a:pPr>
                <a:r>
                  <a:rPr lang="en-US" sz="2200" kern="0" dirty="0">
                    <a:solidFill>
                      <a:srgbClr val="000000"/>
                    </a:solidFill>
                    <a:latin typeface="Corbel"/>
                    <a:cs typeface="Corbel"/>
                  </a:rPr>
                  <a:t>Output</a:t>
                </a:r>
              </a:p>
            </p:txBody>
          </p:sp>
        </p:grpSp>
      </p:grpSp>
      <p:sp>
        <p:nvSpPr>
          <p:cNvPr id="67" name="Can 66"/>
          <p:cNvSpPr/>
          <p:nvPr/>
        </p:nvSpPr>
        <p:spPr>
          <a:xfrm>
            <a:off x="9172721" y="5764323"/>
            <a:ext cx="564024" cy="537089"/>
          </a:xfrm>
          <a:prstGeom prst="can">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latin typeface="Corbel"/>
              <a:cs typeface="Corbel"/>
            </a:endParaRPr>
          </a:p>
        </p:txBody>
      </p:sp>
      <p:sp>
        <p:nvSpPr>
          <p:cNvPr id="68" name="Can 67"/>
          <p:cNvSpPr/>
          <p:nvPr/>
        </p:nvSpPr>
        <p:spPr>
          <a:xfrm>
            <a:off x="3265978" y="5758088"/>
            <a:ext cx="564024" cy="537089"/>
          </a:xfrm>
          <a:prstGeom prst="can">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latin typeface="Corbel"/>
              <a:cs typeface="Corbel"/>
            </a:endParaRPr>
          </a:p>
        </p:txBody>
      </p:sp>
    </p:spTree>
    <p:extLst>
      <p:ext uri="{BB962C8B-B14F-4D97-AF65-F5344CB8AC3E}">
        <p14:creationId xmlns:p14="http://schemas.microsoft.com/office/powerpoint/2010/main" val="123264653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type="body" sz="quarter" idx="10"/>
          </p:nvPr>
        </p:nvSpPr>
        <p:spPr/>
        <p:txBody>
          <a:bodyPr/>
          <a:lstStyle/>
          <a:p>
            <a:r>
              <a:rPr lang="en-US" dirty="0"/>
              <a:t>Acyclic data flow is inefficient for applications that repeatedly reuse a </a:t>
            </a:r>
            <a:r>
              <a:rPr lang="en-US" i="1" dirty="0"/>
              <a:t>working set</a:t>
            </a:r>
            <a:r>
              <a:rPr lang="en-US" dirty="0"/>
              <a:t> of data:</a:t>
            </a:r>
          </a:p>
          <a:p>
            <a:pPr lvl="1"/>
            <a:r>
              <a:rPr lang="en-US" sz="3000" b="1" dirty="0"/>
              <a:t>Iterative</a:t>
            </a:r>
            <a:r>
              <a:rPr lang="en-US" sz="3000" dirty="0"/>
              <a:t> algorithms (machine learning, graphs)</a:t>
            </a:r>
          </a:p>
          <a:p>
            <a:pPr lvl="1"/>
            <a:r>
              <a:rPr lang="en-US" sz="3000" b="1" dirty="0"/>
              <a:t>Interactive</a:t>
            </a:r>
            <a:r>
              <a:rPr lang="en-US" sz="3000" dirty="0"/>
              <a:t> data mining tools (R, Excel, Python)</a:t>
            </a:r>
          </a:p>
          <a:p>
            <a:r>
              <a:rPr lang="en-US" dirty="0"/>
              <a:t>With current frameworks, apps reload data from stable storage on each query</a:t>
            </a:r>
          </a:p>
        </p:txBody>
      </p:sp>
    </p:spTree>
    <p:extLst>
      <p:ext uri="{BB962C8B-B14F-4D97-AF65-F5344CB8AC3E}">
        <p14:creationId xmlns:p14="http://schemas.microsoft.com/office/powerpoint/2010/main" val="417734206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Resilient</a:t>
            </a:r>
            <a:r>
              <a:rPr lang="pl-PL" dirty="0"/>
              <a:t> </a:t>
            </a:r>
            <a:r>
              <a:rPr lang="en-US" dirty="0"/>
              <a:t>Distributed Datasets (RDDs)</a:t>
            </a:r>
          </a:p>
        </p:txBody>
      </p:sp>
      <p:sp>
        <p:nvSpPr>
          <p:cNvPr id="3" name="Content Placeholder 2"/>
          <p:cNvSpPr>
            <a:spLocks noGrp="1"/>
          </p:cNvSpPr>
          <p:nvPr>
            <p:ph type="body" sz="quarter" idx="10"/>
          </p:nvPr>
        </p:nvSpPr>
        <p:spPr/>
        <p:txBody>
          <a:bodyPr/>
          <a:lstStyle/>
          <a:p>
            <a:r>
              <a:rPr lang="en-US"/>
              <a:t>Allow apps to keep working sets in memory for efficient reuse</a:t>
            </a:r>
          </a:p>
          <a:p>
            <a:r>
              <a:rPr lang="en-US"/>
              <a:t>Retain the attractive properties of MapReduce</a:t>
            </a:r>
          </a:p>
          <a:p>
            <a:pPr lvl="1"/>
            <a:r>
              <a:rPr lang="en-US"/>
              <a:t>Fault tolerance, data locality, scalability</a:t>
            </a:r>
          </a:p>
          <a:p>
            <a:r>
              <a:rPr lang="en-US"/>
              <a:t>Support a wide range of applications</a:t>
            </a:r>
            <a:endParaRPr lang="en-US" dirty="0"/>
          </a:p>
        </p:txBody>
      </p:sp>
    </p:spTree>
    <p:extLst>
      <p:ext uri="{BB962C8B-B14F-4D97-AF65-F5344CB8AC3E}">
        <p14:creationId xmlns:p14="http://schemas.microsoft.com/office/powerpoint/2010/main" val="277745249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a:ea typeface="ＭＳ Ｐゴシック" charset="-128"/>
                <a:cs typeface="ＭＳ Ｐゴシック" charset="-128"/>
              </a:rPr>
              <a:t>Programming Model</a:t>
            </a:r>
          </a:p>
        </p:txBody>
      </p:sp>
      <p:sp>
        <p:nvSpPr>
          <p:cNvPr id="20483" name="Content Placeholder 2"/>
          <p:cNvSpPr>
            <a:spLocks noGrp="1"/>
          </p:cNvSpPr>
          <p:nvPr>
            <p:ph type="body" sz="quarter" idx="10"/>
          </p:nvPr>
        </p:nvSpPr>
        <p:spPr/>
        <p:txBody>
          <a:bodyPr/>
          <a:lstStyle/>
          <a:p>
            <a:pPr marL="0" indent="0">
              <a:buNone/>
            </a:pPr>
            <a:r>
              <a:rPr lang="en-US" dirty="0">
                <a:ea typeface="ＭＳ Ｐゴシック" charset="-128"/>
                <a:cs typeface="ＭＳ Ｐゴシック" charset="-128"/>
              </a:rPr>
              <a:t>Resilient distributed datasets (</a:t>
            </a:r>
            <a:r>
              <a:rPr lang="en-US" dirty="0" err="1">
                <a:ea typeface="ＭＳ Ｐゴシック" charset="-128"/>
                <a:cs typeface="ＭＳ Ｐゴシック" charset="-128"/>
              </a:rPr>
              <a:t>RDDs</a:t>
            </a:r>
            <a:r>
              <a:rPr lang="en-US" dirty="0">
                <a:ea typeface="ＭＳ Ｐゴシック" charset="-128"/>
                <a:cs typeface="ＭＳ Ｐゴシック" charset="-128"/>
              </a:rPr>
              <a:t>)</a:t>
            </a:r>
          </a:p>
          <a:p>
            <a:pPr lvl="1"/>
            <a:r>
              <a:rPr lang="en-US" dirty="0"/>
              <a:t>Immutable, partitioned collections of objects</a:t>
            </a:r>
          </a:p>
          <a:p>
            <a:pPr lvl="1"/>
            <a:r>
              <a:rPr lang="en-US" dirty="0"/>
              <a:t>Created through parallel </a:t>
            </a:r>
            <a:r>
              <a:rPr lang="en-US" i="1" dirty="0"/>
              <a:t>transformations</a:t>
            </a:r>
            <a:r>
              <a:rPr lang="en-US" dirty="0"/>
              <a:t> (map, filter, </a:t>
            </a:r>
            <a:r>
              <a:rPr lang="en-US" dirty="0" err="1"/>
              <a:t>groupBy</a:t>
            </a:r>
            <a:r>
              <a:rPr lang="en-US" dirty="0"/>
              <a:t>, join, …) on data in stable storage</a:t>
            </a:r>
            <a:endParaRPr lang="en-US" dirty="0">
              <a:ea typeface="ＭＳ Ｐゴシック" charset="-128"/>
              <a:cs typeface="ＭＳ Ｐゴシック" charset="-128"/>
            </a:endParaRPr>
          </a:p>
          <a:p>
            <a:pPr lvl="1"/>
            <a:r>
              <a:rPr lang="en-US" dirty="0"/>
              <a:t>Can be</a:t>
            </a:r>
            <a:r>
              <a:rPr lang="en-US" i="1" dirty="0"/>
              <a:t> cached</a:t>
            </a:r>
            <a:r>
              <a:rPr lang="en-US" dirty="0"/>
              <a:t> for efficient reuse</a:t>
            </a:r>
            <a:endParaRPr lang="en-US" dirty="0">
              <a:ea typeface="ＭＳ Ｐゴシック" charset="-128"/>
              <a:cs typeface="ＭＳ Ｐゴシック" charset="-128"/>
            </a:endParaRPr>
          </a:p>
          <a:p>
            <a:pPr marL="0" indent="0">
              <a:buNone/>
            </a:pPr>
            <a:r>
              <a:rPr lang="en-US" i="1" dirty="0">
                <a:ea typeface="ＭＳ Ｐゴシック" charset="-128"/>
                <a:cs typeface="ＭＳ Ｐゴシック" charset="-128"/>
              </a:rPr>
              <a:t>Actions</a:t>
            </a:r>
            <a:r>
              <a:rPr lang="en-US" dirty="0">
                <a:ea typeface="ＭＳ Ｐゴシック" charset="-128"/>
                <a:cs typeface="ＭＳ Ｐゴシック" charset="-128"/>
              </a:rPr>
              <a:t> on RDDs</a:t>
            </a:r>
          </a:p>
          <a:p>
            <a:pPr lvl="1"/>
            <a:r>
              <a:rPr lang="en-US" dirty="0"/>
              <a:t>Count, reduce, collect, save, …</a:t>
            </a:r>
          </a:p>
        </p:txBody>
      </p:sp>
    </p:spTree>
    <p:extLst>
      <p:ext uri="{BB962C8B-B14F-4D97-AF65-F5344CB8AC3E}">
        <p14:creationId xmlns:p14="http://schemas.microsoft.com/office/powerpoint/2010/main" val="136385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48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48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48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700" dirty="0"/>
              <a:t>Example: Log Mining</a:t>
            </a:r>
          </a:p>
        </p:txBody>
      </p:sp>
      <p:sp>
        <p:nvSpPr>
          <p:cNvPr id="3" name="Content Placeholder 2"/>
          <p:cNvSpPr>
            <a:spLocks noGrp="1"/>
          </p:cNvSpPr>
          <p:nvPr>
            <p:ph type="body" sz="quarter" idx="10"/>
          </p:nvPr>
        </p:nvSpPr>
        <p:spPr/>
        <p:txBody>
          <a:bodyPr/>
          <a:lstStyle/>
          <a:p>
            <a:pPr marL="0">
              <a:buNone/>
            </a:pPr>
            <a:r>
              <a:rPr lang="en-US" sz="3000" dirty="0"/>
              <a:t>Load error messages from a log into memory, then interactively search for various patterns</a:t>
            </a:r>
          </a:p>
        </p:txBody>
      </p:sp>
      <p:sp>
        <p:nvSpPr>
          <p:cNvPr id="4" name="TextBox 3"/>
          <p:cNvSpPr txBox="1"/>
          <p:nvPr/>
        </p:nvSpPr>
        <p:spPr>
          <a:xfrm>
            <a:off x="1752600" y="2667000"/>
            <a:ext cx="5791200" cy="1308050"/>
          </a:xfrm>
          <a:prstGeom prst="rect">
            <a:avLst/>
          </a:prstGeom>
          <a:noFill/>
        </p:spPr>
        <p:txBody>
          <a:bodyPr wrap="square" rtlCol="0">
            <a:spAutoFit/>
          </a:bodyPr>
          <a:lstStyle/>
          <a:p>
            <a:pPr>
              <a:spcBef>
                <a:spcPts val="600"/>
              </a:spcBef>
            </a:pPr>
            <a:r>
              <a:rPr lang="en-US" sz="1600" dirty="0">
                <a:latin typeface="Lucida Console"/>
                <a:cs typeface="Lucida Console"/>
              </a:rPr>
              <a:t>lines = </a:t>
            </a:r>
            <a:r>
              <a:rPr lang="en-US" sz="1600" dirty="0" err="1">
                <a:latin typeface="Lucida Console"/>
                <a:cs typeface="Lucida Console"/>
              </a:rPr>
              <a:t>spark.textFile(“hdfs</a:t>
            </a:r>
            <a:r>
              <a:rPr lang="en-US" sz="1600" dirty="0">
                <a:latin typeface="Lucida Console"/>
                <a:cs typeface="Lucida Console"/>
              </a:rPr>
              <a:t>://...”)</a:t>
            </a:r>
          </a:p>
          <a:p>
            <a:pPr>
              <a:spcBef>
                <a:spcPts val="600"/>
              </a:spcBef>
            </a:pPr>
            <a:r>
              <a:rPr lang="en-US" sz="1600" dirty="0">
                <a:latin typeface="Lucida Console"/>
                <a:cs typeface="Lucida Console"/>
              </a:rPr>
              <a:t>errors = </a:t>
            </a:r>
            <a:r>
              <a:rPr lang="en-US" sz="1600" dirty="0" err="1">
                <a:latin typeface="Lucida Console"/>
                <a:cs typeface="Lucida Console"/>
              </a:rPr>
              <a:t>lines.</a:t>
            </a:r>
            <a:r>
              <a:rPr lang="en-US" sz="1600" dirty="0" err="1">
                <a:solidFill>
                  <a:srgbClr val="3366FF"/>
                </a:solidFill>
                <a:latin typeface="Lucida Console"/>
                <a:cs typeface="Lucida Console"/>
              </a:rPr>
              <a:t>filter</a:t>
            </a:r>
            <a:r>
              <a:rPr lang="en-US" sz="1600" dirty="0" err="1">
                <a:latin typeface="Lucida Console"/>
                <a:cs typeface="Lucida Console"/>
              </a:rPr>
              <a:t>(</a:t>
            </a:r>
            <a:r>
              <a:rPr lang="en-US" sz="1600" dirty="0" err="1">
                <a:solidFill>
                  <a:srgbClr val="FF0080"/>
                </a:solidFill>
                <a:latin typeface="Lucida Console"/>
                <a:cs typeface="Lucida Console"/>
              </a:rPr>
              <a:t>_.startsWith(“ERROR</a:t>
            </a:r>
            <a:r>
              <a:rPr lang="en-US" sz="1600" dirty="0">
                <a:solidFill>
                  <a:srgbClr val="FF0080"/>
                </a:solidFill>
                <a:latin typeface="Lucida Console"/>
                <a:cs typeface="Lucida Console"/>
              </a:rPr>
              <a:t>”)</a:t>
            </a:r>
            <a:r>
              <a:rPr lang="en-US" sz="1600" dirty="0">
                <a:latin typeface="Lucida Console"/>
                <a:cs typeface="Lucida Console"/>
              </a:rPr>
              <a:t>)</a:t>
            </a:r>
          </a:p>
          <a:p>
            <a:pPr>
              <a:spcBef>
                <a:spcPts val="600"/>
              </a:spcBef>
            </a:pPr>
            <a:r>
              <a:rPr lang="en-US" sz="1600" dirty="0">
                <a:latin typeface="Lucida Console"/>
                <a:cs typeface="Lucida Console"/>
              </a:rPr>
              <a:t>messages = errors.</a:t>
            </a:r>
            <a:r>
              <a:rPr lang="en-US" sz="1600" dirty="0">
                <a:solidFill>
                  <a:srgbClr val="3366FF"/>
                </a:solidFill>
                <a:latin typeface="Lucida Console"/>
                <a:cs typeface="Lucida Console"/>
              </a:rPr>
              <a:t>map</a:t>
            </a:r>
            <a:r>
              <a:rPr lang="en-US" sz="1600" dirty="0">
                <a:latin typeface="Lucida Console"/>
                <a:cs typeface="Lucida Console"/>
              </a:rPr>
              <a:t>(</a:t>
            </a:r>
            <a:r>
              <a:rPr lang="en-US" sz="1600" dirty="0">
                <a:solidFill>
                  <a:srgbClr val="FF0080"/>
                </a:solidFill>
                <a:latin typeface="Lucida Console"/>
                <a:cs typeface="Lucida Console"/>
              </a:rPr>
              <a:t>_.split(‘\t’)(2)</a:t>
            </a:r>
            <a:r>
              <a:rPr lang="en-US" sz="1600" dirty="0">
                <a:latin typeface="Lucida Console"/>
                <a:cs typeface="Lucida Console"/>
              </a:rPr>
              <a:t>)</a:t>
            </a:r>
          </a:p>
          <a:p>
            <a:pPr>
              <a:spcBef>
                <a:spcPts val="600"/>
              </a:spcBef>
            </a:pPr>
            <a:r>
              <a:rPr lang="en-US" sz="1600" dirty="0" err="1">
                <a:latin typeface="Lucida Console"/>
                <a:cs typeface="Lucida Console"/>
              </a:rPr>
              <a:t>cachedMsgs</a:t>
            </a:r>
            <a:r>
              <a:rPr lang="en-US" sz="1600" dirty="0">
                <a:latin typeface="Lucida Console"/>
                <a:cs typeface="Lucida Console"/>
              </a:rPr>
              <a:t> = </a:t>
            </a:r>
            <a:r>
              <a:rPr lang="en-US" sz="1600" dirty="0" err="1">
                <a:latin typeface="Lucida Console"/>
                <a:cs typeface="Lucida Console"/>
              </a:rPr>
              <a:t>messages.</a:t>
            </a:r>
            <a:r>
              <a:rPr lang="en-US" sz="1600" dirty="0" err="1">
                <a:solidFill>
                  <a:srgbClr val="3366FF"/>
                </a:solidFill>
                <a:latin typeface="Lucida Console"/>
                <a:cs typeface="Lucida Console"/>
              </a:rPr>
              <a:t>cache</a:t>
            </a:r>
            <a:r>
              <a:rPr lang="en-US" sz="1600" dirty="0">
                <a:latin typeface="Lucida Console"/>
                <a:cs typeface="Lucida Console"/>
              </a:rPr>
              <a:t>()</a:t>
            </a:r>
          </a:p>
        </p:txBody>
      </p:sp>
      <p:grpSp>
        <p:nvGrpSpPr>
          <p:cNvPr id="68" name="Group 67"/>
          <p:cNvGrpSpPr/>
          <p:nvPr/>
        </p:nvGrpSpPr>
        <p:grpSpPr>
          <a:xfrm>
            <a:off x="7139710" y="2743323"/>
            <a:ext cx="3071090" cy="3851442"/>
            <a:chOff x="5615710" y="2743323"/>
            <a:chExt cx="3071090" cy="3851442"/>
          </a:xfrm>
        </p:grpSpPr>
        <p:pic>
          <p:nvPicPr>
            <p:cNvPr id="6" name="Picture 5"/>
            <p:cNvPicPr>
              <a:picLocks noChangeAspect="1"/>
            </p:cNvPicPr>
            <p:nvPr/>
          </p:nvPicPr>
          <p:blipFill>
            <a:blip r:embed="rId3"/>
            <a:stretch>
              <a:fillRect/>
            </a:stretch>
          </p:blipFill>
          <p:spPr>
            <a:xfrm>
              <a:off x="5923729" y="3493655"/>
              <a:ext cx="1128236" cy="1128236"/>
            </a:xfrm>
            <a:prstGeom prst="rect">
              <a:avLst/>
            </a:prstGeom>
          </p:spPr>
        </p:pic>
        <p:pic>
          <p:nvPicPr>
            <p:cNvPr id="7" name="Picture 6"/>
            <p:cNvPicPr>
              <a:picLocks noChangeAspect="1"/>
            </p:cNvPicPr>
            <p:nvPr/>
          </p:nvPicPr>
          <p:blipFill>
            <a:blip r:embed="rId3"/>
            <a:stretch>
              <a:fillRect/>
            </a:stretch>
          </p:blipFill>
          <p:spPr>
            <a:xfrm>
              <a:off x="7558564" y="2743323"/>
              <a:ext cx="1128236" cy="1128236"/>
            </a:xfrm>
            <a:prstGeom prst="rect">
              <a:avLst/>
            </a:prstGeom>
          </p:spPr>
        </p:pic>
        <p:pic>
          <p:nvPicPr>
            <p:cNvPr id="8" name="Picture 7"/>
            <p:cNvPicPr>
              <a:picLocks noChangeAspect="1"/>
            </p:cNvPicPr>
            <p:nvPr/>
          </p:nvPicPr>
          <p:blipFill>
            <a:blip r:embed="rId3"/>
            <a:stretch>
              <a:fillRect/>
            </a:stretch>
          </p:blipFill>
          <p:spPr>
            <a:xfrm>
              <a:off x="7467600" y="4800600"/>
              <a:ext cx="1128236" cy="1128236"/>
            </a:xfrm>
            <a:prstGeom prst="rect">
              <a:avLst/>
            </a:prstGeom>
          </p:spPr>
        </p:pic>
        <p:pic>
          <p:nvPicPr>
            <p:cNvPr id="9" name="Picture 8"/>
            <p:cNvPicPr>
              <a:picLocks noChangeAspect="1"/>
            </p:cNvPicPr>
            <p:nvPr/>
          </p:nvPicPr>
          <p:blipFill>
            <a:blip r:embed="rId3"/>
            <a:stretch>
              <a:fillRect/>
            </a:stretch>
          </p:blipFill>
          <p:spPr>
            <a:xfrm>
              <a:off x="5615710" y="5466529"/>
              <a:ext cx="1128236" cy="1128236"/>
            </a:xfrm>
            <a:prstGeom prst="rect">
              <a:avLst/>
            </a:prstGeom>
          </p:spPr>
        </p:pic>
      </p:grpSp>
      <p:sp>
        <p:nvSpPr>
          <p:cNvPr id="19" name="Rectangle 18"/>
          <p:cNvSpPr/>
          <p:nvPr/>
        </p:nvSpPr>
        <p:spPr>
          <a:xfrm>
            <a:off x="9168050" y="3345025"/>
            <a:ext cx="791061" cy="320596"/>
          </a:xfrm>
          <a:prstGeom prst="rect">
            <a:avLst/>
          </a:prstGeom>
          <a:ln>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1500" dirty="0"/>
              <a:t>Block 1</a:t>
            </a:r>
          </a:p>
        </p:txBody>
      </p:sp>
      <p:sp>
        <p:nvSpPr>
          <p:cNvPr id="22" name="Rectangle 21"/>
          <p:cNvSpPr/>
          <p:nvPr/>
        </p:nvSpPr>
        <p:spPr>
          <a:xfrm>
            <a:off x="9050287" y="5395008"/>
            <a:ext cx="819727" cy="320596"/>
          </a:xfrm>
          <a:prstGeom prst="rect">
            <a:avLst/>
          </a:prstGeom>
          <a:ln>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1500" dirty="0"/>
              <a:t>Block 2</a:t>
            </a:r>
          </a:p>
        </p:txBody>
      </p:sp>
      <p:sp>
        <p:nvSpPr>
          <p:cNvPr id="23" name="Rectangle 22"/>
          <p:cNvSpPr/>
          <p:nvPr/>
        </p:nvSpPr>
        <p:spPr>
          <a:xfrm>
            <a:off x="7204365" y="6056686"/>
            <a:ext cx="806782" cy="320596"/>
          </a:xfrm>
          <a:prstGeom prst="rect">
            <a:avLst/>
          </a:prstGeom>
          <a:ln>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1500" dirty="0"/>
              <a:t>Block 3</a:t>
            </a:r>
          </a:p>
        </p:txBody>
      </p:sp>
      <p:grpSp>
        <p:nvGrpSpPr>
          <p:cNvPr id="44" name="Group 43"/>
          <p:cNvGrpSpPr/>
          <p:nvPr/>
        </p:nvGrpSpPr>
        <p:grpSpPr>
          <a:xfrm>
            <a:off x="7543802" y="3042352"/>
            <a:ext cx="1577109" cy="2375746"/>
            <a:chOff x="6019801" y="3042352"/>
            <a:chExt cx="1577109" cy="2375746"/>
          </a:xfrm>
        </p:grpSpPr>
        <p:cxnSp>
          <p:nvCxnSpPr>
            <p:cNvPr id="28" name="Straight Arrow Connector 27"/>
            <p:cNvCxnSpPr/>
            <p:nvPr/>
          </p:nvCxnSpPr>
          <p:spPr>
            <a:xfrm flipV="1">
              <a:off x="6518519" y="3042352"/>
              <a:ext cx="1078391" cy="600181"/>
            </a:xfrm>
            <a:prstGeom prst="straightConnector1">
              <a:avLst/>
            </a:prstGeom>
            <a:ln w="254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6415567" y="3665623"/>
              <a:ext cx="1142135" cy="1097665"/>
            </a:xfrm>
            <a:prstGeom prst="straightConnector1">
              <a:avLst/>
            </a:prstGeom>
            <a:ln w="254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rot="5400000">
              <a:off x="5341447" y="4343977"/>
              <a:ext cx="1752475" cy="395767"/>
            </a:xfrm>
            <a:prstGeom prst="straightConnector1">
              <a:avLst/>
            </a:prstGeom>
            <a:ln w="254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grpSp>
        <p:nvGrpSpPr>
          <p:cNvPr id="69" name="Group 68"/>
          <p:cNvGrpSpPr/>
          <p:nvPr/>
        </p:nvGrpSpPr>
        <p:grpSpPr>
          <a:xfrm>
            <a:off x="7162801" y="2707533"/>
            <a:ext cx="2860965" cy="3075342"/>
            <a:chOff x="5638800" y="2707533"/>
            <a:chExt cx="2860965" cy="3075342"/>
          </a:xfrm>
        </p:grpSpPr>
        <p:sp>
          <p:nvSpPr>
            <p:cNvPr id="15" name="Rounded Rectangle 14"/>
            <p:cNvSpPr/>
            <p:nvPr/>
          </p:nvSpPr>
          <p:spPr>
            <a:xfrm>
              <a:off x="7585365" y="2707533"/>
              <a:ext cx="914400" cy="357908"/>
            </a:xfrm>
            <a:prstGeom prst="roundRect">
              <a:avLst/>
            </a:prstGeom>
            <a:ln>
              <a:headEnd type="none" w="med" len="med"/>
              <a:tailEnd type="none"/>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Worker</a:t>
              </a:r>
            </a:p>
          </p:txBody>
        </p:sp>
        <p:sp>
          <p:nvSpPr>
            <p:cNvPr id="16" name="Rounded Rectangle 15"/>
            <p:cNvSpPr/>
            <p:nvPr/>
          </p:nvSpPr>
          <p:spPr>
            <a:xfrm>
              <a:off x="5638800" y="5424967"/>
              <a:ext cx="914400" cy="357908"/>
            </a:xfrm>
            <a:prstGeom prst="roundRect">
              <a:avLst/>
            </a:prstGeom>
            <a:ln>
              <a:headEnd type="none" w="med" len="med"/>
              <a:tailEnd type="none"/>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Worker</a:t>
              </a:r>
            </a:p>
          </p:txBody>
        </p:sp>
        <p:sp>
          <p:nvSpPr>
            <p:cNvPr id="17" name="Rounded Rectangle 16"/>
            <p:cNvSpPr/>
            <p:nvPr/>
          </p:nvSpPr>
          <p:spPr>
            <a:xfrm>
              <a:off x="7493956" y="4763289"/>
              <a:ext cx="914400" cy="357908"/>
            </a:xfrm>
            <a:prstGeom prst="roundRect">
              <a:avLst/>
            </a:prstGeom>
            <a:ln>
              <a:headEnd type="none" w="med" len="med"/>
              <a:tailEnd type="none"/>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Worker</a:t>
              </a:r>
            </a:p>
          </p:txBody>
        </p:sp>
        <p:sp>
          <p:nvSpPr>
            <p:cNvPr id="14" name="Rounded Rectangle 13"/>
            <p:cNvSpPr/>
            <p:nvPr/>
          </p:nvSpPr>
          <p:spPr>
            <a:xfrm>
              <a:off x="5946819" y="3452092"/>
              <a:ext cx="914400" cy="357908"/>
            </a:xfrm>
            <a:prstGeom prst="roundRect">
              <a:avLst/>
            </a:prstGeom>
            <a:ln>
              <a:headEnd type="none" w="med" len="med"/>
              <a:tailEnd type="none"/>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Driver</a:t>
              </a:r>
            </a:p>
          </p:txBody>
        </p:sp>
      </p:grpSp>
      <p:sp>
        <p:nvSpPr>
          <p:cNvPr id="43" name="TextBox 42"/>
          <p:cNvSpPr txBox="1"/>
          <p:nvPr/>
        </p:nvSpPr>
        <p:spPr>
          <a:xfrm>
            <a:off x="1752601" y="4248011"/>
            <a:ext cx="5791200" cy="338554"/>
          </a:xfrm>
          <a:prstGeom prst="rect">
            <a:avLst/>
          </a:prstGeom>
          <a:noFill/>
        </p:spPr>
        <p:txBody>
          <a:bodyPr wrap="square" rtlCol="0">
            <a:spAutoFit/>
          </a:bodyPr>
          <a:lstStyle/>
          <a:p>
            <a:pPr>
              <a:spcBef>
                <a:spcPts val="400"/>
              </a:spcBef>
            </a:pPr>
            <a:r>
              <a:rPr lang="en-US" sz="1600" dirty="0" err="1">
                <a:latin typeface="Lucida Console"/>
                <a:cs typeface="Lucida Console"/>
              </a:rPr>
              <a:t>cachedMsgs.</a:t>
            </a:r>
            <a:r>
              <a:rPr lang="en-US" sz="1600" dirty="0" err="1">
                <a:solidFill>
                  <a:srgbClr val="3366FF"/>
                </a:solidFill>
                <a:latin typeface="Lucida Console"/>
                <a:cs typeface="Lucida Console"/>
              </a:rPr>
              <a:t>filter</a:t>
            </a:r>
            <a:r>
              <a:rPr lang="en-US" sz="1600" dirty="0" err="1">
                <a:latin typeface="Lucida Console"/>
                <a:cs typeface="Lucida Console"/>
              </a:rPr>
              <a:t>(</a:t>
            </a:r>
            <a:r>
              <a:rPr lang="en-US" sz="1600" dirty="0" err="1">
                <a:solidFill>
                  <a:srgbClr val="FF0080"/>
                </a:solidFill>
                <a:latin typeface="Lucida Console"/>
                <a:cs typeface="Lucida Console"/>
              </a:rPr>
              <a:t>_.contains(“foo”)</a:t>
            </a:r>
            <a:r>
              <a:rPr lang="en-US" sz="1600" dirty="0" err="1">
                <a:latin typeface="Lucida Console"/>
                <a:cs typeface="Lucida Console"/>
              </a:rPr>
              <a:t>).</a:t>
            </a:r>
            <a:r>
              <a:rPr lang="en-US" sz="1600" dirty="0" err="1">
                <a:solidFill>
                  <a:srgbClr val="3366FF"/>
                </a:solidFill>
                <a:latin typeface="Lucida Console"/>
                <a:cs typeface="Lucida Console"/>
              </a:rPr>
              <a:t>count</a:t>
            </a:r>
            <a:endParaRPr lang="en-US" sz="1600" dirty="0">
              <a:solidFill>
                <a:srgbClr val="3366FF"/>
              </a:solidFill>
              <a:latin typeface="Lucida Console"/>
              <a:cs typeface="Lucida Console"/>
            </a:endParaRPr>
          </a:p>
        </p:txBody>
      </p:sp>
      <p:cxnSp>
        <p:nvCxnSpPr>
          <p:cNvPr id="49" name="Straight Arrow Connector 48"/>
          <p:cNvCxnSpPr/>
          <p:nvPr/>
        </p:nvCxnSpPr>
        <p:spPr>
          <a:xfrm rot="5400000" flipH="1" flipV="1">
            <a:off x="6830291" y="4456545"/>
            <a:ext cx="1570182" cy="337128"/>
          </a:xfrm>
          <a:prstGeom prst="straightConnector1">
            <a:avLst/>
          </a:prstGeom>
          <a:ln w="254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rot="10800000">
            <a:off x="8266551" y="3840020"/>
            <a:ext cx="958269" cy="905162"/>
          </a:xfrm>
          <a:prstGeom prst="straightConnector1">
            <a:avLst/>
          </a:prstGeom>
          <a:ln w="254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rot="10800000" flipV="1">
            <a:off x="8188036" y="2941778"/>
            <a:ext cx="909784" cy="494145"/>
          </a:xfrm>
          <a:prstGeom prst="straightConnector1">
            <a:avLst/>
          </a:prstGeom>
          <a:ln w="254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1752600" y="4572000"/>
            <a:ext cx="5791200" cy="338554"/>
          </a:xfrm>
          <a:prstGeom prst="rect">
            <a:avLst/>
          </a:prstGeom>
          <a:noFill/>
        </p:spPr>
        <p:txBody>
          <a:bodyPr wrap="square" rtlCol="0">
            <a:spAutoFit/>
          </a:bodyPr>
          <a:lstStyle/>
          <a:p>
            <a:pPr>
              <a:spcBef>
                <a:spcPts val="400"/>
              </a:spcBef>
            </a:pPr>
            <a:r>
              <a:rPr lang="en-US" sz="1600" dirty="0" err="1">
                <a:latin typeface="Lucida Console"/>
                <a:cs typeface="Lucida Console"/>
              </a:rPr>
              <a:t>cachedMsgs.</a:t>
            </a:r>
            <a:r>
              <a:rPr lang="en-US" sz="1600" dirty="0" err="1">
                <a:solidFill>
                  <a:srgbClr val="3366FF"/>
                </a:solidFill>
                <a:latin typeface="Lucida Console"/>
                <a:cs typeface="Lucida Console"/>
              </a:rPr>
              <a:t>filter</a:t>
            </a:r>
            <a:r>
              <a:rPr lang="en-US" sz="1600" dirty="0">
                <a:latin typeface="Lucida Console"/>
                <a:cs typeface="Lucida Console"/>
              </a:rPr>
              <a:t>(</a:t>
            </a:r>
            <a:r>
              <a:rPr lang="en-US" sz="1600" dirty="0">
                <a:solidFill>
                  <a:srgbClr val="FF0080"/>
                </a:solidFill>
                <a:latin typeface="Lucida Console"/>
                <a:cs typeface="Lucida Console"/>
              </a:rPr>
              <a:t>_.contains(“bar”)</a:t>
            </a:r>
            <a:r>
              <a:rPr lang="en-US" sz="1600" dirty="0">
                <a:latin typeface="Lucida Console"/>
                <a:cs typeface="Lucida Console"/>
              </a:rPr>
              <a:t>).</a:t>
            </a:r>
            <a:r>
              <a:rPr lang="en-US" sz="1600" dirty="0">
                <a:solidFill>
                  <a:srgbClr val="3366FF"/>
                </a:solidFill>
                <a:latin typeface="Lucida Console"/>
                <a:cs typeface="Lucida Console"/>
              </a:rPr>
              <a:t>count</a:t>
            </a:r>
          </a:p>
        </p:txBody>
      </p:sp>
      <p:sp>
        <p:nvSpPr>
          <p:cNvPr id="62" name="TextBox 61"/>
          <p:cNvSpPr txBox="1"/>
          <p:nvPr/>
        </p:nvSpPr>
        <p:spPr>
          <a:xfrm>
            <a:off x="1752600" y="4919246"/>
            <a:ext cx="5791200" cy="338554"/>
          </a:xfrm>
          <a:prstGeom prst="rect">
            <a:avLst/>
          </a:prstGeom>
          <a:noFill/>
        </p:spPr>
        <p:txBody>
          <a:bodyPr wrap="square" rtlCol="0">
            <a:spAutoFit/>
          </a:bodyPr>
          <a:lstStyle/>
          <a:p>
            <a:pPr>
              <a:spcBef>
                <a:spcPts val="400"/>
              </a:spcBef>
            </a:pPr>
            <a:r>
              <a:rPr lang="en-US" sz="1600" dirty="0">
                <a:latin typeface="Lucida Console"/>
                <a:cs typeface="Lucida Console"/>
              </a:rPr>
              <a:t>. . .</a:t>
            </a:r>
          </a:p>
        </p:txBody>
      </p:sp>
      <p:sp>
        <p:nvSpPr>
          <p:cNvPr id="63" name="TextBox 62"/>
          <p:cNvSpPr txBox="1"/>
          <p:nvPr/>
        </p:nvSpPr>
        <p:spPr>
          <a:xfrm>
            <a:off x="8521814" y="3242846"/>
            <a:ext cx="622186" cy="338554"/>
          </a:xfrm>
          <a:prstGeom prst="rect">
            <a:avLst/>
          </a:prstGeom>
          <a:noFill/>
        </p:spPr>
        <p:txBody>
          <a:bodyPr wrap="none" rtlCol="0">
            <a:spAutoFit/>
          </a:bodyPr>
          <a:lstStyle/>
          <a:p>
            <a:r>
              <a:rPr lang="en-US" sz="1600" dirty="0">
                <a:latin typeface="Corbel"/>
                <a:cs typeface="Corbel"/>
              </a:rPr>
              <a:t>tasks</a:t>
            </a:r>
          </a:p>
        </p:txBody>
      </p:sp>
      <p:sp>
        <p:nvSpPr>
          <p:cNvPr id="64" name="TextBox 63"/>
          <p:cNvSpPr txBox="1"/>
          <p:nvPr/>
        </p:nvSpPr>
        <p:spPr>
          <a:xfrm>
            <a:off x="8001000" y="2873391"/>
            <a:ext cx="746418" cy="338554"/>
          </a:xfrm>
          <a:prstGeom prst="rect">
            <a:avLst/>
          </a:prstGeom>
          <a:noFill/>
        </p:spPr>
        <p:txBody>
          <a:bodyPr wrap="none" rtlCol="0">
            <a:spAutoFit/>
          </a:bodyPr>
          <a:lstStyle/>
          <a:p>
            <a:r>
              <a:rPr lang="en-US" sz="1600" dirty="0">
                <a:latin typeface="Corbel"/>
                <a:cs typeface="Corbel"/>
              </a:rPr>
              <a:t>results</a:t>
            </a:r>
          </a:p>
        </p:txBody>
      </p:sp>
      <p:sp>
        <p:nvSpPr>
          <p:cNvPr id="21" name="Rectangle 20"/>
          <p:cNvSpPr/>
          <p:nvPr/>
        </p:nvSpPr>
        <p:spPr>
          <a:xfrm>
            <a:off x="9635836" y="2449945"/>
            <a:ext cx="727364" cy="320596"/>
          </a:xfrm>
          <a:prstGeom prst="rect">
            <a:avLst/>
          </a:prstGeom>
          <a:ln>
            <a:headEnd type="none" w="med" len="med"/>
            <a:tailEnd type="none"/>
          </a:ln>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sz="1500" dirty="0"/>
              <a:t>Cache 1</a:t>
            </a:r>
          </a:p>
        </p:txBody>
      </p:sp>
      <p:sp>
        <p:nvSpPr>
          <p:cNvPr id="24" name="Rectangle 23"/>
          <p:cNvSpPr/>
          <p:nvPr/>
        </p:nvSpPr>
        <p:spPr>
          <a:xfrm>
            <a:off x="9571181" y="4523264"/>
            <a:ext cx="727364" cy="320596"/>
          </a:xfrm>
          <a:prstGeom prst="rect">
            <a:avLst/>
          </a:prstGeom>
          <a:ln>
            <a:headEnd type="none" w="med" len="med"/>
            <a:tailEnd type="none"/>
          </a:ln>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sz="1500" dirty="0"/>
              <a:t>Cache 2</a:t>
            </a:r>
          </a:p>
        </p:txBody>
      </p:sp>
      <p:sp>
        <p:nvSpPr>
          <p:cNvPr id="25" name="Rectangle 24"/>
          <p:cNvSpPr/>
          <p:nvPr/>
        </p:nvSpPr>
        <p:spPr>
          <a:xfrm>
            <a:off x="7719291" y="5161729"/>
            <a:ext cx="727364" cy="320596"/>
          </a:xfrm>
          <a:prstGeom prst="rect">
            <a:avLst/>
          </a:prstGeom>
          <a:ln>
            <a:headEnd type="none" w="med" len="med"/>
            <a:tailEnd type="none"/>
          </a:ln>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sz="1500" dirty="0"/>
              <a:t>Cache 3</a:t>
            </a:r>
          </a:p>
        </p:txBody>
      </p:sp>
      <p:sp>
        <p:nvSpPr>
          <p:cNvPr id="70" name="Rectangular Callout 69"/>
          <p:cNvSpPr/>
          <p:nvPr/>
        </p:nvSpPr>
        <p:spPr>
          <a:xfrm>
            <a:off x="6758709" y="2505365"/>
            <a:ext cx="1154547" cy="311727"/>
          </a:xfrm>
          <a:prstGeom prst="wedgeRectCallout">
            <a:avLst>
              <a:gd name="adj1" fmla="val -94279"/>
              <a:gd name="adj2" fmla="val 44724"/>
            </a:avLst>
          </a:prstGeom>
          <a:ln>
            <a:headEnd type="none" w="med" len="med"/>
            <a:tailEnd type="none"/>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700" dirty="0"/>
              <a:t>Base RDD</a:t>
            </a:r>
          </a:p>
        </p:txBody>
      </p:sp>
      <p:sp>
        <p:nvSpPr>
          <p:cNvPr id="71" name="Rectangular Callout 70"/>
          <p:cNvSpPr/>
          <p:nvPr/>
        </p:nvSpPr>
        <p:spPr>
          <a:xfrm>
            <a:off x="7168327" y="2590801"/>
            <a:ext cx="1834818" cy="311727"/>
          </a:xfrm>
          <a:prstGeom prst="wedgeRectCallout">
            <a:avLst>
              <a:gd name="adj1" fmla="val -46677"/>
              <a:gd name="adj2" fmla="val 118798"/>
            </a:avLst>
          </a:prstGeom>
          <a:ln>
            <a:headEnd type="none" w="med" len="med"/>
            <a:tailEnd type="none"/>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700" dirty="0"/>
              <a:t>Transformed RDD</a:t>
            </a:r>
          </a:p>
        </p:txBody>
      </p:sp>
      <p:sp>
        <p:nvSpPr>
          <p:cNvPr id="73" name="Rectangular Callout 72"/>
          <p:cNvSpPr/>
          <p:nvPr/>
        </p:nvSpPr>
        <p:spPr>
          <a:xfrm>
            <a:off x="7373836" y="4038601"/>
            <a:ext cx="1058965" cy="311727"/>
          </a:xfrm>
          <a:prstGeom prst="wedgeRectCallout">
            <a:avLst>
              <a:gd name="adj1" fmla="val -77556"/>
              <a:gd name="adj2" fmla="val 52132"/>
            </a:avLst>
          </a:prstGeom>
          <a:ln>
            <a:headEnd type="none" w="med" len="med"/>
            <a:tailEnd type="none"/>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700" dirty="0"/>
              <a:t>Action</a:t>
            </a:r>
          </a:p>
        </p:txBody>
      </p:sp>
      <p:sp>
        <p:nvSpPr>
          <p:cNvPr id="38" name="Rounded Rectangle 37"/>
          <p:cNvSpPr/>
          <p:nvPr/>
        </p:nvSpPr>
        <p:spPr>
          <a:xfrm>
            <a:off x="1923302" y="5486401"/>
            <a:ext cx="4777508" cy="849407"/>
          </a:xfrm>
          <a:prstGeom prst="roundRect">
            <a:avLst>
              <a:gd name="adj" fmla="val 10339"/>
            </a:avLst>
          </a:prstGeom>
          <a:solidFill>
            <a:srgbClr val="D9E4F2"/>
          </a:solidFill>
          <a:ln w="19050" cmpd="sng">
            <a:solidFill>
              <a:srgbClr val="4F81BD"/>
            </a:solidFill>
            <a:headEnd type="none" w="med" len="med"/>
            <a:tailEnd type="none"/>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Result:</a:t>
            </a:r>
            <a:r>
              <a:rPr lang="en-US" dirty="0"/>
              <a:t> full-text search of Wikipedia in &lt;1 sec (</a:t>
            </a:r>
            <a:r>
              <a:rPr lang="en-US" dirty="0" err="1"/>
              <a:t>vs</a:t>
            </a:r>
            <a:r>
              <a:rPr lang="en-US" dirty="0"/>
              <a:t> 20 sec for on-disk data)</a:t>
            </a:r>
          </a:p>
        </p:txBody>
      </p:sp>
      <p:sp>
        <p:nvSpPr>
          <p:cNvPr id="39" name="Rounded Rectangle 38"/>
          <p:cNvSpPr/>
          <p:nvPr/>
        </p:nvSpPr>
        <p:spPr>
          <a:xfrm>
            <a:off x="1923302" y="5486400"/>
            <a:ext cx="4777508" cy="849406"/>
          </a:xfrm>
          <a:prstGeom prst="roundRect">
            <a:avLst>
              <a:gd name="adj" fmla="val 10339"/>
            </a:avLst>
          </a:prstGeom>
          <a:solidFill>
            <a:schemeClr val="accent2">
              <a:lumMod val="20000"/>
              <a:lumOff val="80000"/>
            </a:schemeClr>
          </a:solidFill>
          <a:ln>
            <a:headEnd type="none" w="med" len="med"/>
            <a:tailEnd type="none"/>
          </a:ln>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Result:</a:t>
            </a:r>
            <a:r>
              <a:rPr lang="en-US" dirty="0"/>
              <a:t> scaled to 1 TB data in 5-7 sec</a:t>
            </a:r>
            <a:br>
              <a:rPr lang="en-US" dirty="0"/>
            </a:br>
            <a:r>
              <a:rPr lang="en-US" dirty="0"/>
              <a:t>(</a:t>
            </a:r>
            <a:r>
              <a:rPr lang="en-US" dirty="0" err="1"/>
              <a:t>vs</a:t>
            </a:r>
            <a:r>
              <a:rPr lang="en-US" dirty="0"/>
              <a:t> 170 sec for on-disk data)</a:t>
            </a:r>
          </a:p>
        </p:txBody>
      </p:sp>
    </p:spTree>
    <p:extLst>
      <p:ext uri="{BB962C8B-B14F-4D97-AF65-F5344CB8AC3E}">
        <p14:creationId xmlns:p14="http://schemas.microsoft.com/office/powerpoint/2010/main" val="1488409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7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7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73"/>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par>
                                <p:cTn id="65" presetID="1" presetClass="entr" presetSubtype="0" fill="hold" grpId="1" nodeType="with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6" presetClass="emph" presetSubtype="0" fill="hold" grpId="1" nodeType="clickEffect">
                                  <p:stCondLst>
                                    <p:cond delay="0"/>
                                  </p:stCondLst>
                                  <p:childTnLst>
                                    <p:animEffect transition="out" filter="fade">
                                      <p:cBhvr>
                                        <p:cTn id="70" dur="500" tmFilter="0, 0; .2, .5; .8, .5; 1, 0"/>
                                        <p:tgtEl>
                                          <p:spTgt spid="19"/>
                                        </p:tgtEl>
                                      </p:cBhvr>
                                    </p:animEffect>
                                    <p:animScale>
                                      <p:cBhvr>
                                        <p:cTn id="71" dur="250" autoRev="1" fill="hold"/>
                                        <p:tgtEl>
                                          <p:spTgt spid="19"/>
                                        </p:tgtEl>
                                      </p:cBhvr>
                                      <p:by x="105000" y="105000"/>
                                    </p:animScale>
                                  </p:childTnLst>
                                </p:cTn>
                              </p:par>
                              <p:par>
                                <p:cTn id="72" presetID="26" presetClass="emph" presetSubtype="0" fill="hold" grpId="1" nodeType="withEffect">
                                  <p:stCondLst>
                                    <p:cond delay="0"/>
                                  </p:stCondLst>
                                  <p:childTnLst>
                                    <p:animEffect transition="out" filter="fade">
                                      <p:cBhvr>
                                        <p:cTn id="73" dur="500" tmFilter="0, 0; .2, .5; .8, .5; 1, 0"/>
                                        <p:tgtEl>
                                          <p:spTgt spid="22"/>
                                        </p:tgtEl>
                                      </p:cBhvr>
                                    </p:animEffect>
                                    <p:animScale>
                                      <p:cBhvr>
                                        <p:cTn id="74" dur="250" autoRev="1" fill="hold"/>
                                        <p:tgtEl>
                                          <p:spTgt spid="22"/>
                                        </p:tgtEl>
                                      </p:cBhvr>
                                      <p:by x="105000" y="105000"/>
                                    </p:animScale>
                                  </p:childTnLst>
                                </p:cTn>
                              </p:par>
                              <p:par>
                                <p:cTn id="75" presetID="26" presetClass="emph" presetSubtype="0" fill="hold" grpId="1" nodeType="withEffect">
                                  <p:stCondLst>
                                    <p:cond delay="0"/>
                                  </p:stCondLst>
                                  <p:childTnLst>
                                    <p:animEffect transition="out" filter="fade">
                                      <p:cBhvr>
                                        <p:cTn id="76" dur="500" tmFilter="0, 0; .2, .5; .8, .5; 1, 0"/>
                                        <p:tgtEl>
                                          <p:spTgt spid="23"/>
                                        </p:tgtEl>
                                      </p:cBhvr>
                                    </p:animEffect>
                                    <p:animScale>
                                      <p:cBhvr>
                                        <p:cTn id="77" dur="250" autoRev="1" fill="hold"/>
                                        <p:tgtEl>
                                          <p:spTgt spid="23"/>
                                        </p:tgtEl>
                                      </p:cBhvr>
                                      <p:by x="105000" y="105000"/>
                                    </p:animScale>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53"/>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58"/>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49"/>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64"/>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grpId="0" nodeType="clickEffect">
                                  <p:stCondLst>
                                    <p:cond delay="0"/>
                                  </p:stCondLst>
                                  <p:childTnLst>
                                    <p:set>
                                      <p:cBhvr>
                                        <p:cTn id="91" dur="1" fill="hold">
                                          <p:stCondLst>
                                            <p:cond delay="0"/>
                                          </p:stCondLst>
                                        </p:cTn>
                                        <p:tgtEl>
                                          <p:spTgt spid="21"/>
                                        </p:tgtEl>
                                        <p:attrNameLst>
                                          <p:attrName>style.visibility</p:attrName>
                                        </p:attrNameLst>
                                      </p:cBhvr>
                                      <p:to>
                                        <p:strVal val="visible"/>
                                      </p:to>
                                    </p:set>
                                    <p:animEffect transition="in" filter="dissolve">
                                      <p:cBhvr>
                                        <p:cTn id="92" dur="500"/>
                                        <p:tgtEl>
                                          <p:spTgt spid="21"/>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24"/>
                                        </p:tgtEl>
                                        <p:attrNameLst>
                                          <p:attrName>style.visibility</p:attrName>
                                        </p:attrNameLst>
                                      </p:cBhvr>
                                      <p:to>
                                        <p:strVal val="visible"/>
                                      </p:to>
                                    </p:set>
                                    <p:animEffect transition="in" filter="dissolve">
                                      <p:cBhvr>
                                        <p:cTn id="95" dur="500"/>
                                        <p:tgtEl>
                                          <p:spTgt spid="24"/>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25"/>
                                        </p:tgtEl>
                                        <p:attrNameLst>
                                          <p:attrName>style.visibility</p:attrName>
                                        </p:attrNameLst>
                                      </p:cBhvr>
                                      <p:to>
                                        <p:strVal val="visible"/>
                                      </p:to>
                                    </p:set>
                                    <p:animEffect transition="in" filter="dissolve">
                                      <p:cBhvr>
                                        <p:cTn id="98" dur="500"/>
                                        <p:tgtEl>
                                          <p:spTgt spid="25"/>
                                        </p:tgtEl>
                                      </p:cBhvr>
                                    </p:animEffec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nodeType="clickEffect">
                                  <p:stCondLst>
                                    <p:cond delay="0"/>
                                  </p:stCondLst>
                                  <p:childTnLst>
                                    <p:set>
                                      <p:cBhvr>
                                        <p:cTn id="102" dur="1" fill="hold">
                                          <p:stCondLst>
                                            <p:cond delay="0"/>
                                          </p:stCondLst>
                                        </p:cTn>
                                        <p:tgtEl>
                                          <p:spTgt spid="44"/>
                                        </p:tgtEl>
                                        <p:attrNameLst>
                                          <p:attrName>style.visibility</p:attrName>
                                        </p:attrNameLst>
                                      </p:cBhvr>
                                      <p:to>
                                        <p:strVal val="hidden"/>
                                      </p:to>
                                    </p:set>
                                  </p:childTnLst>
                                </p:cTn>
                              </p:par>
                              <p:par>
                                <p:cTn id="103" presetID="1" presetClass="exit" presetSubtype="0" fill="hold" grpId="2" nodeType="withEffect">
                                  <p:stCondLst>
                                    <p:cond delay="0"/>
                                  </p:stCondLst>
                                  <p:childTnLst>
                                    <p:set>
                                      <p:cBhvr>
                                        <p:cTn id="104" dur="1" fill="hold">
                                          <p:stCondLst>
                                            <p:cond delay="0"/>
                                          </p:stCondLst>
                                        </p:cTn>
                                        <p:tgtEl>
                                          <p:spTgt spid="63"/>
                                        </p:tgtEl>
                                        <p:attrNameLst>
                                          <p:attrName>style.visibility</p:attrName>
                                        </p:attrNameLst>
                                      </p:cBhvr>
                                      <p:to>
                                        <p:strVal val="hidden"/>
                                      </p:to>
                                    </p:set>
                                  </p:childTnLst>
                                </p:cTn>
                              </p:par>
                              <p:par>
                                <p:cTn id="105" presetID="1" presetClass="exit" presetSubtype="0" fill="hold" nodeType="withEffect">
                                  <p:stCondLst>
                                    <p:cond delay="0"/>
                                  </p:stCondLst>
                                  <p:childTnLst>
                                    <p:set>
                                      <p:cBhvr>
                                        <p:cTn id="106" dur="1" fill="hold">
                                          <p:stCondLst>
                                            <p:cond delay="0"/>
                                          </p:stCondLst>
                                        </p:cTn>
                                        <p:tgtEl>
                                          <p:spTgt spid="53"/>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58"/>
                                        </p:tgtEl>
                                        <p:attrNameLst>
                                          <p:attrName>style.visibility</p:attrName>
                                        </p:attrNameLst>
                                      </p:cBhvr>
                                      <p:to>
                                        <p:strVal val="hidden"/>
                                      </p:to>
                                    </p:set>
                                  </p:childTnLst>
                                </p:cTn>
                              </p:par>
                              <p:par>
                                <p:cTn id="109" presetID="1" presetClass="exit" presetSubtype="0" fill="hold" nodeType="withEffect">
                                  <p:stCondLst>
                                    <p:cond delay="0"/>
                                  </p:stCondLst>
                                  <p:childTnLst>
                                    <p:set>
                                      <p:cBhvr>
                                        <p:cTn id="110" dur="1" fill="hold">
                                          <p:stCondLst>
                                            <p:cond delay="0"/>
                                          </p:stCondLst>
                                        </p:cTn>
                                        <p:tgtEl>
                                          <p:spTgt spid="49"/>
                                        </p:tgtEl>
                                        <p:attrNameLst>
                                          <p:attrName>style.visibility</p:attrName>
                                        </p:attrNameLst>
                                      </p:cBhvr>
                                      <p:to>
                                        <p:strVal val="hidden"/>
                                      </p:to>
                                    </p:set>
                                  </p:childTnLst>
                                </p:cTn>
                              </p:par>
                              <p:par>
                                <p:cTn id="111" presetID="1" presetClass="exit" presetSubtype="0" fill="hold" grpId="2" nodeType="withEffect">
                                  <p:stCondLst>
                                    <p:cond delay="0"/>
                                  </p:stCondLst>
                                  <p:childTnLst>
                                    <p:set>
                                      <p:cBhvr>
                                        <p:cTn id="112" dur="1" fill="hold">
                                          <p:stCondLst>
                                            <p:cond delay="0"/>
                                          </p:stCondLst>
                                        </p:cTn>
                                        <p:tgtEl>
                                          <p:spTgt spid="64"/>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61">
                                            <p:txEl>
                                              <p:pRg st="0" end="0"/>
                                            </p:txEl>
                                          </p:spTgt>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44"/>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63"/>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26" presetClass="emph" presetSubtype="0" fill="hold" grpId="1" nodeType="clickEffect">
                                  <p:stCondLst>
                                    <p:cond delay="0"/>
                                  </p:stCondLst>
                                  <p:childTnLst>
                                    <p:animEffect transition="out" filter="fade">
                                      <p:cBhvr>
                                        <p:cTn id="126" dur="500" tmFilter="0, 0; .2, .5; .8, .5; 1, 0"/>
                                        <p:tgtEl>
                                          <p:spTgt spid="25"/>
                                        </p:tgtEl>
                                      </p:cBhvr>
                                    </p:animEffect>
                                    <p:animScale>
                                      <p:cBhvr>
                                        <p:cTn id="127" dur="250" autoRev="1" fill="hold"/>
                                        <p:tgtEl>
                                          <p:spTgt spid="25"/>
                                        </p:tgtEl>
                                      </p:cBhvr>
                                      <p:by x="105000" y="105000"/>
                                    </p:animScale>
                                  </p:childTnLst>
                                </p:cTn>
                              </p:par>
                              <p:par>
                                <p:cTn id="128" presetID="26" presetClass="emph" presetSubtype="0" fill="hold" grpId="1" nodeType="withEffect">
                                  <p:stCondLst>
                                    <p:cond delay="0"/>
                                  </p:stCondLst>
                                  <p:childTnLst>
                                    <p:animEffect transition="out" filter="fade">
                                      <p:cBhvr>
                                        <p:cTn id="129" dur="500" tmFilter="0, 0; .2, .5; .8, .5; 1, 0"/>
                                        <p:tgtEl>
                                          <p:spTgt spid="21"/>
                                        </p:tgtEl>
                                      </p:cBhvr>
                                    </p:animEffect>
                                    <p:animScale>
                                      <p:cBhvr>
                                        <p:cTn id="130" dur="250" autoRev="1" fill="hold"/>
                                        <p:tgtEl>
                                          <p:spTgt spid="21"/>
                                        </p:tgtEl>
                                      </p:cBhvr>
                                      <p:by x="105000" y="105000"/>
                                    </p:animScale>
                                  </p:childTnLst>
                                </p:cTn>
                              </p:par>
                              <p:par>
                                <p:cTn id="131" presetID="26" presetClass="emph" presetSubtype="0" fill="hold" grpId="1" nodeType="withEffect">
                                  <p:stCondLst>
                                    <p:cond delay="0"/>
                                  </p:stCondLst>
                                  <p:childTnLst>
                                    <p:animEffect transition="out" filter="fade">
                                      <p:cBhvr>
                                        <p:cTn id="132" dur="500" tmFilter="0, 0; .2, .5; .8, .5; 1, 0"/>
                                        <p:tgtEl>
                                          <p:spTgt spid="24"/>
                                        </p:tgtEl>
                                      </p:cBhvr>
                                    </p:animEffect>
                                    <p:animScale>
                                      <p:cBhvr>
                                        <p:cTn id="133" dur="250" autoRev="1" fill="hold"/>
                                        <p:tgtEl>
                                          <p:spTgt spid="24"/>
                                        </p:tgtEl>
                                      </p:cBhvr>
                                      <p:by x="105000" y="105000"/>
                                    </p:animScale>
                                  </p:childTnLst>
                                </p:cTn>
                              </p:par>
                            </p:childTnLst>
                          </p:cTn>
                        </p:par>
                      </p:childTnLst>
                    </p:cTn>
                  </p:par>
                  <p:par>
                    <p:cTn id="134" fill="hold">
                      <p:stCondLst>
                        <p:cond delay="indefinite"/>
                      </p:stCondLst>
                      <p:childTnLst>
                        <p:par>
                          <p:cTn id="135" fill="hold">
                            <p:stCondLst>
                              <p:cond delay="0"/>
                            </p:stCondLst>
                            <p:childTnLst>
                              <p:par>
                                <p:cTn id="136" presetID="1" presetClass="entr" presetSubtype="0" fill="hold" nodeType="clickEffect">
                                  <p:stCondLst>
                                    <p:cond delay="0"/>
                                  </p:stCondLst>
                                  <p:childTnLst>
                                    <p:set>
                                      <p:cBhvr>
                                        <p:cTn id="137" dur="1" fill="hold">
                                          <p:stCondLst>
                                            <p:cond delay="0"/>
                                          </p:stCondLst>
                                        </p:cTn>
                                        <p:tgtEl>
                                          <p:spTgt spid="53"/>
                                        </p:tgtEl>
                                        <p:attrNameLst>
                                          <p:attrName>style.visibility</p:attrName>
                                        </p:attrNameLst>
                                      </p:cBhvr>
                                      <p:to>
                                        <p:strVal val="visible"/>
                                      </p:to>
                                    </p:set>
                                  </p:childTnLst>
                                </p:cTn>
                              </p:par>
                              <p:par>
                                <p:cTn id="138" presetID="1" presetClass="entr" presetSubtype="0" fill="hold" nodeType="withEffect">
                                  <p:stCondLst>
                                    <p:cond delay="0"/>
                                  </p:stCondLst>
                                  <p:childTnLst>
                                    <p:set>
                                      <p:cBhvr>
                                        <p:cTn id="139" dur="1" fill="hold">
                                          <p:stCondLst>
                                            <p:cond delay="0"/>
                                          </p:stCondLst>
                                        </p:cTn>
                                        <p:tgtEl>
                                          <p:spTgt spid="58"/>
                                        </p:tgtEl>
                                        <p:attrNameLst>
                                          <p:attrName>style.visibility</p:attrName>
                                        </p:attrNameLst>
                                      </p:cBhvr>
                                      <p:to>
                                        <p:strVal val="visible"/>
                                      </p:to>
                                    </p:set>
                                  </p:childTnLst>
                                </p:cTn>
                              </p:par>
                              <p:par>
                                <p:cTn id="140" presetID="1" presetClass="entr" presetSubtype="0" fill="hold" nodeType="withEffect">
                                  <p:stCondLst>
                                    <p:cond delay="0"/>
                                  </p:stCondLst>
                                  <p:childTnLst>
                                    <p:set>
                                      <p:cBhvr>
                                        <p:cTn id="141" dur="1" fill="hold">
                                          <p:stCondLst>
                                            <p:cond delay="0"/>
                                          </p:stCondLst>
                                        </p:cTn>
                                        <p:tgtEl>
                                          <p:spTgt spid="49"/>
                                        </p:tgtEl>
                                        <p:attrNameLst>
                                          <p:attrName>style.visibility</p:attrName>
                                        </p:attrNameLst>
                                      </p:cBhvr>
                                      <p:to>
                                        <p:strVal val="visible"/>
                                      </p:to>
                                    </p:set>
                                  </p:childTnLst>
                                </p:cTn>
                              </p:par>
                              <p:par>
                                <p:cTn id="142" presetID="1" presetClass="entr" presetSubtype="0" fill="hold" grpId="1" nodeType="withEffect">
                                  <p:stCondLst>
                                    <p:cond delay="0"/>
                                  </p:stCondLst>
                                  <p:childTnLst>
                                    <p:set>
                                      <p:cBhvr>
                                        <p:cTn id="143" dur="1" fill="hold">
                                          <p:stCondLst>
                                            <p:cond delay="0"/>
                                          </p:stCondLst>
                                        </p:cTn>
                                        <p:tgtEl>
                                          <p:spTgt spid="64"/>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1" presetClass="entr" presetSubtype="0" fill="hold" grpId="0" nodeType="clickEffect">
                                  <p:stCondLst>
                                    <p:cond delay="0"/>
                                  </p:stCondLst>
                                  <p:childTnLst>
                                    <p:set>
                                      <p:cBhvr>
                                        <p:cTn id="147" dur="1" fill="hold">
                                          <p:stCondLst>
                                            <p:cond delay="0"/>
                                          </p:stCondLst>
                                        </p:cTn>
                                        <p:tgtEl>
                                          <p:spTgt spid="62">
                                            <p:txEl>
                                              <p:pRg st="0" end="0"/>
                                            </p:txEl>
                                          </p:spTgt>
                                        </p:tgtEl>
                                        <p:attrNameLst>
                                          <p:attrName>style.visibility</p:attrName>
                                        </p:attrNameLst>
                                      </p:cBhvr>
                                      <p:to>
                                        <p:strVal val="visible"/>
                                      </p:to>
                                    </p:set>
                                  </p:childTnLst>
                                </p:cTn>
                              </p:par>
                            </p:childTnLst>
                          </p:cTn>
                        </p:par>
                      </p:childTnLst>
                    </p:cTn>
                  </p:par>
                  <p:par>
                    <p:cTn id="148" fill="hold">
                      <p:stCondLst>
                        <p:cond delay="indefinite"/>
                      </p:stCondLst>
                      <p:childTnLst>
                        <p:par>
                          <p:cTn id="149" fill="hold">
                            <p:stCondLst>
                              <p:cond delay="0"/>
                            </p:stCondLst>
                            <p:childTnLst>
                              <p:par>
                                <p:cTn id="150" presetID="1" presetClass="entr" presetSubtype="0" fill="hold" grpId="0" nodeType="clickEffect">
                                  <p:stCondLst>
                                    <p:cond delay="0"/>
                                  </p:stCondLst>
                                  <p:childTnLst>
                                    <p:set>
                                      <p:cBhvr>
                                        <p:cTn id="151" dur="1" fill="hold">
                                          <p:stCondLst>
                                            <p:cond delay="0"/>
                                          </p:stCondLst>
                                        </p:cTn>
                                        <p:tgtEl>
                                          <p:spTgt spid="38"/>
                                        </p:tgtEl>
                                        <p:attrNameLst>
                                          <p:attrName>style.visibility</p:attrName>
                                        </p:attrNameLst>
                                      </p:cBhvr>
                                      <p:to>
                                        <p:strVal val="visible"/>
                                      </p:to>
                                    </p:set>
                                  </p:childTnLst>
                                </p:cTn>
                              </p:par>
                            </p:childTnLst>
                          </p:cTn>
                        </p:par>
                      </p:childTnLst>
                    </p:cTn>
                  </p:par>
                  <p:par>
                    <p:cTn id="152" fill="hold">
                      <p:stCondLst>
                        <p:cond delay="indefinite"/>
                      </p:stCondLst>
                      <p:childTnLst>
                        <p:par>
                          <p:cTn id="153" fill="hold">
                            <p:stCondLst>
                              <p:cond delay="0"/>
                            </p:stCondLst>
                            <p:childTnLst>
                              <p:par>
                                <p:cTn id="154" presetID="1" presetClass="entr" presetSubtype="0" fill="hold" grpId="0" nodeType="clickEffect">
                                  <p:stCondLst>
                                    <p:cond delay="0"/>
                                  </p:stCondLst>
                                  <p:childTnLst>
                                    <p:set>
                                      <p:cBhvr>
                                        <p:cTn id="155"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P spid="19" grpId="0" animBg="1"/>
      <p:bldP spid="19" grpId="1" animBg="1"/>
      <p:bldP spid="22" grpId="0" animBg="1"/>
      <p:bldP spid="22" grpId="1" animBg="1"/>
      <p:bldP spid="23" grpId="0" animBg="1"/>
      <p:bldP spid="23" grpId="1" animBg="1"/>
      <p:bldP spid="43" grpId="0" build="allAtOnce"/>
      <p:bldP spid="61" grpId="0" build="allAtOnce"/>
      <p:bldP spid="62" grpId="0" build="allAtOnce"/>
      <p:bldP spid="63" grpId="0"/>
      <p:bldP spid="63" grpId="1"/>
      <p:bldP spid="63" grpId="2"/>
      <p:bldP spid="64" grpId="0"/>
      <p:bldP spid="64" grpId="1"/>
      <p:bldP spid="64" grpId="2"/>
      <p:bldP spid="21" grpId="0" animBg="1"/>
      <p:bldP spid="21" grpId="1" animBg="1"/>
      <p:bldP spid="24" grpId="0" animBg="1"/>
      <p:bldP spid="24" grpId="1" animBg="1"/>
      <p:bldP spid="25" grpId="0" animBg="1"/>
      <p:bldP spid="25" grpId="1" animBg="1"/>
      <p:bldP spid="70" grpId="0" animBg="1"/>
      <p:bldP spid="70" grpId="1" animBg="1"/>
      <p:bldP spid="71" grpId="0" animBg="1"/>
      <p:bldP spid="71" grpId="1" animBg="1"/>
      <p:bldP spid="73" grpId="0" animBg="1"/>
      <p:bldP spid="73" grpId="1" animBg="1"/>
      <p:bldP spid="38" grpId="0" animBg="1"/>
      <p:bldP spid="39"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500" dirty="0"/>
              <a:t>Spark Operations</a:t>
            </a:r>
          </a:p>
        </p:txBody>
      </p:sp>
      <p:graphicFrame>
        <p:nvGraphicFramePr>
          <p:cNvPr id="3" name="Table 2"/>
          <p:cNvGraphicFramePr>
            <a:graphicFrameLocks noGrp="1"/>
          </p:cNvGraphicFramePr>
          <p:nvPr>
            <p:extLst/>
          </p:nvPr>
        </p:nvGraphicFramePr>
        <p:xfrm>
          <a:off x="1981200" y="1905000"/>
          <a:ext cx="8229600" cy="4440314"/>
        </p:xfrm>
        <a:graphic>
          <a:graphicData uri="http://schemas.openxmlformats.org/drawingml/2006/table">
            <a:tbl>
              <a:tblPr firstRow="1" bandRow="1">
                <a:tableStyleId>{5940675A-B579-460E-94D1-54222C63F5DA}</a:tableStyleId>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2397261">
                <a:tc>
                  <a:txBody>
                    <a:bodyPr/>
                    <a:lstStyle/>
                    <a:p>
                      <a:pPr algn="ctr"/>
                      <a:r>
                        <a:rPr lang="en-US" sz="2400" b="1" dirty="0"/>
                        <a:t>Transformations</a:t>
                      </a:r>
                    </a:p>
                    <a:p>
                      <a:pPr algn="ctr"/>
                      <a:r>
                        <a:rPr lang="en-US" sz="2400" dirty="0"/>
                        <a:t>(define a new RDD)</a:t>
                      </a:r>
                    </a:p>
                  </a:txBody>
                  <a:tcPr anchor="ctr"/>
                </a:tc>
                <a:tc>
                  <a:txBody>
                    <a:bodyPr/>
                    <a:lstStyle/>
                    <a:p>
                      <a:pPr algn="ctr"/>
                      <a:r>
                        <a:rPr lang="en-US" sz="2400" dirty="0"/>
                        <a:t>map</a:t>
                      </a:r>
                    </a:p>
                    <a:p>
                      <a:pPr algn="ctr"/>
                      <a:r>
                        <a:rPr lang="en-US" sz="2400" dirty="0"/>
                        <a:t>filter</a:t>
                      </a:r>
                    </a:p>
                    <a:p>
                      <a:pPr algn="ctr"/>
                      <a:r>
                        <a:rPr lang="en-US" sz="2400" dirty="0"/>
                        <a:t>sample</a:t>
                      </a:r>
                    </a:p>
                    <a:p>
                      <a:pPr algn="ctr"/>
                      <a:r>
                        <a:rPr lang="en-US" sz="2400" dirty="0" err="1"/>
                        <a:t>groupByKey</a:t>
                      </a:r>
                      <a:endParaRPr lang="en-US" sz="2400" dirty="0"/>
                    </a:p>
                    <a:p>
                      <a:pPr algn="ctr"/>
                      <a:r>
                        <a:rPr lang="en-US" sz="2400" dirty="0" err="1"/>
                        <a:t>reduceByKey</a:t>
                      </a:r>
                      <a:endParaRPr lang="en-US" sz="2400" dirty="0"/>
                    </a:p>
                    <a:p>
                      <a:pPr algn="ctr"/>
                      <a:r>
                        <a:rPr lang="en-US" sz="2400" dirty="0" err="1"/>
                        <a:t>sortByKey</a:t>
                      </a:r>
                      <a:endParaRPr lang="en-US" sz="2400" dirty="0"/>
                    </a:p>
                  </a:txBody>
                  <a:tcPr anchor="ctr">
                    <a:lnR w="12700" cap="flat" cmpd="sng" algn="ctr">
                      <a:solidFill>
                        <a:prstClr val="white"/>
                      </a:solidFill>
                      <a:prstDash val="solid"/>
                      <a:round/>
                      <a:headEnd type="none" w="med" len="med"/>
                      <a:tailEnd type="none" w="med" len="med"/>
                    </a:lnR>
                  </a:tcPr>
                </a:tc>
                <a:tc>
                  <a:txBody>
                    <a:bodyPr/>
                    <a:lstStyle/>
                    <a:p>
                      <a:pPr algn="ctr"/>
                      <a:r>
                        <a:rPr lang="en-US" sz="2400" dirty="0" err="1"/>
                        <a:t>flatMap</a:t>
                      </a:r>
                      <a:endParaRPr lang="en-US" sz="2400" dirty="0"/>
                    </a:p>
                    <a:p>
                      <a:pPr algn="ctr"/>
                      <a:r>
                        <a:rPr lang="en-US" sz="2400" dirty="0"/>
                        <a:t>union</a:t>
                      </a:r>
                    </a:p>
                    <a:p>
                      <a:pPr algn="ctr"/>
                      <a:r>
                        <a:rPr lang="en-US" sz="2400" dirty="0"/>
                        <a:t>join</a:t>
                      </a:r>
                    </a:p>
                    <a:p>
                      <a:pPr algn="ctr"/>
                      <a:r>
                        <a:rPr lang="en-US" sz="2400" dirty="0" err="1"/>
                        <a:t>cogroup</a:t>
                      </a:r>
                      <a:endParaRPr lang="en-US" sz="2400" dirty="0"/>
                    </a:p>
                    <a:p>
                      <a:pPr algn="ctr"/>
                      <a:r>
                        <a:rPr lang="en-US" sz="2400" dirty="0"/>
                        <a:t>cross</a:t>
                      </a:r>
                      <a:br>
                        <a:rPr lang="en-US" sz="2400" dirty="0"/>
                      </a:br>
                      <a:r>
                        <a:rPr lang="en-US" sz="2400" dirty="0" err="1"/>
                        <a:t>mapValues</a:t>
                      </a:r>
                      <a:endParaRPr lang="en-US" sz="2400" dirty="0"/>
                    </a:p>
                  </a:txBody>
                  <a:tcPr>
                    <a:lnL w="12700" cap="flat" cmpd="sng" algn="ctr">
                      <a:solidFill>
                        <a:prstClr val="white"/>
                      </a:solidFill>
                      <a:prstDash val="solid"/>
                      <a:round/>
                      <a:headEnd type="none" w="med" len="med"/>
                      <a:tailEnd type="none" w="med" len="med"/>
                    </a:lnL>
                  </a:tcPr>
                </a:tc>
                <a:extLst>
                  <a:ext uri="{0D108BD9-81ED-4DB2-BD59-A6C34878D82A}">
                    <a16:rowId xmlns:a16="http://schemas.microsoft.com/office/drawing/2014/main" val="10000"/>
                  </a:ext>
                </a:extLst>
              </a:tr>
              <a:tr h="2043053">
                <a:tc>
                  <a:txBody>
                    <a:bodyPr/>
                    <a:lstStyle/>
                    <a:p>
                      <a:pPr algn="ctr"/>
                      <a:r>
                        <a:rPr lang="en-US" sz="2400" b="1" dirty="0"/>
                        <a:t>Actions</a:t>
                      </a:r>
                    </a:p>
                    <a:p>
                      <a:pPr algn="ctr"/>
                      <a:r>
                        <a:rPr lang="en-US" sz="2400" dirty="0"/>
                        <a:t>(return a result to driver program)</a:t>
                      </a:r>
                    </a:p>
                  </a:txBody>
                  <a:tcPr anchor="ctr"/>
                </a:tc>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dirty="0"/>
                        <a:t>collect</a:t>
                      </a:r>
                    </a:p>
                    <a:p>
                      <a:pPr algn="ctr"/>
                      <a:r>
                        <a:rPr lang="en-US" sz="2400" dirty="0"/>
                        <a:t>reduce</a:t>
                      </a:r>
                    </a:p>
                    <a:p>
                      <a:pPr algn="ctr"/>
                      <a:r>
                        <a:rPr lang="en-US" sz="2400" dirty="0"/>
                        <a:t>count</a:t>
                      </a:r>
                      <a:br>
                        <a:rPr lang="en-US" sz="2400" dirty="0"/>
                      </a:br>
                      <a:r>
                        <a:rPr lang="en-US" sz="2400" dirty="0"/>
                        <a:t>save</a:t>
                      </a:r>
                    </a:p>
                    <a:p>
                      <a:pPr algn="ctr"/>
                      <a:r>
                        <a:rPr lang="en-US" sz="2400" dirty="0" err="1"/>
                        <a:t>lookupKey</a:t>
                      </a:r>
                      <a:endParaRPr lang="en-US" sz="2400" dirty="0"/>
                    </a:p>
                  </a:txBody>
                  <a:tcPr anchor="ctr"/>
                </a:tc>
                <a:tc hMerge="1">
                  <a:txBody>
                    <a:bodyPr/>
                    <a:lstStyle/>
                    <a:p>
                      <a:endParaRPr lang="en-US"/>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26241419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	 	  Streaming vs Storm </a:t>
            </a:r>
          </a:p>
        </p:txBody>
      </p:sp>
      <p:sp>
        <p:nvSpPr>
          <p:cNvPr id="2" name="Text Placeholder 1"/>
          <p:cNvSpPr>
            <a:spLocks noGrp="1"/>
          </p:cNvSpPr>
          <p:nvPr>
            <p:ph type="body" sz="quarter" idx="10"/>
          </p:nvPr>
        </p:nvSpPr>
        <p:spPr/>
        <p:txBody>
          <a:bodyPr/>
          <a:lstStyle/>
          <a:p>
            <a:pPr marL="0" indent="0">
              <a:buNone/>
            </a:pPr>
            <a:r>
              <a:rPr lang="en-GB" dirty="0"/>
              <a:t>Spark Streaming differs in a number of ways:</a:t>
            </a:r>
          </a:p>
          <a:p>
            <a:pPr marL="728314" indent="-728314">
              <a:buFont typeface="+mj-lt"/>
              <a:buAutoNum type="arabicPeriod"/>
            </a:pPr>
            <a:r>
              <a:rPr lang="en-GB" sz="3137" dirty="0"/>
              <a:t>Workload - Spark Streaming implements a method for "batching" incoming updates vs. individual events (Storm)</a:t>
            </a:r>
            <a:endParaRPr lang="en-GB" sz="1765" dirty="0"/>
          </a:p>
          <a:p>
            <a:pPr marL="728314" indent="-728314">
              <a:buFont typeface="+mj-lt"/>
              <a:buAutoNum type="arabicPeriod"/>
            </a:pPr>
            <a:r>
              <a:rPr lang="en-GB" sz="3137" dirty="0"/>
              <a:t>Latency - seconds (Spark) vs. sub-second (Storm)</a:t>
            </a:r>
          </a:p>
          <a:p>
            <a:pPr marL="728314" indent="-728314">
              <a:buFont typeface="+mj-lt"/>
              <a:buAutoNum type="arabicPeriod"/>
            </a:pPr>
            <a:r>
              <a:rPr lang="en-GB" sz="3137" dirty="0"/>
              <a:t>Fault Tolerance - exactly once vs at least once</a:t>
            </a:r>
            <a:endParaRPr lang="en-GB" dirty="0"/>
          </a:p>
          <a:p>
            <a:pPr marL="0" indent="0">
              <a:buNone/>
            </a:pPr>
            <a:r>
              <a:rPr lang="en-GB" dirty="0"/>
              <a:t>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577" y="3129"/>
            <a:ext cx="2149022" cy="114114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1829" y="125721"/>
            <a:ext cx="1120531" cy="1098878"/>
          </a:xfrm>
          <a:prstGeom prst="rect">
            <a:avLst/>
          </a:prstGeom>
        </p:spPr>
      </p:pic>
      <p:sp>
        <p:nvSpPr>
          <p:cNvPr id="6" name="Rectangle 5"/>
          <p:cNvSpPr/>
          <p:nvPr/>
        </p:nvSpPr>
        <p:spPr>
          <a:xfrm>
            <a:off x="1090963" y="3877213"/>
            <a:ext cx="10906502" cy="573280"/>
          </a:xfrm>
          <a:prstGeom prst="rect">
            <a:avLst/>
          </a:prstGeom>
        </p:spPr>
        <p:txBody>
          <a:bodyPr wrap="square">
            <a:spAutoFit/>
          </a:bodyPr>
          <a:lstStyle/>
          <a:p>
            <a:pPr defTabSz="914367">
              <a:defRPr/>
            </a:pPr>
            <a:r>
              <a:rPr lang="en-GB" sz="1568" dirty="0" err="1">
                <a:latin typeface="Segoe UI Light"/>
              </a:rPr>
              <a:t>Zaharia</a:t>
            </a:r>
            <a:r>
              <a:rPr lang="en-GB" sz="1568" dirty="0">
                <a:latin typeface="Segoe UI Light"/>
              </a:rPr>
              <a:t>, </a:t>
            </a:r>
            <a:r>
              <a:rPr lang="en-GB" sz="1568" dirty="0" err="1">
                <a:latin typeface="Segoe UI Light"/>
              </a:rPr>
              <a:t>Matei</a:t>
            </a:r>
            <a:r>
              <a:rPr lang="en-GB" sz="1568" dirty="0">
                <a:latin typeface="Segoe UI Light"/>
              </a:rPr>
              <a:t>, et al. "Discretized streams: Fault-tolerant streaming computation at scale." Proceedings of the Twenty-Fourth ACM Symposium on Operating Systems Principles. ACM, 2013.</a:t>
            </a:r>
          </a:p>
        </p:txBody>
      </p:sp>
    </p:spTree>
    <p:extLst>
      <p:ext uri="{BB962C8B-B14F-4D97-AF65-F5344CB8AC3E}">
        <p14:creationId xmlns:p14="http://schemas.microsoft.com/office/powerpoint/2010/main" val="110226500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Discretized Stream Processing</a:t>
            </a:r>
          </a:p>
        </p:txBody>
      </p:sp>
      <p:sp>
        <p:nvSpPr>
          <p:cNvPr id="3" name="Content Placeholder 2"/>
          <p:cNvSpPr>
            <a:spLocks noGrp="1"/>
          </p:cNvSpPr>
          <p:nvPr>
            <p:ph type="body" sz="quarter" idx="10"/>
          </p:nvPr>
        </p:nvSpPr>
        <p:spPr/>
        <p:txBody>
          <a:bodyPr>
            <a:noAutofit/>
          </a:bodyPr>
          <a:lstStyle/>
          <a:p>
            <a:pPr marL="133350" indent="0">
              <a:buNone/>
              <a:defRPr/>
            </a:pPr>
            <a:r>
              <a:rPr lang="en-US" dirty="0">
                <a:solidFill>
                  <a:schemeClr val="tx1"/>
                </a:solidFill>
              </a:rPr>
              <a:t>R</a:t>
            </a:r>
            <a:r>
              <a:rPr lang="en-US" dirty="0"/>
              <a:t>un a streaming computation as a </a:t>
            </a:r>
            <a:r>
              <a:rPr lang="en-US" dirty="0">
                <a:solidFill>
                  <a:schemeClr val="accent1"/>
                </a:solidFill>
              </a:rPr>
              <a:t>series of very small, deterministic batch jobs</a:t>
            </a:r>
          </a:p>
        </p:txBody>
      </p:sp>
      <p:sp>
        <p:nvSpPr>
          <p:cNvPr id="17411" name="Slide Number Placeholder 3"/>
          <p:cNvSpPr>
            <a:spLocks noGrp="1"/>
          </p:cNvSpPr>
          <p:nvPr>
            <p:ph type="sldNum" sz="quarter" idx="4294967295"/>
          </p:nvPr>
        </p:nvSpPr>
        <p:spPr bwMode="auto">
          <a:xfrm>
            <a:off x="10058400" y="6356350"/>
            <a:ext cx="2133600" cy="3651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8" tIns="45719" rIns="91438" bIns="45719"/>
          <a:lstStyle>
            <a:lvl1pPr eaLnBrk="0" hangingPunct="0">
              <a:defRPr sz="500">
                <a:solidFill>
                  <a:srgbClr val="000000"/>
                </a:solidFill>
                <a:latin typeface="Gill Sans" charset="0"/>
                <a:ea typeface="ヒラギノ角ゴ ProN W3" charset="0"/>
                <a:cs typeface="ヒラギノ角ゴ ProN W3" charset="0"/>
                <a:sym typeface="Gill Sans" charset="0"/>
              </a:defRPr>
            </a:lvl1pPr>
            <a:lvl2pPr marL="312039" indent="-120015" eaLnBrk="0" hangingPunct="0">
              <a:defRPr sz="500">
                <a:solidFill>
                  <a:srgbClr val="000000"/>
                </a:solidFill>
                <a:latin typeface="Gill Sans" charset="0"/>
                <a:ea typeface="ヒラギノ角ゴ ProN W3" charset="0"/>
                <a:cs typeface="ヒラギノ角ゴ ProN W3" charset="0"/>
                <a:sym typeface="Gill Sans" charset="0"/>
              </a:defRPr>
            </a:lvl2pPr>
            <a:lvl3pPr marL="480060" indent="-96012" eaLnBrk="0" hangingPunct="0">
              <a:defRPr sz="500">
                <a:solidFill>
                  <a:srgbClr val="000000"/>
                </a:solidFill>
                <a:latin typeface="Gill Sans" charset="0"/>
                <a:ea typeface="ヒラギノ角ゴ ProN W3" charset="0"/>
                <a:cs typeface="ヒラギノ角ゴ ProN W3" charset="0"/>
                <a:sym typeface="Gill Sans" charset="0"/>
              </a:defRPr>
            </a:lvl3pPr>
            <a:lvl4pPr marL="672084" indent="-96012" eaLnBrk="0" hangingPunct="0">
              <a:defRPr sz="500">
                <a:solidFill>
                  <a:srgbClr val="000000"/>
                </a:solidFill>
                <a:latin typeface="Gill Sans" charset="0"/>
                <a:ea typeface="ヒラギノ角ゴ ProN W3" charset="0"/>
                <a:cs typeface="ヒラギノ角ゴ ProN W3" charset="0"/>
                <a:sym typeface="Gill Sans" charset="0"/>
              </a:defRPr>
            </a:lvl4pPr>
            <a:lvl5pPr marL="864108" indent="-96012" eaLnBrk="0" hangingPunct="0">
              <a:defRPr sz="500">
                <a:solidFill>
                  <a:srgbClr val="000000"/>
                </a:solidFill>
                <a:latin typeface="Gill Sans" charset="0"/>
                <a:ea typeface="ヒラギノ角ゴ ProN W3" charset="0"/>
                <a:cs typeface="ヒラギノ角ゴ ProN W3" charset="0"/>
                <a:sym typeface="Gill Sans" charset="0"/>
              </a:defRPr>
            </a:lvl5pPr>
            <a:lvl6pPr marL="1056132" indent="-96012" eaLnBrk="0" fontAlgn="base" hangingPunct="0">
              <a:spcBef>
                <a:spcPct val="0"/>
              </a:spcBef>
              <a:spcAft>
                <a:spcPct val="0"/>
              </a:spcAft>
              <a:defRPr sz="500">
                <a:solidFill>
                  <a:srgbClr val="000000"/>
                </a:solidFill>
                <a:latin typeface="Gill Sans" charset="0"/>
                <a:ea typeface="ヒラギノ角ゴ ProN W3" charset="0"/>
                <a:cs typeface="ヒラギノ角ゴ ProN W3" charset="0"/>
                <a:sym typeface="Gill Sans" charset="0"/>
              </a:defRPr>
            </a:lvl6pPr>
            <a:lvl7pPr marL="1248156" indent="-96012" eaLnBrk="0" fontAlgn="base" hangingPunct="0">
              <a:spcBef>
                <a:spcPct val="0"/>
              </a:spcBef>
              <a:spcAft>
                <a:spcPct val="0"/>
              </a:spcAft>
              <a:defRPr sz="500">
                <a:solidFill>
                  <a:srgbClr val="000000"/>
                </a:solidFill>
                <a:latin typeface="Gill Sans" charset="0"/>
                <a:ea typeface="ヒラギノ角ゴ ProN W3" charset="0"/>
                <a:cs typeface="ヒラギノ角ゴ ProN W3" charset="0"/>
                <a:sym typeface="Gill Sans" charset="0"/>
              </a:defRPr>
            </a:lvl7pPr>
            <a:lvl8pPr marL="1440180" indent="-96012" eaLnBrk="0" fontAlgn="base" hangingPunct="0">
              <a:spcBef>
                <a:spcPct val="0"/>
              </a:spcBef>
              <a:spcAft>
                <a:spcPct val="0"/>
              </a:spcAft>
              <a:defRPr sz="500">
                <a:solidFill>
                  <a:srgbClr val="000000"/>
                </a:solidFill>
                <a:latin typeface="Gill Sans" charset="0"/>
                <a:ea typeface="ヒラギノ角ゴ ProN W3" charset="0"/>
                <a:cs typeface="ヒラギノ角ゴ ProN W3" charset="0"/>
                <a:sym typeface="Gill Sans" charset="0"/>
              </a:defRPr>
            </a:lvl8pPr>
            <a:lvl9pPr marL="1632204" indent="-96012" eaLnBrk="0" fontAlgn="base" hangingPunct="0">
              <a:spcBef>
                <a:spcPct val="0"/>
              </a:spcBef>
              <a:spcAft>
                <a:spcPct val="0"/>
              </a:spcAft>
              <a:defRPr sz="500">
                <a:solidFill>
                  <a:srgbClr val="000000"/>
                </a:solidFill>
                <a:latin typeface="Gill Sans" charset="0"/>
                <a:ea typeface="ヒラギノ角ゴ ProN W3" charset="0"/>
                <a:cs typeface="ヒラギノ角ゴ ProN W3" charset="0"/>
                <a:sym typeface="Gill Sans" charset="0"/>
              </a:defRPr>
            </a:lvl9pPr>
          </a:lstStyle>
          <a:p>
            <a:pPr eaLnBrk="1" hangingPunct="1"/>
            <a:fld id="{D75595AB-65C7-5142-9668-FCCFF1DF220E}" type="slidenum">
              <a:rPr lang="en-US"/>
              <a:pPr eaLnBrk="1" hangingPunct="1"/>
              <a:t>139</a:t>
            </a:fld>
            <a:endParaRPr lang="en-US"/>
          </a:p>
        </p:txBody>
      </p:sp>
      <p:sp>
        <p:nvSpPr>
          <p:cNvPr id="61" name="Right Arrow 60"/>
          <p:cNvSpPr/>
          <p:nvPr/>
        </p:nvSpPr>
        <p:spPr>
          <a:xfrm>
            <a:off x="7096126" y="2767013"/>
            <a:ext cx="1561505" cy="280494"/>
          </a:xfrm>
          <a:prstGeom prst="rightArrow">
            <a:avLst/>
          </a:prstGeom>
          <a:ln/>
        </p:spPr>
        <p:style>
          <a:lnRef idx="1">
            <a:schemeClr val="accent6"/>
          </a:lnRef>
          <a:fillRef idx="3">
            <a:schemeClr val="accent6"/>
          </a:fillRef>
          <a:effectRef idx="2">
            <a:schemeClr val="accent6"/>
          </a:effectRef>
          <a:fontRef idx="minor">
            <a:schemeClr val="lt1"/>
          </a:fontRef>
        </p:style>
        <p:txBody>
          <a:bodyPr lIns="38405" tIns="19202" rIns="38405" bIns="19202" anchor="ctr"/>
          <a:lstStyle/>
          <a:p>
            <a:pPr algn="ctr">
              <a:defRPr/>
            </a:pPr>
            <a:endParaRPr lang="en-US" kern="0">
              <a:solidFill>
                <a:sysClr val="window" lastClr="FFFFFF"/>
              </a:solidFill>
              <a:latin typeface="Calibri"/>
              <a:ea typeface="ヒラギノ角ゴ ProN W3"/>
              <a:cs typeface="ヒラギノ角ゴ ProN W3"/>
            </a:endParaRPr>
          </a:p>
        </p:txBody>
      </p:sp>
      <p:grpSp>
        <p:nvGrpSpPr>
          <p:cNvPr id="62" name="Group 61"/>
          <p:cNvGrpSpPr>
            <a:grpSpLocks/>
          </p:cNvGrpSpPr>
          <p:nvPr/>
        </p:nvGrpSpPr>
        <p:grpSpPr bwMode="auto">
          <a:xfrm>
            <a:off x="7099697" y="2755900"/>
            <a:ext cx="1557338" cy="280494"/>
            <a:chOff x="3510080" y="4511951"/>
            <a:chExt cx="1875743" cy="322227"/>
          </a:xfrm>
        </p:grpSpPr>
        <p:sp>
          <p:nvSpPr>
            <p:cNvPr id="83" name="Right Arrow 82"/>
            <p:cNvSpPr/>
            <p:nvPr/>
          </p:nvSpPr>
          <p:spPr>
            <a:xfrm>
              <a:off x="5123391" y="4511951"/>
              <a:ext cx="262432" cy="322227"/>
            </a:xfrm>
            <a:prstGeom prst="rightArrow">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ヒラギノ角ゴ ProN W3"/>
              </a:endParaRPr>
            </a:p>
          </p:txBody>
        </p:sp>
        <p:sp>
          <p:nvSpPr>
            <p:cNvPr id="84" name="Rectangle 83"/>
            <p:cNvSpPr/>
            <p:nvPr/>
          </p:nvSpPr>
          <p:spPr>
            <a:xfrm>
              <a:off x="4042831" y="4599904"/>
              <a:ext cx="397950" cy="155916"/>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ヒラギノ角ゴ ProN W3"/>
              </a:endParaRPr>
            </a:p>
          </p:txBody>
        </p:sp>
        <p:sp>
          <p:nvSpPr>
            <p:cNvPr id="85" name="Rectangle 84"/>
            <p:cNvSpPr/>
            <p:nvPr/>
          </p:nvSpPr>
          <p:spPr>
            <a:xfrm>
              <a:off x="3510080" y="4603102"/>
              <a:ext cx="397950" cy="155916"/>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ヒラギノ角ゴ ProN W3"/>
              </a:endParaRPr>
            </a:p>
          </p:txBody>
        </p:sp>
        <p:sp>
          <p:nvSpPr>
            <p:cNvPr id="87" name="Rectangle 86"/>
            <p:cNvSpPr/>
            <p:nvPr/>
          </p:nvSpPr>
          <p:spPr>
            <a:xfrm>
              <a:off x="4574148" y="4603102"/>
              <a:ext cx="397950" cy="155916"/>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ヒラギノ角ゴ ProN W3"/>
              </a:endParaRPr>
            </a:p>
          </p:txBody>
        </p:sp>
      </p:grpSp>
      <p:sp>
        <p:nvSpPr>
          <p:cNvPr id="63" name="Rectangle 62"/>
          <p:cNvSpPr/>
          <p:nvPr/>
        </p:nvSpPr>
        <p:spPr>
          <a:xfrm>
            <a:off x="8782050" y="4435476"/>
            <a:ext cx="1259086" cy="746125"/>
          </a:xfrm>
          <a:prstGeom prst="rect">
            <a:avLst/>
          </a:prstGeom>
          <a:ln w="38100" cmpd="sng"/>
        </p:spPr>
        <p:style>
          <a:lnRef idx="2">
            <a:schemeClr val="accent3"/>
          </a:lnRef>
          <a:fillRef idx="1">
            <a:schemeClr val="lt1"/>
          </a:fillRef>
          <a:effectRef idx="0">
            <a:schemeClr val="accent3"/>
          </a:effectRef>
          <a:fontRef idx="minor">
            <a:schemeClr val="dk1"/>
          </a:fontRef>
        </p:style>
        <p:txBody>
          <a:bodyPr lIns="38405" tIns="19202" rIns="38405" bIns="19202" anchor="ctr"/>
          <a:lstStyle/>
          <a:p>
            <a:pPr algn="ctr">
              <a:defRPr/>
            </a:pPr>
            <a:r>
              <a:rPr lang="en-US" sz="2000" b="1" kern="0" dirty="0">
                <a:solidFill>
                  <a:srgbClr val="B50B1B"/>
                </a:solidFill>
                <a:latin typeface="Calibri"/>
                <a:ea typeface="ヒラギノ角ゴ ProN W3"/>
                <a:cs typeface="Calibri"/>
              </a:rPr>
              <a:t>Spark</a:t>
            </a:r>
          </a:p>
        </p:txBody>
      </p:sp>
      <p:sp>
        <p:nvSpPr>
          <p:cNvPr id="64" name="Rectangle 63"/>
          <p:cNvSpPr/>
          <p:nvPr/>
        </p:nvSpPr>
        <p:spPr>
          <a:xfrm>
            <a:off x="8782050" y="2505870"/>
            <a:ext cx="1259086" cy="746125"/>
          </a:xfrm>
          <a:prstGeom prst="rect">
            <a:avLst/>
          </a:prstGeom>
          <a:ln w="38100" cmpd="sng"/>
        </p:spPr>
        <p:style>
          <a:lnRef idx="2">
            <a:schemeClr val="accent3"/>
          </a:lnRef>
          <a:fillRef idx="1">
            <a:schemeClr val="lt1"/>
          </a:fillRef>
          <a:effectRef idx="0">
            <a:schemeClr val="accent3"/>
          </a:effectRef>
          <a:fontRef idx="minor">
            <a:schemeClr val="dk1"/>
          </a:fontRef>
        </p:style>
        <p:txBody>
          <a:bodyPr lIns="38405" tIns="19202" rIns="38405" bIns="19202" anchor="ctr"/>
          <a:lstStyle/>
          <a:p>
            <a:pPr algn="ctr">
              <a:defRPr/>
            </a:pPr>
            <a:r>
              <a:rPr lang="en-US" sz="2000" b="1" kern="0" dirty="0">
                <a:solidFill>
                  <a:srgbClr val="B50B1B"/>
                </a:solidFill>
                <a:latin typeface="Calibri"/>
                <a:ea typeface="ヒラギノ角ゴ ProN W3"/>
                <a:cs typeface="Calibri"/>
              </a:rPr>
              <a:t>Spark</a:t>
            </a:r>
          </a:p>
          <a:p>
            <a:pPr algn="ctr">
              <a:defRPr/>
            </a:pPr>
            <a:r>
              <a:rPr lang="en-US" sz="2000" b="1" kern="0" dirty="0">
                <a:solidFill>
                  <a:srgbClr val="B50B1B"/>
                </a:solidFill>
                <a:latin typeface="Calibri"/>
                <a:ea typeface="ヒラギノ角ゴ ProN W3"/>
                <a:cs typeface="Calibri"/>
              </a:rPr>
              <a:t>Streaming</a:t>
            </a:r>
          </a:p>
        </p:txBody>
      </p:sp>
      <p:grpSp>
        <p:nvGrpSpPr>
          <p:cNvPr id="65" name="Group 64"/>
          <p:cNvGrpSpPr>
            <a:grpSpLocks/>
          </p:cNvGrpSpPr>
          <p:nvPr/>
        </p:nvGrpSpPr>
        <p:grpSpPr bwMode="auto">
          <a:xfrm>
            <a:off x="9242823" y="3513139"/>
            <a:ext cx="330399" cy="671652"/>
            <a:chOff x="4377769" y="4618254"/>
            <a:chExt cx="398080" cy="771144"/>
          </a:xfrm>
        </p:grpSpPr>
        <p:sp>
          <p:nvSpPr>
            <p:cNvPr id="80" name="Rectangle 79"/>
            <p:cNvSpPr/>
            <p:nvPr/>
          </p:nvSpPr>
          <p:spPr>
            <a:xfrm>
              <a:off x="4377769" y="4618254"/>
              <a:ext cx="398080" cy="155827"/>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Calibri"/>
              </a:endParaRPr>
            </a:p>
          </p:txBody>
        </p:sp>
        <p:sp>
          <p:nvSpPr>
            <p:cNvPr id="81" name="Rectangle 80"/>
            <p:cNvSpPr/>
            <p:nvPr/>
          </p:nvSpPr>
          <p:spPr>
            <a:xfrm>
              <a:off x="4377769" y="4925913"/>
              <a:ext cx="398080" cy="155827"/>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Calibri"/>
              </a:endParaRPr>
            </a:p>
          </p:txBody>
        </p:sp>
        <p:sp>
          <p:nvSpPr>
            <p:cNvPr id="82" name="Rectangle 81"/>
            <p:cNvSpPr/>
            <p:nvPr/>
          </p:nvSpPr>
          <p:spPr>
            <a:xfrm>
              <a:off x="4377769" y="5233571"/>
              <a:ext cx="398080" cy="155827"/>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Calibri"/>
              </a:endParaRPr>
            </a:p>
          </p:txBody>
        </p:sp>
      </p:grpSp>
      <p:grpSp>
        <p:nvGrpSpPr>
          <p:cNvPr id="67" name="Group 66"/>
          <p:cNvGrpSpPr>
            <a:grpSpLocks/>
          </p:cNvGrpSpPr>
          <p:nvPr/>
        </p:nvGrpSpPr>
        <p:grpSpPr bwMode="auto">
          <a:xfrm>
            <a:off x="7264896" y="2997994"/>
            <a:ext cx="883444" cy="1049450"/>
            <a:chOff x="1823089" y="4029165"/>
            <a:chExt cx="1064230" cy="1161739"/>
          </a:xfrm>
        </p:grpSpPr>
        <p:cxnSp>
          <p:nvCxnSpPr>
            <p:cNvPr id="72" name="Straight Arrow Connector 71"/>
            <p:cNvCxnSpPr>
              <a:stCxn id="68" idx="2"/>
              <a:endCxn id="85" idx="2"/>
            </p:cNvCxnSpPr>
            <p:nvPr/>
          </p:nvCxnSpPr>
          <p:spPr>
            <a:xfrm flipH="1" flipV="1">
              <a:off x="1823089" y="4031968"/>
              <a:ext cx="830086" cy="1158935"/>
            </a:xfrm>
            <a:prstGeom prst="straightConnector1">
              <a:avLst/>
            </a:prstGeom>
            <a:ln w="28575" cmpd="sng">
              <a:solidFill>
                <a:schemeClr val="accent6"/>
              </a:solidFill>
              <a:tailEnd type="arrow"/>
            </a:ln>
          </p:spPr>
          <p:style>
            <a:lnRef idx="1">
              <a:schemeClr val="dk1"/>
            </a:lnRef>
            <a:fillRef idx="0">
              <a:schemeClr val="dk1"/>
            </a:fillRef>
            <a:effectRef idx="0">
              <a:schemeClr val="dk1"/>
            </a:effectRef>
            <a:fontRef idx="minor">
              <a:schemeClr val="tx1"/>
            </a:fontRef>
          </p:style>
        </p:cxnSp>
        <p:cxnSp>
          <p:nvCxnSpPr>
            <p:cNvPr id="73" name="Straight Arrow Connector 72"/>
            <p:cNvCxnSpPr>
              <a:stCxn id="68" idx="2"/>
              <a:endCxn id="84" idx="2"/>
            </p:cNvCxnSpPr>
            <p:nvPr/>
          </p:nvCxnSpPr>
          <p:spPr>
            <a:xfrm flipH="1" flipV="1">
              <a:off x="2355921" y="4029165"/>
              <a:ext cx="297254" cy="1161739"/>
            </a:xfrm>
            <a:prstGeom prst="straightConnector1">
              <a:avLst/>
            </a:prstGeom>
            <a:ln w="28575" cmpd="sng">
              <a:solidFill>
                <a:schemeClr val="accent6"/>
              </a:solidFill>
              <a:tailEnd type="arrow"/>
            </a:ln>
          </p:spPr>
          <p:style>
            <a:lnRef idx="1">
              <a:schemeClr val="dk1"/>
            </a:lnRef>
            <a:fillRef idx="0">
              <a:schemeClr val="dk1"/>
            </a:fillRef>
            <a:effectRef idx="0">
              <a:schemeClr val="dk1"/>
            </a:effectRef>
            <a:fontRef idx="minor">
              <a:schemeClr val="tx1"/>
            </a:fontRef>
          </p:style>
        </p:cxnSp>
        <p:cxnSp>
          <p:nvCxnSpPr>
            <p:cNvPr id="74" name="Straight Arrow Connector 73"/>
            <p:cNvCxnSpPr>
              <a:stCxn id="68" idx="2"/>
              <a:endCxn id="87" idx="2"/>
            </p:cNvCxnSpPr>
            <p:nvPr/>
          </p:nvCxnSpPr>
          <p:spPr>
            <a:xfrm flipV="1">
              <a:off x="2653175" y="4031968"/>
              <a:ext cx="234144" cy="1158935"/>
            </a:xfrm>
            <a:prstGeom prst="straightConnector1">
              <a:avLst/>
            </a:prstGeom>
            <a:ln w="28575" cmpd="sng">
              <a:solidFill>
                <a:schemeClr val="accent6"/>
              </a:solidFill>
              <a:tailEnd type="arrow"/>
            </a:ln>
          </p:spPr>
          <p:style>
            <a:lnRef idx="1">
              <a:schemeClr val="dk1"/>
            </a:lnRef>
            <a:fillRef idx="0">
              <a:schemeClr val="dk1"/>
            </a:fillRef>
            <a:effectRef idx="0">
              <a:schemeClr val="dk1"/>
            </a:effectRef>
            <a:fontRef idx="minor">
              <a:schemeClr val="tx1"/>
            </a:fontRef>
          </p:style>
        </p:cxnSp>
      </p:grpSp>
      <p:sp>
        <p:nvSpPr>
          <p:cNvPr id="68" name="TextBox 67"/>
          <p:cNvSpPr txBox="1"/>
          <p:nvPr/>
        </p:nvSpPr>
        <p:spPr>
          <a:xfrm>
            <a:off x="6983017" y="3602038"/>
            <a:ext cx="1941909" cy="592777"/>
          </a:xfrm>
          <a:prstGeom prst="rect">
            <a:avLst/>
          </a:prstGeom>
          <a:solidFill>
            <a:sysClr val="window" lastClr="FFFFFF"/>
          </a:solidFill>
        </p:spPr>
        <p:txBody>
          <a:bodyPr lIns="38405" tIns="19202" rIns="38405" bIns="19202">
            <a:spAutoFit/>
          </a:bodyPr>
          <a:lstStyle/>
          <a:p>
            <a:pPr algn="ctr">
              <a:defRPr/>
            </a:pPr>
            <a:r>
              <a:rPr lang="en-US" kern="0" dirty="0">
                <a:solidFill>
                  <a:sysClr val="windowText" lastClr="000000"/>
                </a:solidFill>
                <a:latin typeface="Calibri"/>
                <a:ea typeface="ヒラギノ角ゴ ProN W3"/>
                <a:cs typeface="Calibri"/>
              </a:rPr>
              <a:t>batches of X seconds</a:t>
            </a:r>
          </a:p>
        </p:txBody>
      </p:sp>
      <p:sp>
        <p:nvSpPr>
          <p:cNvPr id="69" name="TextBox 68"/>
          <p:cNvSpPr txBox="1"/>
          <p:nvPr/>
        </p:nvSpPr>
        <p:spPr>
          <a:xfrm>
            <a:off x="6867525" y="2400300"/>
            <a:ext cx="1752600" cy="315778"/>
          </a:xfrm>
          <a:prstGeom prst="rect">
            <a:avLst/>
          </a:prstGeom>
          <a:solidFill>
            <a:sysClr val="window" lastClr="FFFFFF"/>
          </a:solidFill>
        </p:spPr>
        <p:txBody>
          <a:bodyPr lIns="38405" tIns="19202" rIns="38405" bIns="19202">
            <a:spAutoFit/>
          </a:bodyPr>
          <a:lstStyle/>
          <a:p>
            <a:pPr algn="ctr">
              <a:defRPr/>
            </a:pPr>
            <a:r>
              <a:rPr lang="en-US" kern="0" dirty="0">
                <a:solidFill>
                  <a:sysClr val="windowText" lastClr="000000"/>
                </a:solidFill>
                <a:latin typeface="Calibri"/>
                <a:ea typeface="ヒラギノ角ゴ ProN W3"/>
                <a:cs typeface="Calibri"/>
              </a:rPr>
              <a:t>l</a:t>
            </a:r>
            <a:r>
              <a:rPr lang="en-US" kern="0" dirty="0" err="1">
                <a:solidFill>
                  <a:sysClr val="windowText" lastClr="000000"/>
                </a:solidFill>
                <a:latin typeface="Calibri"/>
                <a:ea typeface="ヒラギノ角ゴ ProN W3"/>
                <a:cs typeface="Calibri"/>
              </a:rPr>
              <a:t>ive</a:t>
            </a:r>
            <a:r>
              <a:rPr lang="en-US" kern="0" dirty="0">
                <a:solidFill>
                  <a:sysClr val="windowText" lastClr="000000"/>
                </a:solidFill>
                <a:latin typeface="Calibri"/>
                <a:ea typeface="ヒラギノ角ゴ ProN W3"/>
                <a:cs typeface="Calibri"/>
              </a:rPr>
              <a:t> data stream</a:t>
            </a:r>
          </a:p>
        </p:txBody>
      </p:sp>
      <p:grpSp>
        <p:nvGrpSpPr>
          <p:cNvPr id="90" name="Group 89"/>
          <p:cNvGrpSpPr>
            <a:grpSpLocks/>
          </p:cNvGrpSpPr>
          <p:nvPr/>
        </p:nvGrpSpPr>
        <p:grpSpPr bwMode="auto">
          <a:xfrm>
            <a:off x="7096126" y="4715669"/>
            <a:ext cx="1571625" cy="835646"/>
            <a:chOff x="15712706" y="10151158"/>
            <a:chExt cx="4191000" cy="1906372"/>
          </a:xfrm>
        </p:grpSpPr>
        <p:grpSp>
          <p:nvGrpSpPr>
            <p:cNvPr id="17422" name="Group 65"/>
            <p:cNvGrpSpPr>
              <a:grpSpLocks/>
            </p:cNvGrpSpPr>
            <p:nvPr/>
          </p:nvGrpSpPr>
          <p:grpSpPr bwMode="auto">
            <a:xfrm>
              <a:off x="15712706" y="10151158"/>
              <a:ext cx="4081598" cy="640089"/>
              <a:chOff x="3519264" y="4541124"/>
              <a:chExt cx="1843853" cy="322227"/>
            </a:xfrm>
          </p:grpSpPr>
          <p:sp>
            <p:nvSpPr>
              <p:cNvPr id="75" name="Right Arrow 74"/>
              <p:cNvSpPr/>
              <p:nvPr/>
            </p:nvSpPr>
            <p:spPr>
              <a:xfrm rot="10800000">
                <a:off x="3519264" y="4541124"/>
                <a:ext cx="262477" cy="322128"/>
              </a:xfrm>
              <a:prstGeom prst="rightArrow">
                <a:avLst/>
              </a:prstGeom>
              <a:gradFill>
                <a:lin ang="5400000" scaled="0"/>
              </a:gra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Calibri"/>
                </a:endParaRPr>
              </a:p>
            </p:txBody>
          </p:sp>
          <p:sp>
            <p:nvSpPr>
              <p:cNvPr id="76" name="Rectangle 75"/>
              <p:cNvSpPr/>
              <p:nvPr/>
            </p:nvSpPr>
            <p:spPr>
              <a:xfrm>
                <a:off x="4430044" y="4624254"/>
                <a:ext cx="398018" cy="155868"/>
              </a:xfrm>
              <a:prstGeom prst="rect">
                <a:avLst/>
              </a:prstGeom>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Calibri"/>
                </a:endParaRPr>
              </a:p>
            </p:txBody>
          </p:sp>
          <p:sp>
            <p:nvSpPr>
              <p:cNvPr id="77" name="Rectangle 76"/>
              <p:cNvSpPr/>
              <p:nvPr/>
            </p:nvSpPr>
            <p:spPr>
              <a:xfrm>
                <a:off x="3897919" y="4624254"/>
                <a:ext cx="398018" cy="155868"/>
              </a:xfrm>
              <a:prstGeom prst="rect">
                <a:avLst/>
              </a:prstGeom>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Calibri"/>
                </a:endParaRPr>
              </a:p>
            </p:txBody>
          </p:sp>
          <p:sp>
            <p:nvSpPr>
              <p:cNvPr id="79" name="Rectangle 78"/>
              <p:cNvSpPr/>
              <p:nvPr/>
            </p:nvSpPr>
            <p:spPr>
              <a:xfrm>
                <a:off x="4965038" y="4624254"/>
                <a:ext cx="398018" cy="155868"/>
              </a:xfrm>
              <a:prstGeom prst="rect">
                <a:avLst/>
              </a:prstGeom>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Calibri"/>
                </a:endParaRPr>
              </a:p>
            </p:txBody>
          </p:sp>
        </p:grpSp>
        <p:sp>
          <p:nvSpPr>
            <p:cNvPr id="70" name="TextBox 69"/>
            <p:cNvSpPr txBox="1"/>
            <p:nvPr/>
          </p:nvSpPr>
          <p:spPr>
            <a:xfrm>
              <a:off x="15738106" y="10583045"/>
              <a:ext cx="4165600" cy="1474485"/>
            </a:xfrm>
            <a:prstGeom prst="rect">
              <a:avLst/>
            </a:prstGeom>
            <a:noFill/>
          </p:spPr>
          <p:txBody>
            <a:bodyPr>
              <a:spAutoFit/>
            </a:bodyPr>
            <a:lstStyle/>
            <a:p>
              <a:pPr algn="ctr">
                <a:defRPr/>
              </a:pPr>
              <a:r>
                <a:rPr lang="en-US" kern="0" dirty="0">
                  <a:solidFill>
                    <a:sysClr val="windowText" lastClr="000000"/>
                  </a:solidFill>
                  <a:latin typeface="Calibri"/>
                  <a:ea typeface="ヒラギノ角ゴ ProN W3"/>
                  <a:cs typeface="Calibri"/>
                </a:rPr>
                <a:t>processed results</a:t>
              </a:r>
            </a:p>
          </p:txBody>
        </p:sp>
      </p:grpSp>
      <p:sp>
        <p:nvSpPr>
          <p:cNvPr id="132" name="Content Placeholder 2"/>
          <p:cNvSpPr txBox="1">
            <a:spLocks/>
          </p:cNvSpPr>
          <p:nvPr/>
        </p:nvSpPr>
        <p:spPr bwMode="auto">
          <a:xfrm>
            <a:off x="2238417" y="2895600"/>
            <a:ext cx="4829175" cy="27432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lIns="0" tIns="0" rIns="0" bIns="0"/>
          <a:lstStyle>
            <a:lvl1pPr marL="774700" indent="-457200" algn="l" rtl="0" eaLnBrk="0" fontAlgn="base" hangingPunct="0">
              <a:spcBef>
                <a:spcPts val="1800"/>
              </a:spcBef>
              <a:spcAft>
                <a:spcPct val="0"/>
              </a:spcAft>
              <a:buClr>
                <a:srgbClr val="D11349"/>
              </a:buClr>
              <a:buSzPct val="100000"/>
              <a:buFont typeface="Wingdings" charset="0"/>
              <a:buChar char="§"/>
              <a:defRPr sz="4300">
                <a:solidFill>
                  <a:srgbClr val="0C0F20"/>
                </a:solidFill>
                <a:latin typeface="+mn-lt"/>
                <a:ea typeface="+mn-ea"/>
                <a:cs typeface="+mn-cs"/>
                <a:sym typeface="Arial" charset="0"/>
              </a:defRPr>
            </a:lvl1pPr>
            <a:lvl2pPr marL="1219200" indent="-457200" algn="l" rtl="0" eaLnBrk="0" fontAlgn="base" hangingPunct="0">
              <a:spcBef>
                <a:spcPts val="1800"/>
              </a:spcBef>
              <a:spcAft>
                <a:spcPct val="0"/>
              </a:spcAft>
              <a:buClr>
                <a:srgbClr val="D11349"/>
              </a:buClr>
              <a:buSzPct val="100000"/>
              <a:buFont typeface="Arial" charset="0"/>
              <a:buChar char="-"/>
              <a:defRPr sz="4300">
                <a:solidFill>
                  <a:srgbClr val="0C0F20"/>
                </a:solidFill>
                <a:latin typeface="+mn-lt"/>
                <a:ea typeface="+mn-ea"/>
                <a:cs typeface="+mn-cs"/>
                <a:sym typeface="Arial" charset="0"/>
              </a:defRPr>
            </a:lvl2pPr>
            <a:lvl3pPr marL="1663700" indent="-457200" algn="l" rtl="0" eaLnBrk="0" fontAlgn="base" hangingPunct="0">
              <a:spcBef>
                <a:spcPts val="1800"/>
              </a:spcBef>
              <a:spcAft>
                <a:spcPct val="0"/>
              </a:spcAft>
              <a:buClr>
                <a:srgbClr val="D11349"/>
              </a:buClr>
              <a:buSzPct val="100000"/>
              <a:buFont typeface="Arial" charset="0"/>
              <a:buChar char="-"/>
              <a:defRPr sz="4300">
                <a:solidFill>
                  <a:srgbClr val="0C0F20"/>
                </a:solidFill>
                <a:latin typeface="+mn-lt"/>
                <a:ea typeface="+mn-ea"/>
                <a:cs typeface="+mn-cs"/>
                <a:sym typeface="Arial" charset="0"/>
              </a:defRPr>
            </a:lvl3pPr>
            <a:lvl4pPr marL="2108200" indent="-457200" algn="l" rtl="0" eaLnBrk="0" fontAlgn="base" hangingPunct="0">
              <a:spcBef>
                <a:spcPts val="1800"/>
              </a:spcBef>
              <a:spcAft>
                <a:spcPct val="0"/>
              </a:spcAft>
              <a:buClr>
                <a:srgbClr val="D11349"/>
              </a:buClr>
              <a:buSzPct val="100000"/>
              <a:buFont typeface="Arial" charset="0"/>
              <a:buChar char="-"/>
              <a:defRPr sz="4300">
                <a:solidFill>
                  <a:srgbClr val="0C0F20"/>
                </a:solidFill>
                <a:latin typeface="+mn-lt"/>
                <a:ea typeface="+mn-ea"/>
                <a:cs typeface="+mn-cs"/>
                <a:sym typeface="Arial" charset="0"/>
              </a:defRPr>
            </a:lvl4pPr>
            <a:lvl5pPr marL="2552700" indent="-457200" algn="l" rtl="0" eaLnBrk="0" fontAlgn="base" hangingPunct="0">
              <a:spcBef>
                <a:spcPts val="1800"/>
              </a:spcBef>
              <a:spcAft>
                <a:spcPct val="0"/>
              </a:spcAft>
              <a:buClr>
                <a:srgbClr val="D11349"/>
              </a:buClr>
              <a:buSzPct val="100000"/>
              <a:buFont typeface="Arial" charset="0"/>
              <a:buChar char="-"/>
              <a:defRPr sz="4300">
                <a:solidFill>
                  <a:srgbClr val="0C0F20"/>
                </a:solidFill>
                <a:latin typeface="+mn-lt"/>
                <a:ea typeface="+mn-ea"/>
                <a:cs typeface="+mn-cs"/>
                <a:sym typeface="Arial" charset="0"/>
              </a:defRPr>
            </a:lvl5pPr>
            <a:lvl6pPr marL="3009900" indent="-457200" algn="l" rtl="0" fontAlgn="base">
              <a:spcBef>
                <a:spcPts val="1800"/>
              </a:spcBef>
              <a:spcAft>
                <a:spcPct val="0"/>
              </a:spcAft>
              <a:buClr>
                <a:srgbClr val="D11349"/>
              </a:buClr>
              <a:buSzPct val="100000"/>
              <a:buFont typeface="Arial" charset="0"/>
              <a:buChar char="-"/>
              <a:defRPr sz="4300">
                <a:solidFill>
                  <a:srgbClr val="0C0F20"/>
                </a:solidFill>
                <a:latin typeface="+mn-lt"/>
                <a:ea typeface="+mn-ea"/>
                <a:cs typeface="+mn-cs"/>
                <a:sym typeface="Arial" charset="0"/>
              </a:defRPr>
            </a:lvl6pPr>
            <a:lvl7pPr marL="3467100" indent="-457200" algn="l" rtl="0" fontAlgn="base">
              <a:spcBef>
                <a:spcPts val="1800"/>
              </a:spcBef>
              <a:spcAft>
                <a:spcPct val="0"/>
              </a:spcAft>
              <a:buClr>
                <a:srgbClr val="D11349"/>
              </a:buClr>
              <a:buSzPct val="100000"/>
              <a:buFont typeface="Arial" charset="0"/>
              <a:buChar char="-"/>
              <a:defRPr sz="4300">
                <a:solidFill>
                  <a:srgbClr val="0C0F20"/>
                </a:solidFill>
                <a:latin typeface="+mn-lt"/>
                <a:ea typeface="+mn-ea"/>
                <a:cs typeface="+mn-cs"/>
                <a:sym typeface="Arial" charset="0"/>
              </a:defRPr>
            </a:lvl7pPr>
            <a:lvl8pPr marL="3924300" indent="-457200" algn="l" rtl="0" fontAlgn="base">
              <a:spcBef>
                <a:spcPts val="1800"/>
              </a:spcBef>
              <a:spcAft>
                <a:spcPct val="0"/>
              </a:spcAft>
              <a:buClr>
                <a:srgbClr val="D11349"/>
              </a:buClr>
              <a:buSzPct val="100000"/>
              <a:buFont typeface="Arial" charset="0"/>
              <a:buChar char="-"/>
              <a:defRPr sz="4300">
                <a:solidFill>
                  <a:srgbClr val="0C0F20"/>
                </a:solidFill>
                <a:latin typeface="+mn-lt"/>
                <a:ea typeface="+mn-ea"/>
                <a:cs typeface="+mn-cs"/>
                <a:sym typeface="Arial" charset="0"/>
              </a:defRPr>
            </a:lvl8pPr>
            <a:lvl9pPr marL="4381500" indent="-457200" algn="l" rtl="0" fontAlgn="base">
              <a:spcBef>
                <a:spcPts val="1800"/>
              </a:spcBef>
              <a:spcAft>
                <a:spcPct val="0"/>
              </a:spcAft>
              <a:buClr>
                <a:srgbClr val="D11349"/>
              </a:buClr>
              <a:buSzPct val="100000"/>
              <a:buFont typeface="Arial" charset="0"/>
              <a:buChar char="-"/>
              <a:defRPr sz="4300">
                <a:solidFill>
                  <a:srgbClr val="0C0F20"/>
                </a:solidFill>
                <a:latin typeface="+mn-lt"/>
                <a:ea typeface="+mn-ea"/>
                <a:cs typeface="+mn-cs"/>
                <a:sym typeface="Arial" charset="0"/>
              </a:defRPr>
            </a:lvl9pPr>
          </a:lstStyle>
          <a:p>
            <a:pPr marL="230188" indent="-230188">
              <a:spcBef>
                <a:spcPts val="1512"/>
              </a:spcBef>
              <a:defRPr/>
            </a:pPr>
            <a:r>
              <a:rPr lang="en-US" sz="2000" dirty="0">
                <a:latin typeface="Calibri"/>
                <a:ea typeface="ヒラギノ角ゴ ProN W3"/>
                <a:cs typeface="Calibri"/>
              </a:rPr>
              <a:t>Chop up the live stream into batches of X seconds </a:t>
            </a:r>
          </a:p>
          <a:p>
            <a:pPr marL="230188" indent="-230188">
              <a:spcBef>
                <a:spcPts val="1512"/>
              </a:spcBef>
              <a:defRPr/>
            </a:pPr>
            <a:r>
              <a:rPr lang="en-US" sz="2000" dirty="0">
                <a:latin typeface="Calibri"/>
                <a:ea typeface="ヒラギノ角ゴ ProN W3"/>
                <a:cs typeface="Calibri"/>
              </a:rPr>
              <a:t>Spark treats each batch of data as RDDs and processes them using RDD operations</a:t>
            </a:r>
          </a:p>
          <a:p>
            <a:pPr marL="230188" indent="-230188">
              <a:spcBef>
                <a:spcPts val="1512"/>
              </a:spcBef>
              <a:defRPr/>
            </a:pPr>
            <a:r>
              <a:rPr lang="en-US" sz="2000" dirty="0">
                <a:latin typeface="Calibri"/>
                <a:ea typeface="ヒラギノ角ゴ ProN W3"/>
                <a:cs typeface="Calibri"/>
              </a:rPr>
              <a:t>Finally, the processed results of the RDD operations are returned in batches</a:t>
            </a:r>
          </a:p>
        </p:txBody>
      </p:sp>
    </p:spTree>
    <p:extLst>
      <p:ext uri="{BB962C8B-B14F-4D97-AF65-F5344CB8AC3E}">
        <p14:creationId xmlns:p14="http://schemas.microsoft.com/office/powerpoint/2010/main" val="6857267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xit" presetSubtype="0" fill="hold" grpId="1" nodeType="clickEffect">
                                  <p:stCondLst>
                                    <p:cond delay="0"/>
                                  </p:stCondLst>
                                  <p:childTnLst>
                                    <p:animEffect transition="out" filter="dissolve">
                                      <p:cBhvr>
                                        <p:cTn id="14" dur="500"/>
                                        <p:tgtEl>
                                          <p:spTgt spid="61"/>
                                        </p:tgtEl>
                                      </p:cBhvr>
                                    </p:animEffect>
                                    <p:set>
                                      <p:cBhvr>
                                        <p:cTn id="15" dur="1" fill="hold">
                                          <p:stCondLst>
                                            <p:cond delay="499"/>
                                          </p:stCondLst>
                                        </p:cTn>
                                        <p:tgtEl>
                                          <p:spTgt spid="61"/>
                                        </p:tgtEl>
                                        <p:attrNameLst>
                                          <p:attrName>style.visibility</p:attrName>
                                        </p:attrNameLst>
                                      </p:cBhvr>
                                      <p:to>
                                        <p:strVal val="hidden"/>
                                      </p:to>
                                    </p:set>
                                  </p:childTnLst>
                                </p:cTn>
                              </p:par>
                              <p:par>
                                <p:cTn id="16" presetID="9" presetClass="entr" presetSubtype="0" fill="hold" nodeType="with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dissolve">
                                      <p:cBhvr>
                                        <p:cTn id="18" dur="500"/>
                                        <p:tgtEl>
                                          <p:spTgt spid="62"/>
                                        </p:tgtEl>
                                      </p:cBhvr>
                                    </p:animEffect>
                                  </p:childTnLst>
                                </p:cTn>
                              </p:par>
                            </p:childTnLst>
                          </p:cTn>
                        </p:par>
                        <p:par>
                          <p:cTn id="19" fill="hold" nodeType="afterGroup">
                            <p:stCondLst>
                              <p:cond delay="500"/>
                            </p:stCondLst>
                            <p:childTnLst>
                              <p:par>
                                <p:cTn id="20" presetID="1" presetClass="entr" presetSubtype="0" fill="hold" nodeType="afterEffect">
                                  <p:stCondLst>
                                    <p:cond delay="0"/>
                                  </p:stCondLst>
                                  <p:childTnLst>
                                    <p:set>
                                      <p:cBhvr>
                                        <p:cTn id="21" dur="1" fill="hold">
                                          <p:stCondLst>
                                            <p:cond delay="0"/>
                                          </p:stCondLst>
                                        </p:cTn>
                                        <p:tgtEl>
                                          <p:spTgt spid="67"/>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68"/>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32">
                                            <p:txEl>
                                              <p:pRg st="0" end="0"/>
                                            </p:txEl>
                                          </p:spTgt>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0"/>
                                          </p:stCondLst>
                                        </p:cTn>
                                        <p:tgtEl>
                                          <p:spTgt spid="132">
                                            <p:txEl>
                                              <p:pRg st="1" end="1"/>
                                            </p:txEl>
                                          </p:spTgt>
                                        </p:tgtEl>
                                        <p:attrNameLst>
                                          <p:attrName>style.visibility</p:attrName>
                                        </p:attrNameLst>
                                      </p:cBhvr>
                                      <p:to>
                                        <p:strVal val="visible"/>
                                      </p:to>
                                    </p:set>
                                  </p:childTnLst>
                                </p:cTn>
                              </p:par>
                            </p:childTnLst>
                          </p:cTn>
                        </p:par>
                        <p:par>
                          <p:cTn id="30" fill="hold" nodeType="afterGroup">
                            <p:stCondLst>
                              <p:cond delay="0"/>
                            </p:stCondLst>
                            <p:childTnLst>
                              <p:par>
                                <p:cTn id="31" presetID="22" presetClass="entr" presetSubtype="1" fill="hold" nodeType="afterEffect">
                                  <p:stCondLst>
                                    <p:cond delay="0"/>
                                  </p:stCondLst>
                                  <p:childTnLst>
                                    <p:set>
                                      <p:cBhvr>
                                        <p:cTn id="32" dur="1" fill="hold">
                                          <p:stCondLst>
                                            <p:cond delay="0"/>
                                          </p:stCondLst>
                                        </p:cTn>
                                        <p:tgtEl>
                                          <p:spTgt spid="65"/>
                                        </p:tgtEl>
                                        <p:attrNameLst>
                                          <p:attrName>style.visibility</p:attrName>
                                        </p:attrNameLst>
                                      </p:cBhvr>
                                      <p:to>
                                        <p:strVal val="visible"/>
                                      </p:to>
                                    </p:set>
                                    <p:animEffect transition="in" filter="wipe(up)">
                                      <p:cBhvr>
                                        <p:cTn id="33" dur="500"/>
                                        <p:tgtEl>
                                          <p:spTgt spid="65"/>
                                        </p:tgtEl>
                                      </p:cBhvr>
                                    </p:animEffect>
                                  </p:childTnLst>
                                </p:cTn>
                              </p:par>
                            </p:childTnLst>
                          </p:cTn>
                        </p:par>
                        <p:par>
                          <p:cTn id="34" fill="hold" nodeType="afterGroup">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2" fill="hold" nodeType="clickEffect">
                                  <p:stCondLst>
                                    <p:cond delay="0"/>
                                  </p:stCondLst>
                                  <p:childTnLst>
                                    <p:set>
                                      <p:cBhvr>
                                        <p:cTn id="40" dur="1" fill="hold">
                                          <p:stCondLst>
                                            <p:cond delay="0"/>
                                          </p:stCondLst>
                                        </p:cTn>
                                        <p:tgtEl>
                                          <p:spTgt spid="90"/>
                                        </p:tgtEl>
                                        <p:attrNameLst>
                                          <p:attrName>style.visibility</p:attrName>
                                        </p:attrNameLst>
                                      </p:cBhvr>
                                      <p:to>
                                        <p:strVal val="visible"/>
                                      </p:to>
                                    </p:set>
                                    <p:animEffect transition="in" filter="wipe(right)">
                                      <p:cBhvr>
                                        <p:cTn id="41" dur="500"/>
                                        <p:tgtEl>
                                          <p:spTgt spid="90"/>
                                        </p:tgtEl>
                                      </p:cBhvr>
                                    </p:animEffect>
                                  </p:childTnLst>
                                </p:cTn>
                              </p:par>
                              <p:par>
                                <p:cTn id="42" presetID="1" presetClass="entr" presetSubtype="0" fill="hold" nodeType="withEffect">
                                  <p:stCondLst>
                                    <p:cond delay="0"/>
                                  </p:stCondLst>
                                  <p:childTnLst>
                                    <p:set>
                                      <p:cBhvr>
                                        <p:cTn id="43" dur="1" fill="hold">
                                          <p:stCondLst>
                                            <p:cond delay="0"/>
                                          </p:stCondLst>
                                        </p:cTn>
                                        <p:tgtEl>
                                          <p:spTgt spid="13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63" grpId="0" animBg="1"/>
      <p:bldP spid="64" grpId="0" animBg="1"/>
      <p:bldP spid="68" grpId="0" animBg="1"/>
      <p:bldP spid="6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a:t>Scenariusze „bizensowe” – nie tylko hardware!</a:t>
            </a:r>
            <a:endParaRPr lang="en-US" dirty="0"/>
          </a:p>
        </p:txBody>
      </p:sp>
      <p:graphicFrame>
        <p:nvGraphicFramePr>
          <p:cNvPr id="6" name="Diagram 5"/>
          <p:cNvGraphicFramePr/>
          <p:nvPr>
            <p:extLst>
              <p:ext uri="{D42A27DB-BD31-4B8C-83A1-F6EECF244321}">
                <p14:modId xmlns:p14="http://schemas.microsoft.com/office/powerpoint/2010/main" val="2614923538"/>
              </p:ext>
            </p:extLst>
          </p:nvPr>
        </p:nvGraphicFramePr>
        <p:xfrm>
          <a:off x="269240" y="1189176"/>
          <a:ext cx="11653523" cy="54021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651640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Discretized Stream Processing </a:t>
            </a:r>
          </a:p>
        </p:txBody>
      </p:sp>
      <p:sp>
        <p:nvSpPr>
          <p:cNvPr id="3" name="Content Placeholder 2"/>
          <p:cNvSpPr>
            <a:spLocks noGrp="1"/>
          </p:cNvSpPr>
          <p:nvPr>
            <p:ph type="body" sz="quarter" idx="10"/>
          </p:nvPr>
        </p:nvSpPr>
        <p:spPr/>
        <p:txBody>
          <a:bodyPr>
            <a:noAutofit/>
          </a:bodyPr>
          <a:lstStyle/>
          <a:p>
            <a:pPr marL="133350" indent="0">
              <a:buNone/>
              <a:defRPr/>
            </a:pPr>
            <a:r>
              <a:rPr lang="en-US" dirty="0"/>
              <a:t>Run a streaming computation as a </a:t>
            </a:r>
            <a:r>
              <a:rPr lang="en-US" dirty="0">
                <a:solidFill>
                  <a:schemeClr val="accent1"/>
                </a:solidFill>
              </a:rPr>
              <a:t>series of very small, deterministic batch jobs</a:t>
            </a:r>
          </a:p>
        </p:txBody>
      </p:sp>
      <p:sp>
        <p:nvSpPr>
          <p:cNvPr id="18435" name="Slide Number Placeholder 3"/>
          <p:cNvSpPr>
            <a:spLocks noGrp="1"/>
          </p:cNvSpPr>
          <p:nvPr>
            <p:ph type="sldNum" sz="quarter" idx="4294967295"/>
          </p:nvPr>
        </p:nvSpPr>
        <p:spPr bwMode="auto">
          <a:xfrm>
            <a:off x="10058400" y="6356350"/>
            <a:ext cx="2133600" cy="3651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8" tIns="45719" rIns="91438" bIns="45719"/>
          <a:lstStyle>
            <a:lvl1pPr eaLnBrk="0" hangingPunct="0">
              <a:defRPr sz="500">
                <a:solidFill>
                  <a:srgbClr val="000000"/>
                </a:solidFill>
                <a:latin typeface="Gill Sans" charset="0"/>
                <a:ea typeface="ヒラギノ角ゴ ProN W3" charset="0"/>
                <a:cs typeface="ヒラギノ角ゴ ProN W3" charset="0"/>
                <a:sym typeface="Gill Sans" charset="0"/>
              </a:defRPr>
            </a:lvl1pPr>
            <a:lvl2pPr marL="312039" indent="-120015" eaLnBrk="0" hangingPunct="0">
              <a:defRPr sz="500">
                <a:solidFill>
                  <a:srgbClr val="000000"/>
                </a:solidFill>
                <a:latin typeface="Gill Sans" charset="0"/>
                <a:ea typeface="ヒラギノ角ゴ ProN W3" charset="0"/>
                <a:cs typeface="ヒラギノ角ゴ ProN W3" charset="0"/>
                <a:sym typeface="Gill Sans" charset="0"/>
              </a:defRPr>
            </a:lvl2pPr>
            <a:lvl3pPr marL="480060" indent="-96012" eaLnBrk="0" hangingPunct="0">
              <a:defRPr sz="500">
                <a:solidFill>
                  <a:srgbClr val="000000"/>
                </a:solidFill>
                <a:latin typeface="Gill Sans" charset="0"/>
                <a:ea typeface="ヒラギノ角ゴ ProN W3" charset="0"/>
                <a:cs typeface="ヒラギノ角ゴ ProN W3" charset="0"/>
                <a:sym typeface="Gill Sans" charset="0"/>
              </a:defRPr>
            </a:lvl3pPr>
            <a:lvl4pPr marL="672084" indent="-96012" eaLnBrk="0" hangingPunct="0">
              <a:defRPr sz="500">
                <a:solidFill>
                  <a:srgbClr val="000000"/>
                </a:solidFill>
                <a:latin typeface="Gill Sans" charset="0"/>
                <a:ea typeface="ヒラギノ角ゴ ProN W3" charset="0"/>
                <a:cs typeface="ヒラギノ角ゴ ProN W3" charset="0"/>
                <a:sym typeface="Gill Sans" charset="0"/>
              </a:defRPr>
            </a:lvl4pPr>
            <a:lvl5pPr marL="864108" indent="-96012" eaLnBrk="0" hangingPunct="0">
              <a:defRPr sz="500">
                <a:solidFill>
                  <a:srgbClr val="000000"/>
                </a:solidFill>
                <a:latin typeface="Gill Sans" charset="0"/>
                <a:ea typeface="ヒラギノ角ゴ ProN W3" charset="0"/>
                <a:cs typeface="ヒラギノ角ゴ ProN W3" charset="0"/>
                <a:sym typeface="Gill Sans" charset="0"/>
              </a:defRPr>
            </a:lvl5pPr>
            <a:lvl6pPr marL="1056132" indent="-96012" eaLnBrk="0" fontAlgn="base" hangingPunct="0">
              <a:spcBef>
                <a:spcPct val="0"/>
              </a:spcBef>
              <a:spcAft>
                <a:spcPct val="0"/>
              </a:spcAft>
              <a:defRPr sz="500">
                <a:solidFill>
                  <a:srgbClr val="000000"/>
                </a:solidFill>
                <a:latin typeface="Gill Sans" charset="0"/>
                <a:ea typeface="ヒラギノ角ゴ ProN W3" charset="0"/>
                <a:cs typeface="ヒラギノ角ゴ ProN W3" charset="0"/>
                <a:sym typeface="Gill Sans" charset="0"/>
              </a:defRPr>
            </a:lvl6pPr>
            <a:lvl7pPr marL="1248156" indent="-96012" eaLnBrk="0" fontAlgn="base" hangingPunct="0">
              <a:spcBef>
                <a:spcPct val="0"/>
              </a:spcBef>
              <a:spcAft>
                <a:spcPct val="0"/>
              </a:spcAft>
              <a:defRPr sz="500">
                <a:solidFill>
                  <a:srgbClr val="000000"/>
                </a:solidFill>
                <a:latin typeface="Gill Sans" charset="0"/>
                <a:ea typeface="ヒラギノ角ゴ ProN W3" charset="0"/>
                <a:cs typeface="ヒラギノ角ゴ ProN W3" charset="0"/>
                <a:sym typeface="Gill Sans" charset="0"/>
              </a:defRPr>
            </a:lvl7pPr>
            <a:lvl8pPr marL="1440180" indent="-96012" eaLnBrk="0" fontAlgn="base" hangingPunct="0">
              <a:spcBef>
                <a:spcPct val="0"/>
              </a:spcBef>
              <a:spcAft>
                <a:spcPct val="0"/>
              </a:spcAft>
              <a:defRPr sz="500">
                <a:solidFill>
                  <a:srgbClr val="000000"/>
                </a:solidFill>
                <a:latin typeface="Gill Sans" charset="0"/>
                <a:ea typeface="ヒラギノ角ゴ ProN W3" charset="0"/>
                <a:cs typeface="ヒラギノ角ゴ ProN W3" charset="0"/>
                <a:sym typeface="Gill Sans" charset="0"/>
              </a:defRPr>
            </a:lvl8pPr>
            <a:lvl9pPr marL="1632204" indent="-96012" eaLnBrk="0" fontAlgn="base" hangingPunct="0">
              <a:spcBef>
                <a:spcPct val="0"/>
              </a:spcBef>
              <a:spcAft>
                <a:spcPct val="0"/>
              </a:spcAft>
              <a:defRPr sz="500">
                <a:solidFill>
                  <a:srgbClr val="000000"/>
                </a:solidFill>
                <a:latin typeface="Gill Sans" charset="0"/>
                <a:ea typeface="ヒラギノ角ゴ ProN W3" charset="0"/>
                <a:cs typeface="ヒラギノ角ゴ ProN W3" charset="0"/>
                <a:sym typeface="Gill Sans" charset="0"/>
              </a:defRPr>
            </a:lvl9pPr>
          </a:lstStyle>
          <a:p>
            <a:pPr eaLnBrk="1" hangingPunct="1"/>
            <a:fld id="{4DD8CE11-607D-8248-BFF5-660A85B7672B}" type="slidenum">
              <a:rPr lang="en-US"/>
              <a:pPr eaLnBrk="1" hangingPunct="1"/>
              <a:t>140</a:t>
            </a:fld>
            <a:endParaRPr lang="en-US"/>
          </a:p>
        </p:txBody>
      </p:sp>
      <p:sp>
        <p:nvSpPr>
          <p:cNvPr id="132" name="Content Placeholder 2"/>
          <p:cNvSpPr txBox="1">
            <a:spLocks/>
          </p:cNvSpPr>
          <p:nvPr/>
        </p:nvSpPr>
        <p:spPr bwMode="auto">
          <a:xfrm>
            <a:off x="2255837" y="2959549"/>
            <a:ext cx="4259637" cy="27432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lIns="0" tIns="0" rIns="0" bIns="0"/>
          <a:lstStyle>
            <a:lvl1pPr marL="774700" indent="-457200" algn="l" rtl="0" eaLnBrk="0" fontAlgn="base" hangingPunct="0">
              <a:spcBef>
                <a:spcPts val="1800"/>
              </a:spcBef>
              <a:spcAft>
                <a:spcPct val="0"/>
              </a:spcAft>
              <a:buClr>
                <a:srgbClr val="D11349"/>
              </a:buClr>
              <a:buSzPct val="100000"/>
              <a:buFont typeface="Wingdings" charset="0"/>
              <a:buChar char="§"/>
              <a:defRPr sz="4300">
                <a:solidFill>
                  <a:srgbClr val="0C0F20"/>
                </a:solidFill>
                <a:latin typeface="+mn-lt"/>
                <a:ea typeface="+mn-ea"/>
                <a:cs typeface="+mn-cs"/>
                <a:sym typeface="Arial" charset="0"/>
              </a:defRPr>
            </a:lvl1pPr>
            <a:lvl2pPr marL="1219200" indent="-457200" algn="l" rtl="0" eaLnBrk="0" fontAlgn="base" hangingPunct="0">
              <a:spcBef>
                <a:spcPts val="1800"/>
              </a:spcBef>
              <a:spcAft>
                <a:spcPct val="0"/>
              </a:spcAft>
              <a:buClr>
                <a:srgbClr val="D11349"/>
              </a:buClr>
              <a:buSzPct val="100000"/>
              <a:buFont typeface="Arial" charset="0"/>
              <a:buChar char="-"/>
              <a:defRPr sz="4300">
                <a:solidFill>
                  <a:srgbClr val="0C0F20"/>
                </a:solidFill>
                <a:latin typeface="+mn-lt"/>
                <a:ea typeface="+mn-ea"/>
                <a:cs typeface="+mn-cs"/>
                <a:sym typeface="Arial" charset="0"/>
              </a:defRPr>
            </a:lvl2pPr>
            <a:lvl3pPr marL="1663700" indent="-457200" algn="l" rtl="0" eaLnBrk="0" fontAlgn="base" hangingPunct="0">
              <a:spcBef>
                <a:spcPts val="1800"/>
              </a:spcBef>
              <a:spcAft>
                <a:spcPct val="0"/>
              </a:spcAft>
              <a:buClr>
                <a:srgbClr val="D11349"/>
              </a:buClr>
              <a:buSzPct val="100000"/>
              <a:buFont typeface="Arial" charset="0"/>
              <a:buChar char="-"/>
              <a:defRPr sz="4300">
                <a:solidFill>
                  <a:srgbClr val="0C0F20"/>
                </a:solidFill>
                <a:latin typeface="+mn-lt"/>
                <a:ea typeface="+mn-ea"/>
                <a:cs typeface="+mn-cs"/>
                <a:sym typeface="Arial" charset="0"/>
              </a:defRPr>
            </a:lvl3pPr>
            <a:lvl4pPr marL="2108200" indent="-457200" algn="l" rtl="0" eaLnBrk="0" fontAlgn="base" hangingPunct="0">
              <a:spcBef>
                <a:spcPts val="1800"/>
              </a:spcBef>
              <a:spcAft>
                <a:spcPct val="0"/>
              </a:spcAft>
              <a:buClr>
                <a:srgbClr val="D11349"/>
              </a:buClr>
              <a:buSzPct val="100000"/>
              <a:buFont typeface="Arial" charset="0"/>
              <a:buChar char="-"/>
              <a:defRPr sz="4300">
                <a:solidFill>
                  <a:srgbClr val="0C0F20"/>
                </a:solidFill>
                <a:latin typeface="+mn-lt"/>
                <a:ea typeface="+mn-ea"/>
                <a:cs typeface="+mn-cs"/>
                <a:sym typeface="Arial" charset="0"/>
              </a:defRPr>
            </a:lvl4pPr>
            <a:lvl5pPr marL="2552700" indent="-457200" algn="l" rtl="0" eaLnBrk="0" fontAlgn="base" hangingPunct="0">
              <a:spcBef>
                <a:spcPts val="1800"/>
              </a:spcBef>
              <a:spcAft>
                <a:spcPct val="0"/>
              </a:spcAft>
              <a:buClr>
                <a:srgbClr val="D11349"/>
              </a:buClr>
              <a:buSzPct val="100000"/>
              <a:buFont typeface="Arial" charset="0"/>
              <a:buChar char="-"/>
              <a:defRPr sz="4300">
                <a:solidFill>
                  <a:srgbClr val="0C0F20"/>
                </a:solidFill>
                <a:latin typeface="+mn-lt"/>
                <a:ea typeface="+mn-ea"/>
                <a:cs typeface="+mn-cs"/>
                <a:sym typeface="Arial" charset="0"/>
              </a:defRPr>
            </a:lvl5pPr>
            <a:lvl6pPr marL="3009900" indent="-457200" algn="l" rtl="0" fontAlgn="base">
              <a:spcBef>
                <a:spcPts val="1800"/>
              </a:spcBef>
              <a:spcAft>
                <a:spcPct val="0"/>
              </a:spcAft>
              <a:buClr>
                <a:srgbClr val="D11349"/>
              </a:buClr>
              <a:buSzPct val="100000"/>
              <a:buFont typeface="Arial" charset="0"/>
              <a:buChar char="-"/>
              <a:defRPr sz="4300">
                <a:solidFill>
                  <a:srgbClr val="0C0F20"/>
                </a:solidFill>
                <a:latin typeface="+mn-lt"/>
                <a:ea typeface="+mn-ea"/>
                <a:cs typeface="+mn-cs"/>
                <a:sym typeface="Arial" charset="0"/>
              </a:defRPr>
            </a:lvl6pPr>
            <a:lvl7pPr marL="3467100" indent="-457200" algn="l" rtl="0" fontAlgn="base">
              <a:spcBef>
                <a:spcPts val="1800"/>
              </a:spcBef>
              <a:spcAft>
                <a:spcPct val="0"/>
              </a:spcAft>
              <a:buClr>
                <a:srgbClr val="D11349"/>
              </a:buClr>
              <a:buSzPct val="100000"/>
              <a:buFont typeface="Arial" charset="0"/>
              <a:buChar char="-"/>
              <a:defRPr sz="4300">
                <a:solidFill>
                  <a:srgbClr val="0C0F20"/>
                </a:solidFill>
                <a:latin typeface="+mn-lt"/>
                <a:ea typeface="+mn-ea"/>
                <a:cs typeface="+mn-cs"/>
                <a:sym typeface="Arial" charset="0"/>
              </a:defRPr>
            </a:lvl7pPr>
            <a:lvl8pPr marL="3924300" indent="-457200" algn="l" rtl="0" fontAlgn="base">
              <a:spcBef>
                <a:spcPts val="1800"/>
              </a:spcBef>
              <a:spcAft>
                <a:spcPct val="0"/>
              </a:spcAft>
              <a:buClr>
                <a:srgbClr val="D11349"/>
              </a:buClr>
              <a:buSzPct val="100000"/>
              <a:buFont typeface="Arial" charset="0"/>
              <a:buChar char="-"/>
              <a:defRPr sz="4300">
                <a:solidFill>
                  <a:srgbClr val="0C0F20"/>
                </a:solidFill>
                <a:latin typeface="+mn-lt"/>
                <a:ea typeface="+mn-ea"/>
                <a:cs typeface="+mn-cs"/>
                <a:sym typeface="Arial" charset="0"/>
              </a:defRPr>
            </a:lvl8pPr>
            <a:lvl9pPr marL="4381500" indent="-457200" algn="l" rtl="0" fontAlgn="base">
              <a:spcBef>
                <a:spcPts val="1800"/>
              </a:spcBef>
              <a:spcAft>
                <a:spcPct val="0"/>
              </a:spcAft>
              <a:buClr>
                <a:srgbClr val="D11349"/>
              </a:buClr>
              <a:buSzPct val="100000"/>
              <a:buFont typeface="Arial" charset="0"/>
              <a:buChar char="-"/>
              <a:defRPr sz="4300">
                <a:solidFill>
                  <a:srgbClr val="0C0F20"/>
                </a:solidFill>
                <a:latin typeface="+mn-lt"/>
                <a:ea typeface="+mn-ea"/>
                <a:cs typeface="+mn-cs"/>
                <a:sym typeface="Arial" charset="0"/>
              </a:defRPr>
            </a:lvl9pPr>
          </a:lstStyle>
          <a:p>
            <a:pPr marL="230188" indent="-230188">
              <a:spcBef>
                <a:spcPts val="1512"/>
              </a:spcBef>
              <a:defRPr/>
            </a:pPr>
            <a:r>
              <a:rPr lang="en-US" sz="2000" dirty="0">
                <a:latin typeface="Calibri"/>
                <a:ea typeface="ヒラギノ角ゴ ProN W3"/>
                <a:cs typeface="Calibri"/>
              </a:rPr>
              <a:t>Batch sizes as low as ½ second, latency of about 1 second</a:t>
            </a:r>
          </a:p>
          <a:p>
            <a:pPr marL="230188" indent="-230188">
              <a:spcBef>
                <a:spcPts val="1512"/>
              </a:spcBef>
              <a:defRPr/>
            </a:pPr>
            <a:r>
              <a:rPr lang="en-US" sz="2000" dirty="0">
                <a:latin typeface="Calibri"/>
                <a:ea typeface="ヒラギノ角ゴ ProN W3"/>
                <a:cs typeface="Calibri"/>
              </a:rPr>
              <a:t>Potential for combining batch processing and streaming processing in the same system</a:t>
            </a:r>
          </a:p>
        </p:txBody>
      </p:sp>
      <p:grpSp>
        <p:nvGrpSpPr>
          <p:cNvPr id="31" name="Group 30"/>
          <p:cNvGrpSpPr>
            <a:grpSpLocks/>
          </p:cNvGrpSpPr>
          <p:nvPr/>
        </p:nvGrpSpPr>
        <p:grpSpPr bwMode="auto">
          <a:xfrm>
            <a:off x="7099697" y="2755900"/>
            <a:ext cx="1557338" cy="280494"/>
            <a:chOff x="3510080" y="4511951"/>
            <a:chExt cx="1875743" cy="322227"/>
          </a:xfrm>
        </p:grpSpPr>
        <p:sp>
          <p:nvSpPr>
            <p:cNvPr id="32" name="Right Arrow 31"/>
            <p:cNvSpPr/>
            <p:nvPr/>
          </p:nvSpPr>
          <p:spPr>
            <a:xfrm>
              <a:off x="5123391" y="4511951"/>
              <a:ext cx="262432" cy="322227"/>
            </a:xfrm>
            <a:prstGeom prst="rightArrow">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ヒラギノ角ゴ ProN W3"/>
              </a:endParaRPr>
            </a:p>
          </p:txBody>
        </p:sp>
        <p:sp>
          <p:nvSpPr>
            <p:cNvPr id="33" name="Rectangle 32"/>
            <p:cNvSpPr/>
            <p:nvPr/>
          </p:nvSpPr>
          <p:spPr>
            <a:xfrm>
              <a:off x="4042831" y="4599904"/>
              <a:ext cx="397950" cy="155916"/>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ヒラギノ角ゴ ProN W3"/>
              </a:endParaRPr>
            </a:p>
          </p:txBody>
        </p:sp>
        <p:sp>
          <p:nvSpPr>
            <p:cNvPr id="34" name="Rectangle 33"/>
            <p:cNvSpPr/>
            <p:nvPr/>
          </p:nvSpPr>
          <p:spPr>
            <a:xfrm>
              <a:off x="3510080" y="4603102"/>
              <a:ext cx="397950" cy="155916"/>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ヒラギノ角ゴ ProN W3"/>
              </a:endParaRPr>
            </a:p>
          </p:txBody>
        </p:sp>
        <p:sp>
          <p:nvSpPr>
            <p:cNvPr id="35" name="Rectangle 34"/>
            <p:cNvSpPr/>
            <p:nvPr/>
          </p:nvSpPr>
          <p:spPr>
            <a:xfrm>
              <a:off x="4574148" y="4603102"/>
              <a:ext cx="397950" cy="155916"/>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ヒラギノ角ゴ ProN W3"/>
              </a:endParaRPr>
            </a:p>
          </p:txBody>
        </p:sp>
      </p:grpSp>
      <p:sp>
        <p:nvSpPr>
          <p:cNvPr id="36" name="Rectangle 35"/>
          <p:cNvSpPr/>
          <p:nvPr/>
        </p:nvSpPr>
        <p:spPr>
          <a:xfrm>
            <a:off x="8782050" y="4435476"/>
            <a:ext cx="1259086" cy="746125"/>
          </a:xfrm>
          <a:prstGeom prst="rect">
            <a:avLst/>
          </a:prstGeom>
          <a:ln w="38100" cmpd="sng"/>
        </p:spPr>
        <p:style>
          <a:lnRef idx="2">
            <a:schemeClr val="accent3"/>
          </a:lnRef>
          <a:fillRef idx="1">
            <a:schemeClr val="lt1"/>
          </a:fillRef>
          <a:effectRef idx="0">
            <a:schemeClr val="accent3"/>
          </a:effectRef>
          <a:fontRef idx="minor">
            <a:schemeClr val="dk1"/>
          </a:fontRef>
        </p:style>
        <p:txBody>
          <a:bodyPr lIns="38405" tIns="19202" rIns="38405" bIns="19202" anchor="ctr"/>
          <a:lstStyle/>
          <a:p>
            <a:pPr algn="ctr">
              <a:defRPr/>
            </a:pPr>
            <a:r>
              <a:rPr lang="en-US" sz="2000" b="1" kern="0" dirty="0">
                <a:solidFill>
                  <a:srgbClr val="B50B1B"/>
                </a:solidFill>
                <a:latin typeface="Calibri"/>
                <a:ea typeface="ヒラギノ角ゴ ProN W3"/>
                <a:cs typeface="Calibri"/>
              </a:rPr>
              <a:t>Spark</a:t>
            </a:r>
          </a:p>
        </p:txBody>
      </p:sp>
      <p:sp>
        <p:nvSpPr>
          <p:cNvPr id="37" name="Rectangle 36"/>
          <p:cNvSpPr/>
          <p:nvPr/>
        </p:nvSpPr>
        <p:spPr>
          <a:xfrm>
            <a:off x="8782050" y="2505870"/>
            <a:ext cx="1259086" cy="746125"/>
          </a:xfrm>
          <a:prstGeom prst="rect">
            <a:avLst/>
          </a:prstGeom>
          <a:ln w="38100" cmpd="sng"/>
        </p:spPr>
        <p:style>
          <a:lnRef idx="2">
            <a:schemeClr val="accent3"/>
          </a:lnRef>
          <a:fillRef idx="1">
            <a:schemeClr val="lt1"/>
          </a:fillRef>
          <a:effectRef idx="0">
            <a:schemeClr val="accent3"/>
          </a:effectRef>
          <a:fontRef idx="minor">
            <a:schemeClr val="dk1"/>
          </a:fontRef>
        </p:style>
        <p:txBody>
          <a:bodyPr lIns="38405" tIns="19202" rIns="38405" bIns="19202" anchor="ctr"/>
          <a:lstStyle/>
          <a:p>
            <a:pPr algn="ctr">
              <a:defRPr/>
            </a:pPr>
            <a:r>
              <a:rPr lang="en-US" sz="2000" b="1" kern="0" dirty="0">
                <a:solidFill>
                  <a:srgbClr val="B50B1B"/>
                </a:solidFill>
                <a:latin typeface="Calibri"/>
                <a:ea typeface="ヒラギノ角ゴ ProN W3"/>
                <a:cs typeface="Calibri"/>
              </a:rPr>
              <a:t>Spark</a:t>
            </a:r>
          </a:p>
          <a:p>
            <a:pPr algn="ctr">
              <a:defRPr/>
            </a:pPr>
            <a:r>
              <a:rPr lang="en-US" sz="2000" b="1" kern="0" dirty="0">
                <a:solidFill>
                  <a:srgbClr val="B50B1B"/>
                </a:solidFill>
                <a:latin typeface="Calibri"/>
                <a:ea typeface="ヒラギノ角ゴ ProN W3"/>
                <a:cs typeface="Calibri"/>
              </a:rPr>
              <a:t>Streaming</a:t>
            </a:r>
          </a:p>
        </p:txBody>
      </p:sp>
      <p:grpSp>
        <p:nvGrpSpPr>
          <p:cNvPr id="38" name="Group 37"/>
          <p:cNvGrpSpPr>
            <a:grpSpLocks/>
          </p:cNvGrpSpPr>
          <p:nvPr/>
        </p:nvGrpSpPr>
        <p:grpSpPr bwMode="auto">
          <a:xfrm>
            <a:off x="9242823" y="3513139"/>
            <a:ext cx="330399" cy="671652"/>
            <a:chOff x="4377769" y="4618254"/>
            <a:chExt cx="398080" cy="771144"/>
          </a:xfrm>
        </p:grpSpPr>
        <p:sp>
          <p:nvSpPr>
            <p:cNvPr id="39" name="Rectangle 38"/>
            <p:cNvSpPr/>
            <p:nvPr/>
          </p:nvSpPr>
          <p:spPr>
            <a:xfrm>
              <a:off x="4377769" y="4618254"/>
              <a:ext cx="398080" cy="155827"/>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Calibri"/>
              </a:endParaRPr>
            </a:p>
          </p:txBody>
        </p:sp>
        <p:sp>
          <p:nvSpPr>
            <p:cNvPr id="40" name="Rectangle 39"/>
            <p:cNvSpPr/>
            <p:nvPr/>
          </p:nvSpPr>
          <p:spPr>
            <a:xfrm>
              <a:off x="4377769" y="4925913"/>
              <a:ext cx="398080" cy="155827"/>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Calibri"/>
              </a:endParaRPr>
            </a:p>
          </p:txBody>
        </p:sp>
        <p:sp>
          <p:nvSpPr>
            <p:cNvPr id="41" name="Rectangle 40"/>
            <p:cNvSpPr/>
            <p:nvPr/>
          </p:nvSpPr>
          <p:spPr>
            <a:xfrm>
              <a:off x="4377769" y="5233571"/>
              <a:ext cx="398080" cy="155827"/>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Calibri"/>
              </a:endParaRPr>
            </a:p>
          </p:txBody>
        </p:sp>
      </p:grpSp>
      <p:grpSp>
        <p:nvGrpSpPr>
          <p:cNvPr id="42" name="Group 41"/>
          <p:cNvGrpSpPr>
            <a:grpSpLocks/>
          </p:cNvGrpSpPr>
          <p:nvPr/>
        </p:nvGrpSpPr>
        <p:grpSpPr bwMode="auto">
          <a:xfrm>
            <a:off x="7264896" y="2997994"/>
            <a:ext cx="883444" cy="1049450"/>
            <a:chOff x="1823089" y="4029165"/>
            <a:chExt cx="1064230" cy="1161739"/>
          </a:xfrm>
        </p:grpSpPr>
        <p:cxnSp>
          <p:nvCxnSpPr>
            <p:cNvPr id="43" name="Straight Arrow Connector 42"/>
            <p:cNvCxnSpPr>
              <a:stCxn id="46" idx="2"/>
              <a:endCxn id="34" idx="2"/>
            </p:cNvCxnSpPr>
            <p:nvPr/>
          </p:nvCxnSpPr>
          <p:spPr>
            <a:xfrm flipH="1" flipV="1">
              <a:off x="1823089" y="4031968"/>
              <a:ext cx="830086" cy="1158935"/>
            </a:xfrm>
            <a:prstGeom prst="straightConnector1">
              <a:avLst/>
            </a:prstGeom>
            <a:ln w="28575" cmpd="sng">
              <a:solidFill>
                <a:schemeClr val="accent6"/>
              </a:solidFill>
              <a:tailEnd type="arrow"/>
            </a:ln>
          </p:spPr>
          <p:style>
            <a:lnRef idx="1">
              <a:schemeClr val="dk1"/>
            </a:lnRef>
            <a:fillRef idx="0">
              <a:schemeClr val="dk1"/>
            </a:fillRef>
            <a:effectRef idx="0">
              <a:schemeClr val="dk1"/>
            </a:effectRef>
            <a:fontRef idx="minor">
              <a:schemeClr val="tx1"/>
            </a:fontRef>
          </p:style>
        </p:cxnSp>
        <p:cxnSp>
          <p:nvCxnSpPr>
            <p:cNvPr id="44" name="Straight Arrow Connector 43"/>
            <p:cNvCxnSpPr>
              <a:stCxn id="46" idx="2"/>
              <a:endCxn id="33" idx="2"/>
            </p:cNvCxnSpPr>
            <p:nvPr/>
          </p:nvCxnSpPr>
          <p:spPr>
            <a:xfrm flipH="1" flipV="1">
              <a:off x="2355921" y="4029165"/>
              <a:ext cx="297254" cy="1161739"/>
            </a:xfrm>
            <a:prstGeom prst="straightConnector1">
              <a:avLst/>
            </a:prstGeom>
            <a:ln w="28575" cmpd="sng">
              <a:solidFill>
                <a:schemeClr val="accent6"/>
              </a:solidFill>
              <a:tailEnd type="arrow"/>
            </a:ln>
          </p:spPr>
          <p:style>
            <a:lnRef idx="1">
              <a:schemeClr val="dk1"/>
            </a:lnRef>
            <a:fillRef idx="0">
              <a:schemeClr val="dk1"/>
            </a:fillRef>
            <a:effectRef idx="0">
              <a:schemeClr val="dk1"/>
            </a:effectRef>
            <a:fontRef idx="minor">
              <a:schemeClr val="tx1"/>
            </a:fontRef>
          </p:style>
        </p:cxnSp>
        <p:cxnSp>
          <p:nvCxnSpPr>
            <p:cNvPr id="45" name="Straight Arrow Connector 44"/>
            <p:cNvCxnSpPr>
              <a:stCxn id="46" idx="2"/>
              <a:endCxn id="35" idx="2"/>
            </p:cNvCxnSpPr>
            <p:nvPr/>
          </p:nvCxnSpPr>
          <p:spPr>
            <a:xfrm flipV="1">
              <a:off x="2653175" y="4031968"/>
              <a:ext cx="234144" cy="1158935"/>
            </a:xfrm>
            <a:prstGeom prst="straightConnector1">
              <a:avLst/>
            </a:prstGeom>
            <a:ln w="28575" cmpd="sng">
              <a:solidFill>
                <a:schemeClr val="accent6"/>
              </a:solidFill>
              <a:tailEnd type="arrow"/>
            </a:ln>
          </p:spPr>
          <p:style>
            <a:lnRef idx="1">
              <a:schemeClr val="dk1"/>
            </a:lnRef>
            <a:fillRef idx="0">
              <a:schemeClr val="dk1"/>
            </a:fillRef>
            <a:effectRef idx="0">
              <a:schemeClr val="dk1"/>
            </a:effectRef>
            <a:fontRef idx="minor">
              <a:schemeClr val="tx1"/>
            </a:fontRef>
          </p:style>
        </p:cxnSp>
      </p:grpSp>
      <p:sp>
        <p:nvSpPr>
          <p:cNvPr id="46" name="TextBox 45"/>
          <p:cNvSpPr txBox="1"/>
          <p:nvPr/>
        </p:nvSpPr>
        <p:spPr>
          <a:xfrm>
            <a:off x="6983017" y="3602038"/>
            <a:ext cx="1941909" cy="592777"/>
          </a:xfrm>
          <a:prstGeom prst="rect">
            <a:avLst/>
          </a:prstGeom>
          <a:solidFill>
            <a:sysClr val="window" lastClr="FFFFFF"/>
          </a:solidFill>
        </p:spPr>
        <p:txBody>
          <a:bodyPr lIns="38405" tIns="19202" rIns="38405" bIns="19202">
            <a:spAutoFit/>
          </a:bodyPr>
          <a:lstStyle/>
          <a:p>
            <a:pPr algn="ctr">
              <a:defRPr/>
            </a:pPr>
            <a:r>
              <a:rPr lang="en-US" kern="0" dirty="0">
                <a:solidFill>
                  <a:sysClr val="windowText" lastClr="000000"/>
                </a:solidFill>
                <a:latin typeface="Calibri"/>
                <a:ea typeface="ヒラギノ角ゴ ProN W3"/>
                <a:cs typeface="Calibri"/>
              </a:rPr>
              <a:t>batches of X seconds</a:t>
            </a:r>
          </a:p>
        </p:txBody>
      </p:sp>
      <p:sp>
        <p:nvSpPr>
          <p:cNvPr id="47" name="TextBox 46"/>
          <p:cNvSpPr txBox="1"/>
          <p:nvPr/>
        </p:nvSpPr>
        <p:spPr>
          <a:xfrm>
            <a:off x="6867525" y="2400300"/>
            <a:ext cx="1752600" cy="315778"/>
          </a:xfrm>
          <a:prstGeom prst="rect">
            <a:avLst/>
          </a:prstGeom>
          <a:solidFill>
            <a:sysClr val="window" lastClr="FFFFFF"/>
          </a:solidFill>
        </p:spPr>
        <p:txBody>
          <a:bodyPr lIns="38405" tIns="19202" rIns="38405" bIns="19202">
            <a:spAutoFit/>
          </a:bodyPr>
          <a:lstStyle/>
          <a:p>
            <a:pPr algn="ctr">
              <a:defRPr/>
            </a:pPr>
            <a:r>
              <a:rPr lang="en-US" kern="0" dirty="0">
                <a:solidFill>
                  <a:sysClr val="windowText" lastClr="000000"/>
                </a:solidFill>
                <a:latin typeface="Calibri"/>
                <a:ea typeface="ヒラギノ角ゴ ProN W3"/>
                <a:cs typeface="Calibri"/>
              </a:rPr>
              <a:t>l</a:t>
            </a:r>
            <a:r>
              <a:rPr lang="en-US" kern="0" dirty="0" err="1">
                <a:solidFill>
                  <a:sysClr val="windowText" lastClr="000000"/>
                </a:solidFill>
                <a:latin typeface="Calibri"/>
                <a:ea typeface="ヒラギノ角ゴ ProN W3"/>
                <a:cs typeface="Calibri"/>
              </a:rPr>
              <a:t>ive</a:t>
            </a:r>
            <a:r>
              <a:rPr lang="en-US" kern="0" dirty="0">
                <a:solidFill>
                  <a:sysClr val="windowText" lastClr="000000"/>
                </a:solidFill>
                <a:latin typeface="Calibri"/>
                <a:ea typeface="ヒラギノ角ゴ ProN W3"/>
                <a:cs typeface="Calibri"/>
              </a:rPr>
              <a:t> data stream</a:t>
            </a:r>
          </a:p>
        </p:txBody>
      </p:sp>
      <p:grpSp>
        <p:nvGrpSpPr>
          <p:cNvPr id="48" name="Group 47"/>
          <p:cNvGrpSpPr>
            <a:grpSpLocks/>
          </p:cNvGrpSpPr>
          <p:nvPr/>
        </p:nvGrpSpPr>
        <p:grpSpPr bwMode="auto">
          <a:xfrm>
            <a:off x="7096126" y="4715669"/>
            <a:ext cx="1571625" cy="835646"/>
            <a:chOff x="15712706" y="10151158"/>
            <a:chExt cx="4191000" cy="1906372"/>
          </a:xfrm>
        </p:grpSpPr>
        <p:grpSp>
          <p:nvGrpSpPr>
            <p:cNvPr id="49" name="Group 65"/>
            <p:cNvGrpSpPr>
              <a:grpSpLocks/>
            </p:cNvGrpSpPr>
            <p:nvPr/>
          </p:nvGrpSpPr>
          <p:grpSpPr bwMode="auto">
            <a:xfrm>
              <a:off x="15712706" y="10151158"/>
              <a:ext cx="4081598" cy="640089"/>
              <a:chOff x="3519264" y="4541124"/>
              <a:chExt cx="1843853" cy="322227"/>
            </a:xfrm>
          </p:grpSpPr>
          <p:sp>
            <p:nvSpPr>
              <p:cNvPr id="51" name="Right Arrow 50"/>
              <p:cNvSpPr/>
              <p:nvPr/>
            </p:nvSpPr>
            <p:spPr>
              <a:xfrm rot="10800000">
                <a:off x="3519264" y="4541124"/>
                <a:ext cx="262477" cy="322128"/>
              </a:xfrm>
              <a:prstGeom prst="rightArrow">
                <a:avLst/>
              </a:prstGeom>
              <a:gradFill>
                <a:lin ang="5400000" scaled="0"/>
              </a:gra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Calibri"/>
                </a:endParaRPr>
              </a:p>
            </p:txBody>
          </p:sp>
          <p:sp>
            <p:nvSpPr>
              <p:cNvPr id="52" name="Rectangle 51"/>
              <p:cNvSpPr/>
              <p:nvPr/>
            </p:nvSpPr>
            <p:spPr>
              <a:xfrm>
                <a:off x="4430044" y="4624254"/>
                <a:ext cx="398018" cy="155868"/>
              </a:xfrm>
              <a:prstGeom prst="rect">
                <a:avLst/>
              </a:prstGeom>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Calibri"/>
                </a:endParaRPr>
              </a:p>
            </p:txBody>
          </p:sp>
          <p:sp>
            <p:nvSpPr>
              <p:cNvPr id="53" name="Rectangle 52"/>
              <p:cNvSpPr/>
              <p:nvPr/>
            </p:nvSpPr>
            <p:spPr>
              <a:xfrm>
                <a:off x="3897919" y="4624254"/>
                <a:ext cx="398018" cy="155868"/>
              </a:xfrm>
              <a:prstGeom prst="rect">
                <a:avLst/>
              </a:prstGeom>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Calibri"/>
                </a:endParaRPr>
              </a:p>
            </p:txBody>
          </p:sp>
          <p:sp>
            <p:nvSpPr>
              <p:cNvPr id="54" name="Rectangle 53"/>
              <p:cNvSpPr/>
              <p:nvPr/>
            </p:nvSpPr>
            <p:spPr>
              <a:xfrm>
                <a:off x="4965038" y="4624254"/>
                <a:ext cx="398018" cy="155868"/>
              </a:xfrm>
              <a:prstGeom prst="rect">
                <a:avLst/>
              </a:prstGeom>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Calibri"/>
                </a:endParaRPr>
              </a:p>
            </p:txBody>
          </p:sp>
        </p:grpSp>
        <p:sp>
          <p:nvSpPr>
            <p:cNvPr id="50" name="TextBox 49"/>
            <p:cNvSpPr txBox="1"/>
            <p:nvPr/>
          </p:nvSpPr>
          <p:spPr>
            <a:xfrm>
              <a:off x="15738106" y="10583045"/>
              <a:ext cx="4165600" cy="1474485"/>
            </a:xfrm>
            <a:prstGeom prst="rect">
              <a:avLst/>
            </a:prstGeom>
            <a:noFill/>
          </p:spPr>
          <p:txBody>
            <a:bodyPr>
              <a:spAutoFit/>
            </a:bodyPr>
            <a:lstStyle/>
            <a:p>
              <a:pPr algn="ctr">
                <a:defRPr/>
              </a:pPr>
              <a:r>
                <a:rPr lang="en-US" kern="0" dirty="0">
                  <a:solidFill>
                    <a:sysClr val="windowText" lastClr="000000"/>
                  </a:solidFill>
                  <a:latin typeface="Calibri"/>
                  <a:ea typeface="ヒラギノ角ゴ ProN W3"/>
                  <a:cs typeface="Calibri"/>
                </a:rPr>
                <a:t>processed results</a:t>
              </a:r>
            </a:p>
          </p:txBody>
        </p:sp>
      </p:grpSp>
    </p:spTree>
    <p:extLst>
      <p:ext uri="{BB962C8B-B14F-4D97-AF65-F5344CB8AC3E}">
        <p14:creationId xmlns:p14="http://schemas.microsoft.com/office/powerpoint/2010/main" val="199405370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Example – Get </a:t>
            </a:r>
            <a:r>
              <a:rPr lang="en-US" dirty="0" err="1"/>
              <a:t>hashtags</a:t>
            </a:r>
            <a:r>
              <a:rPr lang="en-US" dirty="0"/>
              <a:t> from Twitter </a:t>
            </a:r>
          </a:p>
        </p:txBody>
      </p:sp>
      <p:sp>
        <p:nvSpPr>
          <p:cNvPr id="5" name="Content Placeholder 4"/>
          <p:cNvSpPr>
            <a:spLocks noGrp="1"/>
          </p:cNvSpPr>
          <p:nvPr>
            <p:ph type="body" sz="quarter" idx="4294967295"/>
          </p:nvPr>
        </p:nvSpPr>
        <p:spPr>
          <a:xfrm>
            <a:off x="1117600" y="1447800"/>
            <a:ext cx="11074400" cy="1181100"/>
          </a:xfrm>
        </p:spPr>
        <p:txBody>
          <a:bodyPr/>
          <a:lstStyle/>
          <a:p>
            <a:pPr marL="0" indent="0">
              <a:buNone/>
              <a:defRPr/>
            </a:pPr>
            <a:r>
              <a:rPr lang="en-US" sz="1700" dirty="0" err="1">
                <a:latin typeface="Consolas"/>
                <a:cs typeface="Consolas"/>
              </a:rPr>
              <a:t>val</a:t>
            </a:r>
            <a:r>
              <a:rPr lang="en-US" sz="1700" dirty="0">
                <a:latin typeface="Consolas"/>
                <a:cs typeface="Consolas"/>
              </a:rPr>
              <a:t> </a:t>
            </a:r>
            <a:r>
              <a:rPr lang="en-US" sz="1700" dirty="0">
                <a:solidFill>
                  <a:srgbClr val="B50B1B"/>
                </a:solidFill>
                <a:latin typeface="Consolas"/>
                <a:cs typeface="Consolas"/>
              </a:rPr>
              <a:t>tweets</a:t>
            </a:r>
            <a:r>
              <a:rPr lang="en-US" sz="1700" dirty="0">
                <a:solidFill>
                  <a:schemeClr val="accent4"/>
                </a:solidFill>
                <a:latin typeface="Consolas"/>
                <a:cs typeface="Consolas"/>
              </a:rPr>
              <a:t> </a:t>
            </a:r>
            <a:r>
              <a:rPr lang="en-US" sz="1700" dirty="0">
                <a:latin typeface="Consolas"/>
                <a:cs typeface="Consolas"/>
              </a:rPr>
              <a:t>= </a:t>
            </a:r>
            <a:r>
              <a:rPr lang="en-US" sz="1700" dirty="0" err="1">
                <a:latin typeface="Consolas"/>
                <a:cs typeface="Consolas"/>
              </a:rPr>
              <a:t>ssc.</a:t>
            </a:r>
            <a:r>
              <a:rPr lang="en-US" sz="1700" dirty="0" err="1">
                <a:solidFill>
                  <a:srgbClr val="0D8BE6"/>
                </a:solidFill>
                <a:latin typeface="Consolas"/>
                <a:cs typeface="Consolas"/>
              </a:rPr>
              <a:t>twitterStream</a:t>
            </a:r>
            <a:r>
              <a:rPr lang="en-US" sz="1700" dirty="0">
                <a:latin typeface="Consolas"/>
                <a:cs typeface="Consolas"/>
              </a:rPr>
              <a:t>()</a:t>
            </a:r>
          </a:p>
          <a:p>
            <a:pPr marL="0" indent="0">
              <a:buNone/>
              <a:defRPr/>
            </a:pPr>
            <a:endParaRPr lang="en-US" sz="2500" dirty="0"/>
          </a:p>
          <a:p>
            <a:pPr>
              <a:defRPr/>
            </a:pPr>
            <a:endParaRPr lang="en-US" sz="2000" dirty="0"/>
          </a:p>
        </p:txBody>
      </p:sp>
      <p:sp>
        <p:nvSpPr>
          <p:cNvPr id="81" name="Rounded Rectangular Callout 80"/>
          <p:cNvSpPr/>
          <p:nvPr/>
        </p:nvSpPr>
        <p:spPr>
          <a:xfrm>
            <a:off x="1981200" y="2095500"/>
            <a:ext cx="5715000" cy="685800"/>
          </a:xfrm>
          <a:prstGeom prst="wedgeRoundRectCallout">
            <a:avLst>
              <a:gd name="adj1" fmla="val -32316"/>
              <a:gd name="adj2" fmla="val -91974"/>
              <a:gd name="adj3" fmla="val 16667"/>
            </a:avLst>
          </a:prstGeom>
          <a:ln w="28575" cmpd="sng"/>
        </p:spPr>
        <p:style>
          <a:lnRef idx="2">
            <a:schemeClr val="accent4"/>
          </a:lnRef>
          <a:fillRef idx="1">
            <a:schemeClr val="lt1"/>
          </a:fillRef>
          <a:effectRef idx="0">
            <a:schemeClr val="accent4"/>
          </a:effectRef>
          <a:fontRef idx="minor">
            <a:schemeClr val="dk1"/>
          </a:fontRef>
        </p:style>
        <p:txBody>
          <a:bodyPr lIns="0" tIns="19202" rIns="0" bIns="19202" anchor="ctr"/>
          <a:lstStyle/>
          <a:p>
            <a:pPr algn="ctr">
              <a:defRPr/>
            </a:pPr>
            <a:r>
              <a:rPr lang="en-US" b="1" dirty="0" err="1">
                <a:solidFill>
                  <a:srgbClr val="000000"/>
                </a:solidFill>
                <a:latin typeface="Calibri"/>
                <a:ea typeface="ヒラギノ角ゴ ProN W3"/>
                <a:cs typeface="Calibri"/>
              </a:rPr>
              <a:t>DStream</a:t>
            </a:r>
            <a:r>
              <a:rPr lang="en-US" dirty="0">
                <a:solidFill>
                  <a:srgbClr val="000000"/>
                </a:solidFill>
                <a:latin typeface="Calibri"/>
                <a:ea typeface="ヒラギノ角ゴ ProN W3"/>
                <a:cs typeface="Calibri"/>
              </a:rPr>
              <a:t>: a sequence of RDDs representing a stream of data</a:t>
            </a:r>
          </a:p>
        </p:txBody>
      </p:sp>
      <p:grpSp>
        <p:nvGrpSpPr>
          <p:cNvPr id="18436" name="Group 84"/>
          <p:cNvGrpSpPr>
            <a:grpSpLocks/>
          </p:cNvGrpSpPr>
          <p:nvPr/>
        </p:nvGrpSpPr>
        <p:grpSpPr bwMode="auto">
          <a:xfrm>
            <a:off x="4444603" y="4019551"/>
            <a:ext cx="834628" cy="296069"/>
            <a:chOff x="7918600" y="4832650"/>
            <a:chExt cx="2458447" cy="653855"/>
          </a:xfrm>
        </p:grpSpPr>
        <p:sp>
          <p:nvSpPr>
            <p:cNvPr id="86" name="Alternate Process 85"/>
            <p:cNvSpPr/>
            <p:nvPr/>
          </p:nvSpPr>
          <p:spPr>
            <a:xfrm>
              <a:off x="7918600" y="4846674"/>
              <a:ext cx="2458447" cy="629314"/>
            </a:xfrm>
            <a:prstGeom prst="flowChartAlternateProcess">
              <a:avLst/>
            </a:prstGeom>
            <a:ln w="19050" cmpd="sng"/>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87" name="Straight Connector 86"/>
            <p:cNvCxnSpPr>
              <a:stCxn id="86" idx="0"/>
              <a:endCxn id="86" idx="2"/>
            </p:cNvCxnSpPr>
            <p:nvPr/>
          </p:nvCxnSpPr>
          <p:spPr>
            <a:xfrm>
              <a:off x="9147824" y="4846674"/>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88" name="Straight Connector 87"/>
            <p:cNvCxnSpPr/>
            <p:nvPr/>
          </p:nvCxnSpPr>
          <p:spPr>
            <a:xfrm>
              <a:off x="9784354" y="4832650"/>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89" name="Straight Connector 88"/>
            <p:cNvCxnSpPr/>
            <p:nvPr/>
          </p:nvCxnSpPr>
          <p:spPr>
            <a:xfrm>
              <a:off x="8548117" y="4857191"/>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grpSp>
      <p:grpSp>
        <p:nvGrpSpPr>
          <p:cNvPr id="18437" name="Group 89"/>
          <p:cNvGrpSpPr>
            <a:grpSpLocks/>
          </p:cNvGrpSpPr>
          <p:nvPr/>
        </p:nvGrpSpPr>
        <p:grpSpPr bwMode="auto">
          <a:xfrm>
            <a:off x="4391620" y="4371182"/>
            <a:ext cx="980480" cy="380206"/>
            <a:chOff x="7762239" y="5609988"/>
            <a:chExt cx="2889827" cy="840669"/>
          </a:xfrm>
        </p:grpSpPr>
        <p:pic>
          <p:nvPicPr>
            <p:cNvPr id="19490" name="Picture 90"/>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7762239"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91" name="Picture 91"/>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8413497"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92" name="Picture 92"/>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072287"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93" name="Picture 93"/>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731061"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95" name="Group 94"/>
          <p:cNvGrpSpPr>
            <a:grpSpLocks/>
          </p:cNvGrpSpPr>
          <p:nvPr/>
        </p:nvGrpSpPr>
        <p:grpSpPr bwMode="auto">
          <a:xfrm>
            <a:off x="4381500" y="3269457"/>
            <a:ext cx="4572000" cy="516731"/>
            <a:chOff x="3523416" y="4511948"/>
            <a:chExt cx="1861716" cy="322227"/>
          </a:xfrm>
        </p:grpSpPr>
        <p:sp>
          <p:nvSpPr>
            <p:cNvPr id="96" name="Right Arrow 95"/>
            <p:cNvSpPr/>
            <p:nvPr/>
          </p:nvSpPr>
          <p:spPr>
            <a:xfrm>
              <a:off x="5122601" y="4511948"/>
              <a:ext cx="262531" cy="322227"/>
            </a:xfrm>
            <a:prstGeom prst="rightArrow">
              <a:avLst/>
            </a:prstGeom>
            <a:ln/>
          </p:spPr>
          <p:style>
            <a:lnRef idx="1">
              <a:schemeClr val="accent6"/>
            </a:lnRef>
            <a:fillRef idx="3">
              <a:schemeClr val="accent6"/>
            </a:fillRef>
            <a:effectRef idx="2">
              <a:schemeClr val="accent6"/>
            </a:effectRef>
            <a:fontRef idx="minor">
              <a:schemeClr val="lt1"/>
            </a:fontRef>
          </p:style>
          <p:txBody>
            <a:bodyPr lIns="0" rIns="0" anchor="ctr"/>
            <a:lstStyle/>
            <a:p>
              <a:pPr algn="ctr">
                <a:defRPr/>
              </a:pPr>
              <a:endParaRPr lang="en-US" sz="1500" kern="0">
                <a:solidFill>
                  <a:prstClr val="black"/>
                </a:solidFill>
                <a:latin typeface="Calibri"/>
                <a:ea typeface="ヒラギノ角ゴ ProN W3"/>
                <a:cs typeface="ヒラギノ角ゴ ProN W3"/>
              </a:endParaRPr>
            </a:p>
          </p:txBody>
        </p:sp>
        <p:sp>
          <p:nvSpPr>
            <p:cNvPr id="97" name="Rectangle 96"/>
            <p:cNvSpPr/>
            <p:nvPr/>
          </p:nvSpPr>
          <p:spPr>
            <a:xfrm>
              <a:off x="4055750" y="4600053"/>
              <a:ext cx="408705" cy="155421"/>
            </a:xfrm>
            <a:prstGeom prst="rect">
              <a:avLst/>
            </a:prstGeom>
            <a:ln/>
          </p:spPr>
          <p:style>
            <a:lnRef idx="1">
              <a:schemeClr val="accent6"/>
            </a:lnRef>
            <a:fillRef idx="3">
              <a:schemeClr val="accent6"/>
            </a:fillRef>
            <a:effectRef idx="2">
              <a:schemeClr val="accent6"/>
            </a:effectRef>
            <a:fontRef idx="minor">
              <a:schemeClr val="lt1"/>
            </a:fontRef>
          </p:style>
          <p:txBody>
            <a:bodyPr lIns="0" rIns="0" anchor="ctr"/>
            <a:lstStyle/>
            <a:p>
              <a:pPr algn="ctr">
                <a:defRPr/>
              </a:pPr>
              <a:r>
                <a:rPr lang="en-US" sz="1500" kern="0" dirty="0">
                  <a:solidFill>
                    <a:prstClr val="black"/>
                  </a:solidFill>
                  <a:latin typeface="Calibri"/>
                  <a:ea typeface="ヒラギノ角ゴ ProN W3"/>
                  <a:cs typeface="ヒラギノ角ゴ ProN W3"/>
                </a:rPr>
                <a:t>batch @ t+1</a:t>
              </a:r>
            </a:p>
          </p:txBody>
        </p:sp>
        <p:sp>
          <p:nvSpPr>
            <p:cNvPr id="98" name="Rectangle 97"/>
            <p:cNvSpPr/>
            <p:nvPr/>
          </p:nvSpPr>
          <p:spPr>
            <a:xfrm>
              <a:off x="3523416" y="4603518"/>
              <a:ext cx="408705" cy="155421"/>
            </a:xfrm>
            <a:prstGeom prst="rect">
              <a:avLst/>
            </a:prstGeom>
            <a:ln/>
          </p:spPr>
          <p:style>
            <a:lnRef idx="1">
              <a:schemeClr val="accent6"/>
            </a:lnRef>
            <a:fillRef idx="3">
              <a:schemeClr val="accent6"/>
            </a:fillRef>
            <a:effectRef idx="2">
              <a:schemeClr val="accent6"/>
            </a:effectRef>
            <a:fontRef idx="minor">
              <a:schemeClr val="lt1"/>
            </a:fontRef>
          </p:style>
          <p:txBody>
            <a:bodyPr lIns="0" rIns="0" anchor="ctr"/>
            <a:lstStyle/>
            <a:p>
              <a:pPr algn="ctr">
                <a:defRPr/>
              </a:pPr>
              <a:r>
                <a:rPr lang="en-US" sz="1500" kern="0" dirty="0">
                  <a:solidFill>
                    <a:prstClr val="black"/>
                  </a:solidFill>
                  <a:latin typeface="Calibri"/>
                  <a:ea typeface="ヒラギノ角ゴ ProN W3"/>
                  <a:cs typeface="ヒラギノ角ゴ ProN W3"/>
                </a:rPr>
                <a:t>b</a:t>
              </a:r>
              <a:r>
                <a:rPr lang="en-US" sz="1500" kern="0" dirty="0" err="1">
                  <a:solidFill>
                    <a:prstClr val="black"/>
                  </a:solidFill>
                  <a:latin typeface="Calibri"/>
                  <a:ea typeface="ヒラギノ角ゴ ProN W3"/>
                  <a:cs typeface="ヒラギノ角ゴ ProN W3"/>
                </a:rPr>
                <a:t>atch</a:t>
              </a:r>
              <a:r>
                <a:rPr lang="en-US" sz="1500" kern="0" dirty="0">
                  <a:solidFill>
                    <a:prstClr val="black"/>
                  </a:solidFill>
                  <a:latin typeface="Calibri"/>
                  <a:ea typeface="ヒラギノ角ゴ ProN W3"/>
                  <a:cs typeface="ヒラギノ角ゴ ProN W3"/>
                </a:rPr>
                <a:t> @ t</a:t>
              </a:r>
            </a:p>
          </p:txBody>
        </p:sp>
        <p:sp>
          <p:nvSpPr>
            <p:cNvPr id="99" name="Rectangle 98"/>
            <p:cNvSpPr/>
            <p:nvPr/>
          </p:nvSpPr>
          <p:spPr>
            <a:xfrm>
              <a:off x="4587600" y="4603518"/>
              <a:ext cx="408705" cy="155421"/>
            </a:xfrm>
            <a:prstGeom prst="rect">
              <a:avLst/>
            </a:prstGeom>
            <a:ln/>
          </p:spPr>
          <p:style>
            <a:lnRef idx="1">
              <a:schemeClr val="accent6"/>
            </a:lnRef>
            <a:fillRef idx="3">
              <a:schemeClr val="accent6"/>
            </a:fillRef>
            <a:effectRef idx="2">
              <a:schemeClr val="accent6"/>
            </a:effectRef>
            <a:fontRef idx="minor">
              <a:schemeClr val="lt1"/>
            </a:fontRef>
          </p:style>
          <p:txBody>
            <a:bodyPr lIns="0" rIns="0" anchor="ctr"/>
            <a:lstStyle/>
            <a:p>
              <a:pPr algn="ctr">
                <a:defRPr/>
              </a:pPr>
              <a:r>
                <a:rPr lang="en-US" sz="1500" kern="0" dirty="0">
                  <a:solidFill>
                    <a:prstClr val="black"/>
                  </a:solidFill>
                  <a:latin typeface="Calibri"/>
                  <a:ea typeface="ヒラギノ角ゴ ProN W3"/>
                  <a:cs typeface="ヒラギノ角ゴ ProN W3"/>
                </a:rPr>
                <a:t>batch @ t+2</a:t>
              </a:r>
            </a:p>
          </p:txBody>
        </p:sp>
      </p:grpSp>
      <p:grpSp>
        <p:nvGrpSpPr>
          <p:cNvPr id="18440" name="Group 110"/>
          <p:cNvGrpSpPr>
            <a:grpSpLocks/>
          </p:cNvGrpSpPr>
          <p:nvPr/>
        </p:nvGrpSpPr>
        <p:grpSpPr bwMode="auto">
          <a:xfrm>
            <a:off x="5710238" y="4371182"/>
            <a:ext cx="980480" cy="380206"/>
            <a:chOff x="7762239" y="5609988"/>
            <a:chExt cx="2889827" cy="840669"/>
          </a:xfrm>
        </p:grpSpPr>
        <p:pic>
          <p:nvPicPr>
            <p:cNvPr id="19482" name="Picture 158"/>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7762239"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83" name="Picture 161"/>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8413497"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84" name="Picture 162"/>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072287"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85" name="Picture 163"/>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731061"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8442" name="Group 169"/>
          <p:cNvGrpSpPr>
            <a:grpSpLocks/>
          </p:cNvGrpSpPr>
          <p:nvPr/>
        </p:nvGrpSpPr>
        <p:grpSpPr bwMode="auto">
          <a:xfrm>
            <a:off x="7003256" y="4371182"/>
            <a:ext cx="980480" cy="380206"/>
            <a:chOff x="7762239" y="5609988"/>
            <a:chExt cx="2889827" cy="840669"/>
          </a:xfrm>
        </p:grpSpPr>
        <p:pic>
          <p:nvPicPr>
            <p:cNvPr id="19478" name="Picture 170"/>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7762239"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79" name="Picture 171"/>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8413497"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80" name="Picture 172"/>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072287"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81" name="Picture 173"/>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731061"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75" name="Rectangle 174"/>
          <p:cNvSpPr>
            <a:spLocks noChangeArrowheads="1"/>
          </p:cNvSpPr>
          <p:nvPr/>
        </p:nvSpPr>
        <p:spPr bwMode="auto">
          <a:xfrm>
            <a:off x="2310106" y="3974112"/>
            <a:ext cx="1857375" cy="3157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38405" tIns="19202" rIns="38405" bIns="19202">
            <a:spAutoFit/>
          </a:bodyPr>
          <a:lstStyle/>
          <a:p>
            <a:r>
              <a:rPr lang="en-US" dirty="0">
                <a:solidFill>
                  <a:prstClr val="black"/>
                </a:solidFill>
                <a:latin typeface="Calibri" charset="0"/>
                <a:ea typeface="ヒラギノ角ゴ ProN W3"/>
                <a:cs typeface="Calibri" charset="0"/>
              </a:rPr>
              <a:t>tweets </a:t>
            </a:r>
            <a:r>
              <a:rPr lang="en-US" dirty="0" err="1">
                <a:solidFill>
                  <a:prstClr val="black"/>
                </a:solidFill>
                <a:latin typeface="Calibri" charset="0"/>
                <a:ea typeface="ヒラギノ角ゴ ProN W3"/>
                <a:cs typeface="Calibri" charset="0"/>
              </a:rPr>
              <a:t>DStream</a:t>
            </a:r>
            <a:endParaRPr lang="en-US" dirty="0">
              <a:solidFill>
                <a:prstClr val="black"/>
              </a:solidFill>
              <a:latin typeface="Calibri" charset="0"/>
              <a:ea typeface="ヒラギノ角ゴ ProN W3"/>
              <a:cs typeface="Calibri" charset="0"/>
            </a:endParaRPr>
          </a:p>
        </p:txBody>
      </p:sp>
      <p:sp>
        <p:nvSpPr>
          <p:cNvPr id="176" name="Rounded Rectangular Callout 175"/>
          <p:cNvSpPr/>
          <p:nvPr/>
        </p:nvSpPr>
        <p:spPr>
          <a:xfrm>
            <a:off x="7391400" y="4876800"/>
            <a:ext cx="2819400" cy="762000"/>
          </a:xfrm>
          <a:prstGeom prst="wedgeRoundRectCallout">
            <a:avLst>
              <a:gd name="adj1" fmla="val -33826"/>
              <a:gd name="adj2" fmla="val -124938"/>
              <a:gd name="adj3" fmla="val 16667"/>
            </a:avLst>
          </a:prstGeom>
          <a:ln w="28575" cmpd="sng"/>
        </p:spPr>
        <p:style>
          <a:lnRef idx="2">
            <a:schemeClr val="accent4"/>
          </a:lnRef>
          <a:fillRef idx="1">
            <a:schemeClr val="lt1"/>
          </a:fillRef>
          <a:effectRef idx="0">
            <a:schemeClr val="accent4"/>
          </a:effectRef>
          <a:fontRef idx="minor">
            <a:schemeClr val="dk1"/>
          </a:fontRef>
        </p:style>
        <p:txBody>
          <a:bodyPr lIns="0" tIns="19202" rIns="0" bIns="19202" anchor="ctr"/>
          <a:lstStyle/>
          <a:p>
            <a:pPr algn="ctr">
              <a:defRPr/>
            </a:pPr>
            <a:r>
              <a:rPr lang="en-US" dirty="0">
                <a:solidFill>
                  <a:srgbClr val="000000"/>
                </a:solidFill>
                <a:latin typeface="Calibri"/>
                <a:ea typeface="ヒラギノ角ゴ ProN W3"/>
                <a:cs typeface="Calibri"/>
              </a:rPr>
              <a:t>stored in memory as an RDD (immutable, distributed)</a:t>
            </a:r>
          </a:p>
        </p:txBody>
      </p:sp>
      <p:grpSp>
        <p:nvGrpSpPr>
          <p:cNvPr id="42" name="Group 84"/>
          <p:cNvGrpSpPr>
            <a:grpSpLocks/>
          </p:cNvGrpSpPr>
          <p:nvPr/>
        </p:nvGrpSpPr>
        <p:grpSpPr bwMode="auto">
          <a:xfrm>
            <a:off x="5760244" y="4024314"/>
            <a:ext cx="834628" cy="296069"/>
            <a:chOff x="7918600" y="4832650"/>
            <a:chExt cx="2458447" cy="653855"/>
          </a:xfrm>
        </p:grpSpPr>
        <p:sp>
          <p:nvSpPr>
            <p:cNvPr id="43" name="Alternate Process 42"/>
            <p:cNvSpPr/>
            <p:nvPr/>
          </p:nvSpPr>
          <p:spPr>
            <a:xfrm>
              <a:off x="7918600" y="4846674"/>
              <a:ext cx="2458447" cy="629314"/>
            </a:xfrm>
            <a:prstGeom prst="flowChartAlternateProcess">
              <a:avLst/>
            </a:prstGeom>
            <a:ln w="19050" cmpd="sng"/>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44" name="Straight Connector 43"/>
            <p:cNvCxnSpPr>
              <a:stCxn id="43" idx="0"/>
              <a:endCxn id="43" idx="2"/>
            </p:cNvCxnSpPr>
            <p:nvPr/>
          </p:nvCxnSpPr>
          <p:spPr>
            <a:xfrm>
              <a:off x="9147824" y="4846674"/>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45" name="Straight Connector 44"/>
            <p:cNvCxnSpPr/>
            <p:nvPr/>
          </p:nvCxnSpPr>
          <p:spPr>
            <a:xfrm>
              <a:off x="9784354" y="4832650"/>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46" name="Straight Connector 45"/>
            <p:cNvCxnSpPr/>
            <p:nvPr/>
          </p:nvCxnSpPr>
          <p:spPr>
            <a:xfrm>
              <a:off x="8548117" y="4857191"/>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grpSp>
      <p:grpSp>
        <p:nvGrpSpPr>
          <p:cNvPr id="47" name="Group 84"/>
          <p:cNvGrpSpPr>
            <a:grpSpLocks/>
          </p:cNvGrpSpPr>
          <p:nvPr/>
        </p:nvGrpSpPr>
        <p:grpSpPr bwMode="auto">
          <a:xfrm>
            <a:off x="7046119" y="4024314"/>
            <a:ext cx="834628" cy="296069"/>
            <a:chOff x="7918600" y="4832650"/>
            <a:chExt cx="2458447" cy="653855"/>
          </a:xfrm>
        </p:grpSpPr>
        <p:sp>
          <p:nvSpPr>
            <p:cNvPr id="48" name="Alternate Process 47"/>
            <p:cNvSpPr/>
            <p:nvPr/>
          </p:nvSpPr>
          <p:spPr>
            <a:xfrm>
              <a:off x="7918600" y="4846674"/>
              <a:ext cx="2458447" cy="629314"/>
            </a:xfrm>
            <a:prstGeom prst="flowChartAlternateProcess">
              <a:avLst/>
            </a:prstGeom>
            <a:ln w="19050" cmpd="sng"/>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49" name="Straight Connector 48"/>
            <p:cNvCxnSpPr>
              <a:stCxn id="48" idx="0"/>
              <a:endCxn id="48" idx="2"/>
            </p:cNvCxnSpPr>
            <p:nvPr/>
          </p:nvCxnSpPr>
          <p:spPr>
            <a:xfrm>
              <a:off x="9147824" y="4846674"/>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50" name="Straight Connector 49"/>
            <p:cNvCxnSpPr/>
            <p:nvPr/>
          </p:nvCxnSpPr>
          <p:spPr>
            <a:xfrm>
              <a:off x="9784354" y="4832650"/>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51" name="Straight Connector 50"/>
            <p:cNvCxnSpPr/>
            <p:nvPr/>
          </p:nvCxnSpPr>
          <p:spPr>
            <a:xfrm>
              <a:off x="8548117" y="4857191"/>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grpSp>
      <p:sp>
        <p:nvSpPr>
          <p:cNvPr id="52" name="Rectangle 51"/>
          <p:cNvSpPr>
            <a:spLocks noChangeArrowheads="1"/>
          </p:cNvSpPr>
          <p:nvPr/>
        </p:nvSpPr>
        <p:spPr bwMode="auto">
          <a:xfrm>
            <a:off x="2170600" y="3389132"/>
            <a:ext cx="3143250" cy="3157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38405" tIns="19202" rIns="38405" bIns="19202">
            <a:spAutoFit/>
          </a:bodyPr>
          <a:lstStyle/>
          <a:p>
            <a:r>
              <a:rPr lang="en-US">
                <a:solidFill>
                  <a:prstClr val="black"/>
                </a:solidFill>
                <a:latin typeface="Calibri" charset="0"/>
                <a:ea typeface="ヒラギノ角ゴ ProN W3"/>
                <a:cs typeface="Calibri" charset="0"/>
              </a:rPr>
              <a:t>Twitter Streaming API</a:t>
            </a:r>
          </a:p>
        </p:txBody>
      </p:sp>
    </p:spTree>
    <p:extLst>
      <p:ext uri="{BB962C8B-B14F-4D97-AF65-F5344CB8AC3E}">
        <p14:creationId xmlns:p14="http://schemas.microsoft.com/office/powerpoint/2010/main" val="580024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par>
                          <p:cTn id="11" fill="hold" nodeType="afterGroup">
                            <p:stCondLst>
                              <p:cond delay="0"/>
                            </p:stCondLst>
                            <p:childTnLst>
                              <p:par>
                                <p:cTn id="12" presetID="22" presetClass="entr" presetSubtype="8" fill="hold" nodeType="afterEffect">
                                  <p:stCondLst>
                                    <p:cond delay="0"/>
                                  </p:stCondLst>
                                  <p:childTnLst>
                                    <p:set>
                                      <p:cBhvr>
                                        <p:cTn id="13" dur="1" fill="hold">
                                          <p:stCondLst>
                                            <p:cond delay="0"/>
                                          </p:stCondLst>
                                        </p:cTn>
                                        <p:tgtEl>
                                          <p:spTgt spid="95"/>
                                        </p:tgtEl>
                                        <p:attrNameLst>
                                          <p:attrName>style.visibility</p:attrName>
                                        </p:attrNameLst>
                                      </p:cBhvr>
                                      <p:to>
                                        <p:strVal val="visible"/>
                                      </p:to>
                                    </p:set>
                                    <p:animEffect transition="in" filter="wipe(left)">
                                      <p:cBhvr>
                                        <p:cTn id="14" dur="500"/>
                                        <p:tgtEl>
                                          <p:spTgt spid="9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3" presetClass="entr" presetSubtype="16" fill="hold" nodeType="clickEffect">
                                  <p:stCondLst>
                                    <p:cond delay="0"/>
                                  </p:stCondLst>
                                  <p:childTnLst>
                                    <p:set>
                                      <p:cBhvr>
                                        <p:cTn id="18" dur="1" fill="hold">
                                          <p:stCondLst>
                                            <p:cond delay="0"/>
                                          </p:stCondLst>
                                        </p:cTn>
                                        <p:tgtEl>
                                          <p:spTgt spid="18436"/>
                                        </p:tgtEl>
                                        <p:attrNameLst>
                                          <p:attrName>style.visibility</p:attrName>
                                        </p:attrNameLst>
                                      </p:cBhvr>
                                      <p:to>
                                        <p:strVal val="visible"/>
                                      </p:to>
                                    </p:set>
                                    <p:anim calcmode="lin" valueType="num">
                                      <p:cBhvr>
                                        <p:cTn id="19" dur="500" fill="hold"/>
                                        <p:tgtEl>
                                          <p:spTgt spid="18436"/>
                                        </p:tgtEl>
                                        <p:attrNameLst>
                                          <p:attrName>ppt_w</p:attrName>
                                        </p:attrNameLst>
                                      </p:cBhvr>
                                      <p:tavLst>
                                        <p:tav tm="0">
                                          <p:val>
                                            <p:fltVal val="0"/>
                                          </p:val>
                                        </p:tav>
                                        <p:tav tm="100000">
                                          <p:val>
                                            <p:strVal val="#ppt_w"/>
                                          </p:val>
                                        </p:tav>
                                      </p:tavLst>
                                    </p:anim>
                                    <p:anim calcmode="lin" valueType="num">
                                      <p:cBhvr>
                                        <p:cTn id="20" dur="500" fill="hold"/>
                                        <p:tgtEl>
                                          <p:spTgt spid="18436"/>
                                        </p:tgtEl>
                                        <p:attrNameLst>
                                          <p:attrName>ppt_h</p:attrName>
                                        </p:attrNameLst>
                                      </p:cBhvr>
                                      <p:tavLst>
                                        <p:tav tm="0">
                                          <p:val>
                                            <p:fltVal val="0"/>
                                          </p:val>
                                        </p:tav>
                                        <p:tav tm="100000">
                                          <p:val>
                                            <p:strVal val="#ppt_h"/>
                                          </p:val>
                                        </p:tav>
                                      </p:tavLst>
                                    </p:anim>
                                    <p:animEffect transition="in" filter="fade">
                                      <p:cBhvr>
                                        <p:cTn id="21" dur="500"/>
                                        <p:tgtEl>
                                          <p:spTgt spid="18436"/>
                                        </p:tgtEl>
                                      </p:cBhvr>
                                    </p:animEffect>
                                  </p:childTnLst>
                                </p:cTn>
                              </p:par>
                              <p:par>
                                <p:cTn id="22" presetID="42" presetClass="path" presetSubtype="0" accel="50000" decel="50000" fill="hold" nodeType="withEffect">
                                  <p:stCondLst>
                                    <p:cond delay="0"/>
                                  </p:stCondLst>
                                  <p:childTnLst>
                                    <p:animMotion origin="layout" path="M 5E-6 -0.07569 L 5E-6 -2.22222E-6 " pathEditMode="relative" rAng="0" ptsTypes="AA">
                                      <p:cBhvr>
                                        <p:cTn id="23" dur="500" fill="hold"/>
                                        <p:tgtEl>
                                          <p:spTgt spid="18436"/>
                                        </p:tgtEl>
                                        <p:attrNameLst>
                                          <p:attrName>ppt_x</p:attrName>
                                          <p:attrName>ppt_y</p:attrName>
                                        </p:attrNameLst>
                                      </p:cBhvr>
                                      <p:rCtr x="0" y="3785"/>
                                    </p:animMotion>
                                  </p:childTnLst>
                                </p:cTn>
                              </p:par>
                            </p:childTnLst>
                          </p:cTn>
                        </p:par>
                        <p:par>
                          <p:cTn id="24" fill="hold" nodeType="afterGroup">
                            <p:stCondLst>
                              <p:cond delay="500"/>
                            </p:stCondLst>
                            <p:childTnLst>
                              <p:par>
                                <p:cTn id="25" presetID="1" presetClass="entr" presetSubtype="0" fill="hold" nodeType="afterEffect">
                                  <p:stCondLst>
                                    <p:cond delay="0"/>
                                  </p:stCondLst>
                                  <p:childTnLst>
                                    <p:set>
                                      <p:cBhvr>
                                        <p:cTn id="26" dur="1" fill="hold">
                                          <p:stCondLst>
                                            <p:cond delay="0"/>
                                          </p:stCondLst>
                                        </p:cTn>
                                        <p:tgtEl>
                                          <p:spTgt spid="18437"/>
                                        </p:tgtEl>
                                        <p:attrNameLst>
                                          <p:attrName>style.visibility</p:attrName>
                                        </p:attrNameLst>
                                      </p:cBhvr>
                                      <p:to>
                                        <p:strVal val="visible"/>
                                      </p:to>
                                    </p:set>
                                  </p:childTnLst>
                                </p:cTn>
                              </p:par>
                            </p:childTnLst>
                          </p:cTn>
                        </p:par>
                        <p:par>
                          <p:cTn id="27" fill="hold" nodeType="afterGroup">
                            <p:stCondLst>
                              <p:cond delay="500"/>
                            </p:stCondLst>
                            <p:childTnLst>
                              <p:par>
                                <p:cTn id="28" presetID="53" presetClass="entr" presetSubtype="16" fill="hold" nodeType="afterEffect">
                                  <p:stCondLst>
                                    <p:cond delay="0"/>
                                  </p:stCondLst>
                                  <p:childTnLst>
                                    <p:set>
                                      <p:cBhvr>
                                        <p:cTn id="29" dur="1" fill="hold">
                                          <p:stCondLst>
                                            <p:cond delay="0"/>
                                          </p:stCondLst>
                                        </p:cTn>
                                        <p:tgtEl>
                                          <p:spTgt spid="42"/>
                                        </p:tgtEl>
                                        <p:attrNameLst>
                                          <p:attrName>style.visibility</p:attrName>
                                        </p:attrNameLst>
                                      </p:cBhvr>
                                      <p:to>
                                        <p:strVal val="visible"/>
                                      </p:to>
                                    </p:set>
                                    <p:anim calcmode="lin" valueType="num">
                                      <p:cBhvr>
                                        <p:cTn id="30" dur="500" fill="hold"/>
                                        <p:tgtEl>
                                          <p:spTgt spid="42"/>
                                        </p:tgtEl>
                                        <p:attrNameLst>
                                          <p:attrName>ppt_w</p:attrName>
                                        </p:attrNameLst>
                                      </p:cBhvr>
                                      <p:tavLst>
                                        <p:tav tm="0">
                                          <p:val>
                                            <p:fltVal val="0"/>
                                          </p:val>
                                        </p:tav>
                                        <p:tav tm="100000">
                                          <p:val>
                                            <p:strVal val="#ppt_w"/>
                                          </p:val>
                                        </p:tav>
                                      </p:tavLst>
                                    </p:anim>
                                    <p:anim calcmode="lin" valueType="num">
                                      <p:cBhvr>
                                        <p:cTn id="31" dur="500" fill="hold"/>
                                        <p:tgtEl>
                                          <p:spTgt spid="42"/>
                                        </p:tgtEl>
                                        <p:attrNameLst>
                                          <p:attrName>ppt_h</p:attrName>
                                        </p:attrNameLst>
                                      </p:cBhvr>
                                      <p:tavLst>
                                        <p:tav tm="0">
                                          <p:val>
                                            <p:fltVal val="0"/>
                                          </p:val>
                                        </p:tav>
                                        <p:tav tm="100000">
                                          <p:val>
                                            <p:strVal val="#ppt_h"/>
                                          </p:val>
                                        </p:tav>
                                      </p:tavLst>
                                    </p:anim>
                                    <p:animEffect transition="in" filter="fade">
                                      <p:cBhvr>
                                        <p:cTn id="32" dur="500"/>
                                        <p:tgtEl>
                                          <p:spTgt spid="42"/>
                                        </p:tgtEl>
                                      </p:cBhvr>
                                    </p:animEffect>
                                  </p:childTnLst>
                                </p:cTn>
                              </p:par>
                              <p:par>
                                <p:cTn id="33" presetID="42" presetClass="path" presetSubtype="0" accel="50000" decel="50000" fill="hold" nodeType="withEffect">
                                  <p:stCondLst>
                                    <p:cond delay="0"/>
                                  </p:stCondLst>
                                  <p:childTnLst>
                                    <p:animMotion origin="layout" path="M 5E-6 -0.07569 L 5E-6 -2.22222E-6 " pathEditMode="relative" rAng="0" ptsTypes="AA">
                                      <p:cBhvr>
                                        <p:cTn id="34" dur="500" fill="hold"/>
                                        <p:tgtEl>
                                          <p:spTgt spid="42"/>
                                        </p:tgtEl>
                                        <p:attrNameLst>
                                          <p:attrName>ppt_x</p:attrName>
                                          <p:attrName>ppt_y</p:attrName>
                                        </p:attrNameLst>
                                      </p:cBhvr>
                                      <p:rCtr x="0" y="3785"/>
                                    </p:animMotion>
                                  </p:childTnLst>
                                </p:cTn>
                              </p:par>
                            </p:childTnLst>
                          </p:cTn>
                        </p:par>
                        <p:par>
                          <p:cTn id="35" fill="hold" nodeType="afterGroup">
                            <p:stCondLst>
                              <p:cond delay="1000"/>
                            </p:stCondLst>
                            <p:childTnLst>
                              <p:par>
                                <p:cTn id="36" presetID="1" presetClass="entr" presetSubtype="0" fill="hold" nodeType="afterEffect">
                                  <p:stCondLst>
                                    <p:cond delay="0"/>
                                  </p:stCondLst>
                                  <p:childTnLst>
                                    <p:set>
                                      <p:cBhvr>
                                        <p:cTn id="37" dur="1" fill="hold">
                                          <p:stCondLst>
                                            <p:cond delay="0"/>
                                          </p:stCondLst>
                                        </p:cTn>
                                        <p:tgtEl>
                                          <p:spTgt spid="18440"/>
                                        </p:tgtEl>
                                        <p:attrNameLst>
                                          <p:attrName>style.visibility</p:attrName>
                                        </p:attrNameLst>
                                      </p:cBhvr>
                                      <p:to>
                                        <p:strVal val="visible"/>
                                      </p:to>
                                    </p:set>
                                  </p:childTnLst>
                                </p:cTn>
                              </p:par>
                            </p:childTnLst>
                          </p:cTn>
                        </p:par>
                        <p:par>
                          <p:cTn id="38" fill="hold" nodeType="afterGroup">
                            <p:stCondLst>
                              <p:cond delay="1000"/>
                            </p:stCondLst>
                            <p:childTnLst>
                              <p:par>
                                <p:cTn id="39" presetID="53" presetClass="entr" presetSubtype="16" fill="hold" nodeType="afterEffect">
                                  <p:stCondLst>
                                    <p:cond delay="0"/>
                                  </p:stCondLst>
                                  <p:childTnLst>
                                    <p:set>
                                      <p:cBhvr>
                                        <p:cTn id="40" dur="1" fill="hold">
                                          <p:stCondLst>
                                            <p:cond delay="0"/>
                                          </p:stCondLst>
                                        </p:cTn>
                                        <p:tgtEl>
                                          <p:spTgt spid="47"/>
                                        </p:tgtEl>
                                        <p:attrNameLst>
                                          <p:attrName>style.visibility</p:attrName>
                                        </p:attrNameLst>
                                      </p:cBhvr>
                                      <p:to>
                                        <p:strVal val="visible"/>
                                      </p:to>
                                    </p:set>
                                    <p:anim calcmode="lin" valueType="num">
                                      <p:cBhvr>
                                        <p:cTn id="41" dur="500" fill="hold"/>
                                        <p:tgtEl>
                                          <p:spTgt spid="47"/>
                                        </p:tgtEl>
                                        <p:attrNameLst>
                                          <p:attrName>ppt_w</p:attrName>
                                        </p:attrNameLst>
                                      </p:cBhvr>
                                      <p:tavLst>
                                        <p:tav tm="0">
                                          <p:val>
                                            <p:fltVal val="0"/>
                                          </p:val>
                                        </p:tav>
                                        <p:tav tm="100000">
                                          <p:val>
                                            <p:strVal val="#ppt_w"/>
                                          </p:val>
                                        </p:tav>
                                      </p:tavLst>
                                    </p:anim>
                                    <p:anim calcmode="lin" valueType="num">
                                      <p:cBhvr>
                                        <p:cTn id="42" dur="500" fill="hold"/>
                                        <p:tgtEl>
                                          <p:spTgt spid="47"/>
                                        </p:tgtEl>
                                        <p:attrNameLst>
                                          <p:attrName>ppt_h</p:attrName>
                                        </p:attrNameLst>
                                      </p:cBhvr>
                                      <p:tavLst>
                                        <p:tav tm="0">
                                          <p:val>
                                            <p:fltVal val="0"/>
                                          </p:val>
                                        </p:tav>
                                        <p:tav tm="100000">
                                          <p:val>
                                            <p:strVal val="#ppt_h"/>
                                          </p:val>
                                        </p:tav>
                                      </p:tavLst>
                                    </p:anim>
                                    <p:animEffect transition="in" filter="fade">
                                      <p:cBhvr>
                                        <p:cTn id="43" dur="500"/>
                                        <p:tgtEl>
                                          <p:spTgt spid="47"/>
                                        </p:tgtEl>
                                      </p:cBhvr>
                                    </p:animEffect>
                                  </p:childTnLst>
                                </p:cTn>
                              </p:par>
                              <p:par>
                                <p:cTn id="44" presetID="42" presetClass="path" presetSubtype="0" accel="50000" decel="50000" fill="hold" nodeType="withEffect">
                                  <p:stCondLst>
                                    <p:cond delay="0"/>
                                  </p:stCondLst>
                                  <p:childTnLst>
                                    <p:animMotion origin="layout" path="M 5E-6 -0.07569 L 5E-6 -2.22222E-6 " pathEditMode="relative" rAng="0" ptsTypes="AA">
                                      <p:cBhvr>
                                        <p:cTn id="45" dur="500" fill="hold"/>
                                        <p:tgtEl>
                                          <p:spTgt spid="47"/>
                                        </p:tgtEl>
                                        <p:attrNameLst>
                                          <p:attrName>ppt_x</p:attrName>
                                          <p:attrName>ppt_y</p:attrName>
                                        </p:attrNameLst>
                                      </p:cBhvr>
                                      <p:rCtr x="0" y="3785"/>
                                    </p:animMotion>
                                  </p:childTnLst>
                                </p:cTn>
                              </p:par>
                            </p:childTnLst>
                          </p:cTn>
                        </p:par>
                        <p:par>
                          <p:cTn id="46" fill="hold" nodeType="afterGroup">
                            <p:stCondLst>
                              <p:cond delay="1500"/>
                            </p:stCondLst>
                            <p:childTnLst>
                              <p:par>
                                <p:cTn id="47" presetID="1" presetClass="entr" presetSubtype="0" fill="hold" nodeType="afterEffect">
                                  <p:stCondLst>
                                    <p:cond delay="0"/>
                                  </p:stCondLst>
                                  <p:childTnLst>
                                    <p:set>
                                      <p:cBhvr>
                                        <p:cTn id="48" dur="1" fill="hold">
                                          <p:stCondLst>
                                            <p:cond delay="0"/>
                                          </p:stCondLst>
                                        </p:cTn>
                                        <p:tgtEl>
                                          <p:spTgt spid="18442"/>
                                        </p:tgtEl>
                                        <p:attrNameLst>
                                          <p:attrName>style.visibility</p:attrName>
                                        </p:attrNameLst>
                                      </p:cBhvr>
                                      <p:to>
                                        <p:strVal val="visible"/>
                                      </p:to>
                                    </p:set>
                                  </p:childTnLst>
                                </p:cTn>
                              </p:par>
                            </p:childTnLst>
                          </p:cTn>
                        </p:par>
                        <p:par>
                          <p:cTn id="49" fill="hold" nodeType="afterGroup">
                            <p:stCondLst>
                              <p:cond delay="1500"/>
                            </p:stCondLst>
                            <p:childTnLst>
                              <p:par>
                                <p:cTn id="50" presetID="1" presetClass="entr" presetSubtype="0" fill="hold" grpId="0" nodeType="afterEffect">
                                  <p:stCondLst>
                                    <p:cond delay="0"/>
                                  </p:stCondLst>
                                  <p:childTnLst>
                                    <p:set>
                                      <p:cBhvr>
                                        <p:cTn id="51" dur="1" fill="hold">
                                          <p:stCondLst>
                                            <p:cond delay="0"/>
                                          </p:stCondLst>
                                        </p:cTn>
                                        <p:tgtEl>
                                          <p:spTgt spid="175"/>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175" grpId="0"/>
      <p:bldP spid="176" grpId="0" animBg="1"/>
      <p:bldP spid="52"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Example – Get </a:t>
            </a:r>
            <a:r>
              <a:rPr lang="en-US" dirty="0" err="1"/>
              <a:t>hashtags</a:t>
            </a:r>
            <a:r>
              <a:rPr lang="en-US" dirty="0"/>
              <a:t> from Twitter </a:t>
            </a:r>
          </a:p>
        </p:txBody>
      </p:sp>
      <p:sp>
        <p:nvSpPr>
          <p:cNvPr id="5" name="Content Placeholder 4"/>
          <p:cNvSpPr>
            <a:spLocks noGrp="1"/>
          </p:cNvSpPr>
          <p:nvPr>
            <p:ph type="body" sz="quarter" idx="4294967295"/>
          </p:nvPr>
        </p:nvSpPr>
        <p:spPr>
          <a:xfrm>
            <a:off x="1117600" y="1447800"/>
            <a:ext cx="11074400" cy="1470025"/>
          </a:xfrm>
        </p:spPr>
        <p:txBody>
          <a:bodyPr/>
          <a:lstStyle/>
          <a:p>
            <a:pPr marL="0" indent="0">
              <a:buNone/>
              <a:defRPr/>
            </a:pPr>
            <a:r>
              <a:rPr lang="en-US" sz="1700" dirty="0" err="1">
                <a:solidFill>
                  <a:schemeClr val="tx1">
                    <a:lumMod val="50000"/>
                    <a:lumOff val="50000"/>
                  </a:schemeClr>
                </a:solidFill>
                <a:latin typeface="Consolas"/>
                <a:cs typeface="Consolas"/>
              </a:rPr>
              <a:t>val</a:t>
            </a:r>
            <a:r>
              <a:rPr lang="en-US" sz="1700" dirty="0">
                <a:solidFill>
                  <a:schemeClr val="tx1">
                    <a:lumMod val="50000"/>
                    <a:lumOff val="50000"/>
                  </a:schemeClr>
                </a:solidFill>
                <a:latin typeface="Consolas"/>
                <a:cs typeface="Consolas"/>
              </a:rPr>
              <a:t> tweets = </a:t>
            </a:r>
            <a:r>
              <a:rPr lang="en-US" sz="1700" dirty="0" err="1">
                <a:solidFill>
                  <a:schemeClr val="tx1">
                    <a:lumMod val="50000"/>
                    <a:lumOff val="50000"/>
                  </a:schemeClr>
                </a:solidFill>
                <a:latin typeface="Consolas"/>
                <a:cs typeface="Consolas"/>
              </a:rPr>
              <a:t>ssc.twitterStream</a:t>
            </a:r>
            <a:r>
              <a:rPr lang="en-US" sz="1700" dirty="0">
                <a:solidFill>
                  <a:schemeClr val="tx1">
                    <a:lumMod val="50000"/>
                    <a:lumOff val="50000"/>
                  </a:schemeClr>
                </a:solidFill>
                <a:latin typeface="Consolas"/>
                <a:cs typeface="Consolas"/>
              </a:rPr>
              <a:t>()</a:t>
            </a:r>
          </a:p>
          <a:p>
            <a:pPr marL="0" indent="0">
              <a:buNone/>
              <a:defRPr/>
            </a:pPr>
            <a:r>
              <a:rPr lang="en-US" sz="1700" dirty="0" err="1">
                <a:latin typeface="Consolas"/>
                <a:cs typeface="Consolas"/>
              </a:rPr>
              <a:t>val</a:t>
            </a:r>
            <a:r>
              <a:rPr lang="en-US" sz="1700" dirty="0">
                <a:latin typeface="Consolas"/>
                <a:cs typeface="Consolas"/>
              </a:rPr>
              <a:t> </a:t>
            </a:r>
            <a:r>
              <a:rPr lang="en-US" sz="1700" dirty="0" err="1">
                <a:solidFill>
                  <a:srgbClr val="C61B1B"/>
                </a:solidFill>
                <a:latin typeface="Consolas"/>
                <a:cs typeface="Consolas"/>
              </a:rPr>
              <a:t>hashTags</a:t>
            </a:r>
            <a:r>
              <a:rPr lang="en-US" sz="1700" dirty="0">
                <a:solidFill>
                  <a:srgbClr val="C61B1B"/>
                </a:solidFill>
                <a:latin typeface="Consolas"/>
                <a:cs typeface="Consolas"/>
              </a:rPr>
              <a:t> </a:t>
            </a:r>
            <a:r>
              <a:rPr lang="en-US" sz="1700" dirty="0">
                <a:latin typeface="Consolas"/>
                <a:cs typeface="Consolas"/>
              </a:rPr>
              <a:t>= </a:t>
            </a:r>
            <a:r>
              <a:rPr lang="en-US" sz="1700" dirty="0" err="1">
                <a:solidFill>
                  <a:srgbClr val="C61B1B"/>
                </a:solidFill>
                <a:latin typeface="Consolas"/>
                <a:cs typeface="Consolas"/>
              </a:rPr>
              <a:t>tweets</a:t>
            </a:r>
            <a:r>
              <a:rPr lang="en-US" sz="1700" dirty="0" err="1">
                <a:latin typeface="Consolas"/>
                <a:cs typeface="Consolas"/>
              </a:rPr>
              <a:t>.</a:t>
            </a:r>
            <a:r>
              <a:rPr lang="en-US" sz="1700" dirty="0" err="1">
                <a:solidFill>
                  <a:srgbClr val="0D8BE6"/>
                </a:solidFill>
                <a:latin typeface="Consolas"/>
                <a:cs typeface="Consolas"/>
              </a:rPr>
              <a:t>flatMap</a:t>
            </a:r>
            <a:r>
              <a:rPr lang="en-US" sz="1700" dirty="0">
                <a:solidFill>
                  <a:srgbClr val="0D8BE6"/>
                </a:solidFill>
                <a:latin typeface="Consolas"/>
                <a:cs typeface="Consolas"/>
              </a:rPr>
              <a:t> </a:t>
            </a:r>
            <a:r>
              <a:rPr lang="en-US" sz="1700" dirty="0">
                <a:latin typeface="Consolas"/>
                <a:cs typeface="Consolas"/>
              </a:rPr>
              <a:t>(status =&gt; </a:t>
            </a:r>
            <a:r>
              <a:rPr lang="en-US" sz="1700" dirty="0" err="1">
                <a:latin typeface="Consolas"/>
                <a:cs typeface="Consolas"/>
              </a:rPr>
              <a:t>getTags</a:t>
            </a:r>
            <a:r>
              <a:rPr lang="en-US" sz="1700" dirty="0">
                <a:latin typeface="Consolas"/>
                <a:cs typeface="Consolas"/>
              </a:rPr>
              <a:t>(status))</a:t>
            </a:r>
          </a:p>
          <a:p>
            <a:pPr marL="0" indent="0">
              <a:buNone/>
              <a:defRPr/>
            </a:pPr>
            <a:endParaRPr lang="en-US" sz="2500" dirty="0"/>
          </a:p>
          <a:p>
            <a:pPr>
              <a:defRPr/>
            </a:pPr>
            <a:endParaRPr lang="en-US" sz="2000" dirty="0"/>
          </a:p>
        </p:txBody>
      </p:sp>
      <p:grpSp>
        <p:nvGrpSpPr>
          <p:cNvPr id="6" name="Group 5"/>
          <p:cNvGrpSpPr>
            <a:grpSpLocks/>
          </p:cNvGrpSpPr>
          <p:nvPr/>
        </p:nvGrpSpPr>
        <p:grpSpPr bwMode="auto">
          <a:xfrm>
            <a:off x="4393406" y="4310857"/>
            <a:ext cx="1321594" cy="1594644"/>
            <a:chOff x="7651750" y="8621713"/>
            <a:chExt cx="3524022" cy="3189287"/>
          </a:xfrm>
        </p:grpSpPr>
        <p:grpSp>
          <p:nvGrpSpPr>
            <p:cNvPr id="20553" name="Group 18"/>
            <p:cNvGrpSpPr>
              <a:grpSpLocks/>
            </p:cNvGrpSpPr>
            <p:nvPr/>
          </p:nvGrpSpPr>
          <p:grpSpPr bwMode="auto">
            <a:xfrm>
              <a:off x="7651750" y="11050588"/>
              <a:ext cx="2614613" cy="760412"/>
              <a:chOff x="13968431" y="5604337"/>
              <a:chExt cx="2889827" cy="840669"/>
            </a:xfrm>
          </p:grpSpPr>
          <p:pic>
            <p:nvPicPr>
              <p:cNvPr id="20561" name="Picture 19"/>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3968431" y="5604337"/>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62" name="Picture 20"/>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4619692" y="5604337"/>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63" name="Picture 21"/>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5278479" y="5604337"/>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64" name="Picture 22"/>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5937253" y="5604337"/>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0554" name="Group 23"/>
            <p:cNvGrpSpPr>
              <a:grpSpLocks/>
            </p:cNvGrpSpPr>
            <p:nvPr/>
          </p:nvGrpSpPr>
          <p:grpSpPr bwMode="auto">
            <a:xfrm>
              <a:off x="7767638" y="10323513"/>
              <a:ext cx="2224087" cy="590550"/>
              <a:chOff x="7918600" y="4832650"/>
              <a:chExt cx="2458447" cy="653855"/>
            </a:xfrm>
          </p:grpSpPr>
          <p:sp>
            <p:nvSpPr>
              <p:cNvPr id="25" name="Alternate Process 24"/>
              <p:cNvSpPr/>
              <p:nvPr/>
            </p:nvSpPr>
            <p:spPr>
              <a:xfrm>
                <a:off x="7918592" y="4846711"/>
                <a:ext cx="2458288" cy="629248"/>
              </a:xfrm>
              <a:prstGeom prst="flowChartAlternateProcess">
                <a:avLst/>
              </a:prstGeom>
              <a:ln w="19050" cmpd="sng"/>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26" name="Straight Connector 25"/>
              <p:cNvCxnSpPr>
                <a:stCxn id="25" idx="0"/>
                <a:endCxn id="25" idx="2"/>
              </p:cNvCxnSpPr>
              <p:nvPr/>
            </p:nvCxnSpPr>
            <p:spPr>
              <a:xfrm>
                <a:off x="9148613" y="4846711"/>
                <a:ext cx="0" cy="629248"/>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27" name="Straight Connector 26"/>
              <p:cNvCxnSpPr/>
              <p:nvPr/>
            </p:nvCxnSpPr>
            <p:spPr>
              <a:xfrm>
                <a:off x="9785558" y="4832650"/>
                <a:ext cx="0" cy="629248"/>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28" name="Straight Connector 27"/>
              <p:cNvCxnSpPr/>
              <p:nvPr/>
            </p:nvCxnSpPr>
            <p:spPr>
              <a:xfrm>
                <a:off x="8548517" y="4857257"/>
                <a:ext cx="0" cy="629248"/>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grpSp>
        <p:sp>
          <p:nvSpPr>
            <p:cNvPr id="20555" name="TextBox 62"/>
            <p:cNvSpPr txBox="1">
              <a:spLocks noChangeArrowheads="1"/>
            </p:cNvSpPr>
            <p:nvPr/>
          </p:nvSpPr>
          <p:spPr bwMode="auto">
            <a:xfrm>
              <a:off x="8778874" y="9457615"/>
              <a:ext cx="2396898" cy="4616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tIns="0" bIns="0">
              <a:spAutoFit/>
            </a:bodyPr>
            <a:lstStyle>
              <a:lvl1pPr eaLnBrk="0" hangingPunct="0">
                <a:defRPr sz="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200">
                  <a:solidFill>
                    <a:srgbClr val="000000"/>
                  </a:solidFill>
                  <a:latin typeface="Gill Sans"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9pPr>
            </a:lstStyle>
            <a:p>
              <a:pPr algn="ctr" eaLnBrk="1" hangingPunct="1"/>
              <a:r>
                <a:rPr lang="en-US" sz="1500" dirty="0" err="1">
                  <a:latin typeface="Calibri" charset="0"/>
                  <a:cs typeface="Calibri" charset="0"/>
                </a:rPr>
                <a:t>flatMap</a:t>
              </a:r>
              <a:endParaRPr lang="en-US" sz="1500" dirty="0">
                <a:latin typeface="Calibri" charset="0"/>
                <a:cs typeface="Calibri" charset="0"/>
              </a:endParaRPr>
            </a:p>
          </p:txBody>
        </p:sp>
        <p:cxnSp>
          <p:nvCxnSpPr>
            <p:cNvPr id="109" name="Straight Arrow Connector 108"/>
            <p:cNvCxnSpPr>
              <a:stCxn id="9" idx="2"/>
              <a:endCxn id="25" idx="0"/>
            </p:cNvCxnSpPr>
            <p:nvPr/>
          </p:nvCxnSpPr>
          <p:spPr bwMode="auto">
            <a:xfrm flipH="1">
              <a:off x="8878809" y="8621713"/>
              <a:ext cx="22224" cy="1714500"/>
            </a:xfrm>
            <a:prstGeom prst="straightConnector1">
              <a:avLst/>
            </a:prstGeom>
            <a:solidFill>
              <a:srgbClr val="000000"/>
            </a:solidFill>
            <a:ln w="28575" cap="flat" cmpd="sng" algn="ctr">
              <a:solidFill>
                <a:srgbClr val="0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pSp>
        <p:nvGrpSpPr>
          <p:cNvPr id="13" name="Group 12"/>
          <p:cNvGrpSpPr>
            <a:grpSpLocks/>
          </p:cNvGrpSpPr>
          <p:nvPr/>
        </p:nvGrpSpPr>
        <p:grpSpPr bwMode="auto">
          <a:xfrm>
            <a:off x="5712023" y="4310857"/>
            <a:ext cx="1298376" cy="1594644"/>
            <a:chOff x="11168063" y="8621713"/>
            <a:chExt cx="3461725" cy="3189287"/>
          </a:xfrm>
        </p:grpSpPr>
        <p:sp>
          <p:nvSpPr>
            <p:cNvPr id="20541" name="TextBox 131"/>
            <p:cNvSpPr txBox="1">
              <a:spLocks noChangeArrowheads="1"/>
            </p:cNvSpPr>
            <p:nvPr/>
          </p:nvSpPr>
          <p:spPr bwMode="auto">
            <a:xfrm>
              <a:off x="12294835" y="9457615"/>
              <a:ext cx="2334953" cy="4616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tIns="0" bIns="0">
              <a:spAutoFit/>
            </a:bodyPr>
            <a:lstStyle>
              <a:lvl1pPr eaLnBrk="0" hangingPunct="0">
                <a:defRPr sz="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200">
                  <a:solidFill>
                    <a:srgbClr val="000000"/>
                  </a:solidFill>
                  <a:latin typeface="Gill Sans"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9pPr>
            </a:lstStyle>
            <a:p>
              <a:pPr algn="ctr" eaLnBrk="1" hangingPunct="1"/>
              <a:r>
                <a:rPr lang="en-US" sz="1500" dirty="0" err="1">
                  <a:latin typeface="Calibri" charset="0"/>
                  <a:cs typeface="Calibri" charset="0"/>
                </a:rPr>
                <a:t>flatMap</a:t>
              </a:r>
              <a:endParaRPr lang="en-US" sz="1500" dirty="0">
                <a:latin typeface="Calibri" charset="0"/>
                <a:cs typeface="Calibri" charset="0"/>
              </a:endParaRPr>
            </a:p>
          </p:txBody>
        </p:sp>
        <p:grpSp>
          <p:nvGrpSpPr>
            <p:cNvPr id="20542" name="Group 121"/>
            <p:cNvGrpSpPr>
              <a:grpSpLocks/>
            </p:cNvGrpSpPr>
            <p:nvPr/>
          </p:nvGrpSpPr>
          <p:grpSpPr bwMode="auto">
            <a:xfrm>
              <a:off x="11168063" y="11050588"/>
              <a:ext cx="2614612" cy="760412"/>
              <a:chOff x="13968431" y="5604337"/>
              <a:chExt cx="2889827" cy="840669"/>
            </a:xfrm>
          </p:grpSpPr>
          <p:pic>
            <p:nvPicPr>
              <p:cNvPr id="20549" name="Picture 122"/>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3968431" y="5604337"/>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50" name="Picture 123"/>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4619692" y="5604337"/>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51" name="Picture 124"/>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5278479" y="5604337"/>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52" name="Picture 125"/>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5937253" y="5604337"/>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0543" name="Group 126"/>
            <p:cNvGrpSpPr>
              <a:grpSpLocks/>
            </p:cNvGrpSpPr>
            <p:nvPr/>
          </p:nvGrpSpPr>
          <p:grpSpPr bwMode="auto">
            <a:xfrm>
              <a:off x="11283950" y="10323513"/>
              <a:ext cx="2224088" cy="590550"/>
              <a:chOff x="7918600" y="4832650"/>
              <a:chExt cx="2458447" cy="653855"/>
            </a:xfrm>
          </p:grpSpPr>
          <p:sp>
            <p:nvSpPr>
              <p:cNvPr id="128" name="Alternate Process 127"/>
              <p:cNvSpPr/>
              <p:nvPr/>
            </p:nvSpPr>
            <p:spPr>
              <a:xfrm>
                <a:off x="7918578" y="4846711"/>
                <a:ext cx="2458014" cy="629248"/>
              </a:xfrm>
              <a:prstGeom prst="flowChartAlternateProcess">
                <a:avLst/>
              </a:prstGeom>
              <a:ln w="19050" cmpd="sng"/>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129" name="Straight Connector 128"/>
              <p:cNvCxnSpPr>
                <a:stCxn id="128" idx="0"/>
                <a:endCxn id="128" idx="2"/>
              </p:cNvCxnSpPr>
              <p:nvPr/>
            </p:nvCxnSpPr>
            <p:spPr>
              <a:xfrm>
                <a:off x="9148462" y="4846711"/>
                <a:ext cx="0" cy="629248"/>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130" name="Straight Connector 129"/>
              <p:cNvCxnSpPr/>
              <p:nvPr/>
            </p:nvCxnSpPr>
            <p:spPr>
              <a:xfrm>
                <a:off x="9785335" y="4832650"/>
                <a:ext cx="0" cy="629248"/>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131" name="Straight Connector 130"/>
              <p:cNvCxnSpPr/>
              <p:nvPr/>
            </p:nvCxnSpPr>
            <p:spPr>
              <a:xfrm>
                <a:off x="8548433" y="4857257"/>
                <a:ext cx="0" cy="629248"/>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grpSp>
        <p:cxnSp>
          <p:nvCxnSpPr>
            <p:cNvPr id="133" name="Straight Arrow Connector 132"/>
            <p:cNvCxnSpPr>
              <a:stCxn id="113" idx="2"/>
              <a:endCxn id="128" idx="0"/>
            </p:cNvCxnSpPr>
            <p:nvPr/>
          </p:nvCxnSpPr>
          <p:spPr bwMode="auto">
            <a:xfrm flipH="1">
              <a:off x="12394984" y="8621713"/>
              <a:ext cx="22221" cy="1714500"/>
            </a:xfrm>
            <a:prstGeom prst="straightConnector1">
              <a:avLst/>
            </a:prstGeom>
            <a:solidFill>
              <a:srgbClr val="000000"/>
            </a:solidFill>
            <a:ln w="28575" cap="flat" cmpd="sng" algn="ctr">
              <a:solidFill>
                <a:srgbClr val="0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pSp>
        <p:nvGrpSpPr>
          <p:cNvPr id="14" name="Group 13"/>
          <p:cNvGrpSpPr>
            <a:grpSpLocks/>
          </p:cNvGrpSpPr>
          <p:nvPr/>
        </p:nvGrpSpPr>
        <p:grpSpPr bwMode="auto">
          <a:xfrm>
            <a:off x="6924557" y="4310857"/>
            <a:ext cx="1381246" cy="1594644"/>
            <a:chOff x="14401481" y="8621713"/>
            <a:chExt cx="3683319" cy="3189287"/>
          </a:xfrm>
        </p:grpSpPr>
        <p:sp>
          <p:nvSpPr>
            <p:cNvPr id="20528" name="TextBox 153"/>
            <p:cNvSpPr txBox="1">
              <a:spLocks noChangeArrowheads="1"/>
            </p:cNvSpPr>
            <p:nvPr/>
          </p:nvSpPr>
          <p:spPr bwMode="auto">
            <a:xfrm>
              <a:off x="15741852" y="9457615"/>
              <a:ext cx="2342948" cy="4616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tIns="0" bIns="0">
              <a:spAutoFit/>
            </a:bodyPr>
            <a:lstStyle>
              <a:lvl1pPr eaLnBrk="0" hangingPunct="0">
                <a:defRPr sz="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200">
                  <a:solidFill>
                    <a:srgbClr val="000000"/>
                  </a:solidFill>
                  <a:latin typeface="Gill Sans"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9pPr>
            </a:lstStyle>
            <a:p>
              <a:pPr algn="ctr" eaLnBrk="1" hangingPunct="1"/>
              <a:r>
                <a:rPr lang="en-US" sz="1500" dirty="0" err="1">
                  <a:latin typeface="Calibri" charset="0"/>
                  <a:cs typeface="Calibri" charset="0"/>
                </a:rPr>
                <a:t>flatMap</a:t>
              </a:r>
              <a:endParaRPr lang="en-US" sz="1500" dirty="0">
                <a:latin typeface="Calibri" charset="0"/>
                <a:cs typeface="Calibri" charset="0"/>
              </a:endParaRPr>
            </a:p>
          </p:txBody>
        </p:sp>
        <p:sp>
          <p:nvSpPr>
            <p:cNvPr id="18" name="TextBox 17"/>
            <p:cNvSpPr txBox="1"/>
            <p:nvPr/>
          </p:nvSpPr>
          <p:spPr>
            <a:xfrm rot="16200000">
              <a:off x="14507367" y="10177940"/>
              <a:ext cx="773114" cy="984885"/>
            </a:xfrm>
            <a:prstGeom prst="rect">
              <a:avLst/>
            </a:prstGeom>
            <a:noFill/>
          </p:spPr>
          <p:txBody>
            <a:bodyPr>
              <a:spAutoFit/>
            </a:bodyPr>
            <a:lstStyle/>
            <a:p>
              <a:pPr algn="ctr">
                <a:defRPr/>
              </a:pPr>
              <a:r>
                <a:rPr lang="en-US" dirty="0">
                  <a:solidFill>
                    <a:prstClr val="black"/>
                  </a:solidFill>
                  <a:latin typeface="Arial"/>
                  <a:ea typeface="ヒラギノ角ゴ ProN W3"/>
                  <a:cs typeface="Tw Cen MT"/>
                </a:rPr>
                <a:t>…</a:t>
              </a:r>
            </a:p>
          </p:txBody>
        </p:sp>
        <p:grpSp>
          <p:nvGrpSpPr>
            <p:cNvPr id="20530" name="Group 143"/>
            <p:cNvGrpSpPr>
              <a:grpSpLocks/>
            </p:cNvGrpSpPr>
            <p:nvPr/>
          </p:nvGrpSpPr>
          <p:grpSpPr bwMode="auto">
            <a:xfrm>
              <a:off x="14614525" y="11050588"/>
              <a:ext cx="2614613" cy="760412"/>
              <a:chOff x="13968431" y="5604337"/>
              <a:chExt cx="2889827" cy="840669"/>
            </a:xfrm>
          </p:grpSpPr>
          <p:pic>
            <p:nvPicPr>
              <p:cNvPr id="20537" name="Picture 144"/>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3968431" y="5604337"/>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38" name="Picture 145"/>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4619692" y="5604337"/>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39" name="Picture 146"/>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5278479" y="5604337"/>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40" name="Picture 147"/>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5937253" y="5604337"/>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0531" name="Group 148"/>
            <p:cNvGrpSpPr>
              <a:grpSpLocks/>
            </p:cNvGrpSpPr>
            <p:nvPr/>
          </p:nvGrpSpPr>
          <p:grpSpPr bwMode="auto">
            <a:xfrm>
              <a:off x="14730413" y="10323513"/>
              <a:ext cx="2224087" cy="590550"/>
              <a:chOff x="7918600" y="4832650"/>
              <a:chExt cx="2458447" cy="653855"/>
            </a:xfrm>
          </p:grpSpPr>
          <p:sp>
            <p:nvSpPr>
              <p:cNvPr id="150" name="Alternate Process 149"/>
              <p:cNvSpPr/>
              <p:nvPr/>
            </p:nvSpPr>
            <p:spPr>
              <a:xfrm>
                <a:off x="7918600" y="4846711"/>
                <a:ext cx="2458446" cy="629248"/>
              </a:xfrm>
              <a:prstGeom prst="flowChartAlternateProcess">
                <a:avLst/>
              </a:prstGeom>
              <a:ln w="19050" cmpd="sng"/>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151" name="Straight Connector 150"/>
              <p:cNvCxnSpPr>
                <a:stCxn id="150" idx="0"/>
                <a:endCxn id="150" idx="2"/>
              </p:cNvCxnSpPr>
              <p:nvPr/>
            </p:nvCxnSpPr>
            <p:spPr>
              <a:xfrm>
                <a:off x="9148700" y="4846711"/>
                <a:ext cx="0" cy="629248"/>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152" name="Straight Connector 151"/>
              <p:cNvCxnSpPr/>
              <p:nvPr/>
            </p:nvCxnSpPr>
            <p:spPr>
              <a:xfrm>
                <a:off x="9785686" y="4832650"/>
                <a:ext cx="0" cy="629248"/>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153" name="Straight Connector 152"/>
              <p:cNvCxnSpPr/>
              <p:nvPr/>
            </p:nvCxnSpPr>
            <p:spPr>
              <a:xfrm>
                <a:off x="8548565" y="4857257"/>
                <a:ext cx="0" cy="629248"/>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grpSp>
        <p:cxnSp>
          <p:nvCxnSpPr>
            <p:cNvPr id="155" name="Straight Arrow Connector 154"/>
            <p:cNvCxnSpPr>
              <a:stCxn id="135" idx="2"/>
              <a:endCxn id="150" idx="0"/>
            </p:cNvCxnSpPr>
            <p:nvPr/>
          </p:nvCxnSpPr>
          <p:spPr bwMode="auto">
            <a:xfrm flipH="1">
              <a:off x="15843250" y="8621713"/>
              <a:ext cx="20638" cy="1714500"/>
            </a:xfrm>
            <a:prstGeom prst="straightConnector1">
              <a:avLst/>
            </a:prstGeom>
            <a:solidFill>
              <a:srgbClr val="000000"/>
            </a:solidFill>
            <a:ln w="28575" cap="flat" cmpd="sng" algn="ctr">
              <a:solidFill>
                <a:srgbClr val="0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
        <p:nvSpPr>
          <p:cNvPr id="163" name="Rounded Rectangular Callout 162"/>
          <p:cNvSpPr/>
          <p:nvPr/>
        </p:nvSpPr>
        <p:spPr>
          <a:xfrm>
            <a:off x="3724276" y="2438400"/>
            <a:ext cx="5648325" cy="533400"/>
          </a:xfrm>
          <a:prstGeom prst="wedgeRoundRectCallout">
            <a:avLst>
              <a:gd name="adj1" fmla="val -26503"/>
              <a:gd name="adj2" fmla="val -108217"/>
              <a:gd name="adj3" fmla="val 16667"/>
            </a:avLst>
          </a:prstGeom>
          <a:ln w="28575" cmpd="sng"/>
        </p:spPr>
        <p:style>
          <a:lnRef idx="2">
            <a:schemeClr val="accent4"/>
          </a:lnRef>
          <a:fillRef idx="1">
            <a:schemeClr val="lt1"/>
          </a:fillRef>
          <a:effectRef idx="0">
            <a:schemeClr val="accent4"/>
          </a:effectRef>
          <a:fontRef idx="minor">
            <a:schemeClr val="dk1"/>
          </a:fontRef>
        </p:style>
        <p:txBody>
          <a:bodyPr lIns="0" tIns="19202" rIns="0" bIns="19202" anchor="ctr"/>
          <a:lstStyle/>
          <a:p>
            <a:pPr algn="ctr">
              <a:defRPr/>
            </a:pPr>
            <a:r>
              <a:rPr lang="en-US" b="1" dirty="0">
                <a:solidFill>
                  <a:srgbClr val="000000"/>
                </a:solidFill>
                <a:latin typeface="Calibri"/>
                <a:ea typeface="ヒラギノ角ゴ ProN W3"/>
                <a:cs typeface="Calibri"/>
              </a:rPr>
              <a:t>transformation</a:t>
            </a:r>
            <a:r>
              <a:rPr lang="en-US" dirty="0">
                <a:solidFill>
                  <a:srgbClr val="000000"/>
                </a:solidFill>
                <a:latin typeface="Calibri"/>
                <a:ea typeface="ヒラギノ角ゴ ProN W3"/>
                <a:cs typeface="Calibri"/>
              </a:rPr>
              <a:t>: modify data in one </a:t>
            </a:r>
            <a:r>
              <a:rPr lang="en-US" dirty="0" err="1">
                <a:solidFill>
                  <a:srgbClr val="000000"/>
                </a:solidFill>
                <a:latin typeface="Calibri"/>
                <a:ea typeface="ヒラギノ角ゴ ProN W3"/>
                <a:cs typeface="Calibri"/>
              </a:rPr>
              <a:t>DStream</a:t>
            </a:r>
            <a:r>
              <a:rPr lang="en-US" dirty="0">
                <a:solidFill>
                  <a:srgbClr val="000000"/>
                </a:solidFill>
                <a:latin typeface="Calibri"/>
                <a:ea typeface="ヒラギノ角ゴ ProN W3"/>
                <a:cs typeface="Calibri"/>
              </a:rPr>
              <a:t> to create another </a:t>
            </a:r>
            <a:r>
              <a:rPr lang="en-US" dirty="0" err="1">
                <a:solidFill>
                  <a:srgbClr val="000000"/>
                </a:solidFill>
                <a:latin typeface="Calibri"/>
                <a:ea typeface="ヒラギノ角ゴ ProN W3"/>
                <a:cs typeface="Calibri"/>
              </a:rPr>
              <a:t>DStream</a:t>
            </a:r>
            <a:r>
              <a:rPr lang="en-US" dirty="0">
                <a:solidFill>
                  <a:srgbClr val="000000"/>
                </a:solidFill>
                <a:latin typeface="Calibri"/>
                <a:ea typeface="ヒラギノ角ゴ ProN W3"/>
                <a:cs typeface="Calibri"/>
              </a:rPr>
              <a:t> </a:t>
            </a:r>
          </a:p>
        </p:txBody>
      </p:sp>
      <p:sp>
        <p:nvSpPr>
          <p:cNvPr id="165" name="Rounded Rectangular Callout 164"/>
          <p:cNvSpPr/>
          <p:nvPr/>
        </p:nvSpPr>
        <p:spPr>
          <a:xfrm>
            <a:off x="2047876" y="2438400"/>
            <a:ext cx="1457325" cy="533400"/>
          </a:xfrm>
          <a:prstGeom prst="wedgeRoundRectCallout">
            <a:avLst>
              <a:gd name="adj1" fmla="val -14849"/>
              <a:gd name="adj2" fmla="val -98253"/>
              <a:gd name="adj3" fmla="val 16667"/>
            </a:avLst>
          </a:prstGeom>
          <a:ln w="28575" cmpd="sng"/>
        </p:spPr>
        <p:style>
          <a:lnRef idx="2">
            <a:schemeClr val="accent4"/>
          </a:lnRef>
          <a:fillRef idx="1">
            <a:schemeClr val="lt1"/>
          </a:fillRef>
          <a:effectRef idx="0">
            <a:schemeClr val="accent4"/>
          </a:effectRef>
          <a:fontRef idx="minor">
            <a:schemeClr val="dk1"/>
          </a:fontRef>
        </p:style>
        <p:txBody>
          <a:bodyPr lIns="0" tIns="19202" rIns="0" bIns="19202" anchor="ctr"/>
          <a:lstStyle/>
          <a:p>
            <a:pPr algn="ctr">
              <a:defRPr/>
            </a:pPr>
            <a:r>
              <a:rPr lang="en-US" dirty="0">
                <a:solidFill>
                  <a:srgbClr val="000000"/>
                </a:solidFill>
                <a:latin typeface="Calibri"/>
                <a:ea typeface="ヒラギノ角ゴ ProN W3"/>
                <a:cs typeface="Calibri"/>
              </a:rPr>
              <a:t>new </a:t>
            </a:r>
            <a:r>
              <a:rPr lang="en-US" dirty="0" err="1">
                <a:solidFill>
                  <a:srgbClr val="000000"/>
                </a:solidFill>
                <a:latin typeface="Calibri"/>
                <a:ea typeface="ヒラギノ角ゴ ProN W3"/>
                <a:cs typeface="Calibri"/>
              </a:rPr>
              <a:t>DStream</a:t>
            </a:r>
            <a:endParaRPr lang="en-US" dirty="0">
              <a:solidFill>
                <a:srgbClr val="000000"/>
              </a:solidFill>
              <a:latin typeface="Calibri"/>
              <a:ea typeface="ヒラギノ角ゴ ProN W3"/>
              <a:cs typeface="Calibri"/>
            </a:endParaRPr>
          </a:p>
        </p:txBody>
      </p:sp>
      <p:sp>
        <p:nvSpPr>
          <p:cNvPr id="167" name="Rounded Rectangular Callout 166"/>
          <p:cNvSpPr/>
          <p:nvPr/>
        </p:nvSpPr>
        <p:spPr>
          <a:xfrm>
            <a:off x="8096250" y="5143500"/>
            <a:ext cx="1943100" cy="685800"/>
          </a:xfrm>
          <a:prstGeom prst="wedgeRoundRectCallout">
            <a:avLst>
              <a:gd name="adj1" fmla="val -59817"/>
              <a:gd name="adj2" fmla="val -22499"/>
              <a:gd name="adj3" fmla="val 16667"/>
            </a:avLst>
          </a:prstGeom>
          <a:ln w="28575" cmpd="sng"/>
        </p:spPr>
        <p:style>
          <a:lnRef idx="2">
            <a:schemeClr val="accent4"/>
          </a:lnRef>
          <a:fillRef idx="1">
            <a:schemeClr val="lt1"/>
          </a:fillRef>
          <a:effectRef idx="0">
            <a:schemeClr val="accent4"/>
          </a:effectRef>
          <a:fontRef idx="minor">
            <a:schemeClr val="dk1"/>
          </a:fontRef>
        </p:style>
        <p:txBody>
          <a:bodyPr lIns="0" tIns="19202" rIns="0" bIns="19202" anchor="ctr"/>
          <a:lstStyle/>
          <a:p>
            <a:pPr algn="ctr">
              <a:defRPr/>
            </a:pPr>
            <a:r>
              <a:rPr lang="en-US" sz="1700" dirty="0">
                <a:solidFill>
                  <a:srgbClr val="000000"/>
                </a:solidFill>
                <a:latin typeface="Calibri"/>
                <a:ea typeface="ヒラギノ角ゴ ProN W3"/>
                <a:cs typeface="Calibri"/>
              </a:rPr>
              <a:t>new RDDs created for every batch </a:t>
            </a:r>
          </a:p>
        </p:txBody>
      </p:sp>
      <p:grpSp>
        <p:nvGrpSpPr>
          <p:cNvPr id="20492" name="Group 7"/>
          <p:cNvGrpSpPr>
            <a:grpSpLocks/>
          </p:cNvGrpSpPr>
          <p:nvPr/>
        </p:nvGrpSpPr>
        <p:grpSpPr bwMode="auto">
          <a:xfrm>
            <a:off x="4444603" y="4019551"/>
            <a:ext cx="834628" cy="296069"/>
            <a:chOff x="7918600" y="4832650"/>
            <a:chExt cx="2458447" cy="653855"/>
          </a:xfrm>
        </p:grpSpPr>
        <p:sp>
          <p:nvSpPr>
            <p:cNvPr id="9" name="Alternate Process 8"/>
            <p:cNvSpPr/>
            <p:nvPr/>
          </p:nvSpPr>
          <p:spPr>
            <a:xfrm>
              <a:off x="7918600" y="4846674"/>
              <a:ext cx="2458447" cy="629314"/>
            </a:xfrm>
            <a:prstGeom prst="flowChartAlternateProcess">
              <a:avLst/>
            </a:prstGeom>
            <a:ln w="19050" cmpd="sng"/>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10" name="Straight Connector 9"/>
            <p:cNvCxnSpPr>
              <a:stCxn id="9" idx="0"/>
              <a:endCxn id="9" idx="2"/>
            </p:cNvCxnSpPr>
            <p:nvPr/>
          </p:nvCxnSpPr>
          <p:spPr>
            <a:xfrm>
              <a:off x="9147824" y="4846674"/>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1" name="Straight Connector 10"/>
            <p:cNvCxnSpPr/>
            <p:nvPr/>
          </p:nvCxnSpPr>
          <p:spPr>
            <a:xfrm>
              <a:off x="9784354" y="4832650"/>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2" name="Straight Connector 11"/>
            <p:cNvCxnSpPr/>
            <p:nvPr/>
          </p:nvCxnSpPr>
          <p:spPr>
            <a:xfrm>
              <a:off x="8548117" y="4857191"/>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grpSp>
      <p:grpSp>
        <p:nvGrpSpPr>
          <p:cNvPr id="20493" name="Group 12"/>
          <p:cNvGrpSpPr>
            <a:grpSpLocks/>
          </p:cNvGrpSpPr>
          <p:nvPr/>
        </p:nvGrpSpPr>
        <p:grpSpPr bwMode="auto">
          <a:xfrm>
            <a:off x="4391621" y="4371181"/>
            <a:ext cx="980480" cy="380206"/>
            <a:chOff x="7762239" y="5609988"/>
            <a:chExt cx="2889827" cy="840669"/>
          </a:xfrm>
        </p:grpSpPr>
        <p:pic>
          <p:nvPicPr>
            <p:cNvPr id="20520" name="Picture 13"/>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7762239"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21" name="Picture 14"/>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8413497"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22" name="Picture 15"/>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072287"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23" name="Picture 16"/>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731061"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0494" name="Group 103"/>
          <p:cNvGrpSpPr>
            <a:grpSpLocks/>
          </p:cNvGrpSpPr>
          <p:nvPr/>
        </p:nvGrpSpPr>
        <p:grpSpPr bwMode="auto">
          <a:xfrm>
            <a:off x="4381500" y="3269457"/>
            <a:ext cx="4572000" cy="516731"/>
            <a:chOff x="3523416" y="4511948"/>
            <a:chExt cx="1861716" cy="322227"/>
          </a:xfrm>
        </p:grpSpPr>
        <p:sp>
          <p:nvSpPr>
            <p:cNvPr id="105" name="Right Arrow 104"/>
            <p:cNvSpPr/>
            <p:nvPr/>
          </p:nvSpPr>
          <p:spPr>
            <a:xfrm>
              <a:off x="5122601" y="4511948"/>
              <a:ext cx="262531" cy="322227"/>
            </a:xfrm>
            <a:prstGeom prst="rightArrow">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sz="1500" kern="0">
                <a:solidFill>
                  <a:prstClr val="black"/>
                </a:solidFill>
                <a:latin typeface="Calibri"/>
                <a:ea typeface="ヒラギノ角ゴ ProN W3"/>
                <a:cs typeface="ヒラギノ角ゴ ProN W3"/>
              </a:endParaRPr>
            </a:p>
          </p:txBody>
        </p:sp>
        <p:sp>
          <p:nvSpPr>
            <p:cNvPr id="106" name="Rectangle 105"/>
            <p:cNvSpPr/>
            <p:nvPr/>
          </p:nvSpPr>
          <p:spPr>
            <a:xfrm>
              <a:off x="4055750" y="4600053"/>
              <a:ext cx="408705" cy="155421"/>
            </a:xfrm>
            <a:prstGeom prst="rect">
              <a:avLst/>
            </a:prstGeom>
            <a:ln/>
          </p:spPr>
          <p:style>
            <a:lnRef idx="1">
              <a:schemeClr val="accent6"/>
            </a:lnRef>
            <a:fillRef idx="3">
              <a:schemeClr val="accent6"/>
            </a:fillRef>
            <a:effectRef idx="2">
              <a:schemeClr val="accent6"/>
            </a:effectRef>
            <a:fontRef idx="minor">
              <a:schemeClr val="lt1"/>
            </a:fontRef>
          </p:style>
          <p:txBody>
            <a:bodyPr lIns="0" rIns="0" anchor="ctr"/>
            <a:lstStyle/>
            <a:p>
              <a:pPr algn="ctr">
                <a:defRPr/>
              </a:pPr>
              <a:r>
                <a:rPr lang="en-US" sz="1500" kern="0" dirty="0">
                  <a:solidFill>
                    <a:prstClr val="black"/>
                  </a:solidFill>
                  <a:latin typeface="Calibri"/>
                  <a:ea typeface="ヒラギノ角ゴ ProN W3"/>
                  <a:cs typeface="ヒラギノ角ゴ ProN W3"/>
                </a:rPr>
                <a:t>batch @ t+1</a:t>
              </a:r>
            </a:p>
          </p:txBody>
        </p:sp>
        <p:sp>
          <p:nvSpPr>
            <p:cNvPr id="107" name="Rectangle 106"/>
            <p:cNvSpPr/>
            <p:nvPr/>
          </p:nvSpPr>
          <p:spPr>
            <a:xfrm>
              <a:off x="3523416" y="4603518"/>
              <a:ext cx="408705" cy="155421"/>
            </a:xfrm>
            <a:prstGeom prst="rect">
              <a:avLst/>
            </a:prstGeom>
            <a:ln/>
          </p:spPr>
          <p:style>
            <a:lnRef idx="1">
              <a:schemeClr val="accent6"/>
            </a:lnRef>
            <a:fillRef idx="3">
              <a:schemeClr val="accent6"/>
            </a:fillRef>
            <a:effectRef idx="2">
              <a:schemeClr val="accent6"/>
            </a:effectRef>
            <a:fontRef idx="minor">
              <a:schemeClr val="lt1"/>
            </a:fontRef>
          </p:style>
          <p:txBody>
            <a:bodyPr lIns="0" rIns="0" anchor="ctr"/>
            <a:lstStyle/>
            <a:p>
              <a:pPr algn="ctr">
                <a:defRPr/>
              </a:pPr>
              <a:r>
                <a:rPr lang="en-US" sz="1500" kern="0" dirty="0">
                  <a:solidFill>
                    <a:prstClr val="black"/>
                  </a:solidFill>
                  <a:latin typeface="Calibri"/>
                  <a:ea typeface="ヒラギノ角ゴ ProN W3"/>
                  <a:cs typeface="ヒラギノ角ゴ ProN W3"/>
                </a:rPr>
                <a:t>b</a:t>
              </a:r>
              <a:r>
                <a:rPr lang="en-US" sz="1500" kern="0" dirty="0" err="1">
                  <a:solidFill>
                    <a:prstClr val="black"/>
                  </a:solidFill>
                  <a:latin typeface="Calibri"/>
                  <a:ea typeface="ヒラギノ角ゴ ProN W3"/>
                  <a:cs typeface="ヒラギノ角ゴ ProN W3"/>
                </a:rPr>
                <a:t>atch</a:t>
              </a:r>
              <a:r>
                <a:rPr lang="en-US" sz="1500" kern="0" dirty="0">
                  <a:solidFill>
                    <a:prstClr val="black"/>
                  </a:solidFill>
                  <a:latin typeface="Calibri"/>
                  <a:ea typeface="ヒラギノ角ゴ ProN W3"/>
                  <a:cs typeface="ヒラギノ角ゴ ProN W3"/>
                </a:rPr>
                <a:t> @ t</a:t>
              </a:r>
            </a:p>
          </p:txBody>
        </p:sp>
        <p:sp>
          <p:nvSpPr>
            <p:cNvPr id="108" name="Rectangle 107"/>
            <p:cNvSpPr/>
            <p:nvPr/>
          </p:nvSpPr>
          <p:spPr>
            <a:xfrm>
              <a:off x="4587600" y="4603518"/>
              <a:ext cx="408705" cy="155421"/>
            </a:xfrm>
            <a:prstGeom prst="rect">
              <a:avLst/>
            </a:prstGeom>
            <a:ln/>
          </p:spPr>
          <p:style>
            <a:lnRef idx="1">
              <a:schemeClr val="accent6"/>
            </a:lnRef>
            <a:fillRef idx="3">
              <a:schemeClr val="accent6"/>
            </a:fillRef>
            <a:effectRef idx="2">
              <a:schemeClr val="accent6"/>
            </a:effectRef>
            <a:fontRef idx="minor">
              <a:schemeClr val="lt1"/>
            </a:fontRef>
          </p:style>
          <p:txBody>
            <a:bodyPr lIns="0" rIns="0" anchor="ctr"/>
            <a:lstStyle/>
            <a:p>
              <a:pPr algn="ctr">
                <a:defRPr/>
              </a:pPr>
              <a:r>
                <a:rPr lang="en-US" sz="1500" kern="0" dirty="0">
                  <a:solidFill>
                    <a:prstClr val="black"/>
                  </a:solidFill>
                  <a:latin typeface="Calibri"/>
                  <a:ea typeface="ヒラギノ角ゴ ProN W3"/>
                  <a:cs typeface="ヒラギノ角ゴ ProN W3"/>
                </a:rPr>
                <a:t>batch @ t+2</a:t>
              </a:r>
            </a:p>
          </p:txBody>
        </p:sp>
      </p:grpSp>
      <p:grpSp>
        <p:nvGrpSpPr>
          <p:cNvPr id="20495" name="Group 111"/>
          <p:cNvGrpSpPr>
            <a:grpSpLocks/>
          </p:cNvGrpSpPr>
          <p:nvPr/>
        </p:nvGrpSpPr>
        <p:grpSpPr bwMode="auto">
          <a:xfrm>
            <a:off x="5763221" y="4019551"/>
            <a:ext cx="834628" cy="296069"/>
            <a:chOff x="7918600" y="4832650"/>
            <a:chExt cx="2458447" cy="653855"/>
          </a:xfrm>
        </p:grpSpPr>
        <p:sp>
          <p:nvSpPr>
            <p:cNvPr id="113" name="Alternate Process 112"/>
            <p:cNvSpPr/>
            <p:nvPr/>
          </p:nvSpPr>
          <p:spPr>
            <a:xfrm>
              <a:off x="7918600" y="4846674"/>
              <a:ext cx="2458447" cy="629314"/>
            </a:xfrm>
            <a:prstGeom prst="flowChartAlternateProcess">
              <a:avLst/>
            </a:prstGeom>
            <a:ln w="19050" cmpd="sng"/>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114" name="Straight Connector 113"/>
            <p:cNvCxnSpPr>
              <a:stCxn id="113" idx="0"/>
              <a:endCxn id="113" idx="2"/>
            </p:cNvCxnSpPr>
            <p:nvPr/>
          </p:nvCxnSpPr>
          <p:spPr>
            <a:xfrm>
              <a:off x="9147823" y="4846674"/>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15" name="Straight Connector 114"/>
            <p:cNvCxnSpPr/>
            <p:nvPr/>
          </p:nvCxnSpPr>
          <p:spPr>
            <a:xfrm>
              <a:off x="9784354" y="4832650"/>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16" name="Straight Connector 115"/>
            <p:cNvCxnSpPr/>
            <p:nvPr/>
          </p:nvCxnSpPr>
          <p:spPr>
            <a:xfrm>
              <a:off x="8548116" y="4857191"/>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grpSp>
      <p:grpSp>
        <p:nvGrpSpPr>
          <p:cNvPr id="20496" name="Group 116"/>
          <p:cNvGrpSpPr>
            <a:grpSpLocks/>
          </p:cNvGrpSpPr>
          <p:nvPr/>
        </p:nvGrpSpPr>
        <p:grpSpPr bwMode="auto">
          <a:xfrm>
            <a:off x="5710238" y="4371181"/>
            <a:ext cx="980480" cy="380206"/>
            <a:chOff x="7762239" y="5609988"/>
            <a:chExt cx="2889827" cy="840669"/>
          </a:xfrm>
        </p:grpSpPr>
        <p:pic>
          <p:nvPicPr>
            <p:cNvPr id="20508" name="Picture 117"/>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7762239"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09" name="Picture 118"/>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8413497"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10" name="Picture 119"/>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072287"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11" name="Picture 120"/>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731061"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0497" name="Group 133"/>
          <p:cNvGrpSpPr>
            <a:grpSpLocks/>
          </p:cNvGrpSpPr>
          <p:nvPr/>
        </p:nvGrpSpPr>
        <p:grpSpPr bwMode="auto">
          <a:xfrm>
            <a:off x="7056240" y="4019551"/>
            <a:ext cx="834033" cy="296069"/>
            <a:chOff x="7918600" y="4832650"/>
            <a:chExt cx="2458447" cy="653855"/>
          </a:xfrm>
        </p:grpSpPr>
        <p:sp>
          <p:nvSpPr>
            <p:cNvPr id="135" name="Alternate Process 134"/>
            <p:cNvSpPr/>
            <p:nvPr/>
          </p:nvSpPr>
          <p:spPr>
            <a:xfrm>
              <a:off x="7918600" y="4846674"/>
              <a:ext cx="2458447" cy="629314"/>
            </a:xfrm>
            <a:prstGeom prst="flowChartAlternateProcess">
              <a:avLst/>
            </a:prstGeom>
            <a:ln w="19050" cmpd="sng"/>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136" name="Straight Connector 135"/>
            <p:cNvCxnSpPr>
              <a:stCxn id="135" idx="0"/>
              <a:endCxn id="135" idx="2"/>
            </p:cNvCxnSpPr>
            <p:nvPr/>
          </p:nvCxnSpPr>
          <p:spPr>
            <a:xfrm>
              <a:off x="9148701" y="4846674"/>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37" name="Straight Connector 136"/>
            <p:cNvCxnSpPr/>
            <p:nvPr/>
          </p:nvCxnSpPr>
          <p:spPr>
            <a:xfrm>
              <a:off x="9785687" y="4832650"/>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38" name="Straight Connector 137"/>
            <p:cNvCxnSpPr/>
            <p:nvPr/>
          </p:nvCxnSpPr>
          <p:spPr>
            <a:xfrm>
              <a:off x="8548566" y="4857191"/>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grpSp>
      <p:grpSp>
        <p:nvGrpSpPr>
          <p:cNvPr id="20498" name="Group 138"/>
          <p:cNvGrpSpPr>
            <a:grpSpLocks/>
          </p:cNvGrpSpPr>
          <p:nvPr/>
        </p:nvGrpSpPr>
        <p:grpSpPr bwMode="auto">
          <a:xfrm>
            <a:off x="7003256" y="4371181"/>
            <a:ext cx="980480" cy="380206"/>
            <a:chOff x="7762239" y="5609988"/>
            <a:chExt cx="2889827" cy="840669"/>
          </a:xfrm>
        </p:grpSpPr>
        <p:pic>
          <p:nvPicPr>
            <p:cNvPr id="20500" name="Picture 139"/>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7762239"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01" name="Picture 140"/>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8413497"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02" name="Picture 141"/>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072287"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03" name="Picture 142"/>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731061"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20499" name="Rectangle 155"/>
          <p:cNvSpPr>
            <a:spLocks noChangeArrowheads="1"/>
          </p:cNvSpPr>
          <p:nvPr/>
        </p:nvSpPr>
        <p:spPr bwMode="auto">
          <a:xfrm>
            <a:off x="2252370" y="3950839"/>
            <a:ext cx="188595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dirty="0">
                <a:solidFill>
                  <a:prstClr val="black"/>
                </a:solidFill>
                <a:latin typeface="Calibri" charset="0"/>
                <a:ea typeface="ヒラギノ角ゴ ProN W3"/>
                <a:cs typeface="Calibri" charset="0"/>
              </a:rPr>
              <a:t>tweets </a:t>
            </a:r>
            <a:r>
              <a:rPr lang="en-US" dirty="0" err="1">
                <a:solidFill>
                  <a:prstClr val="black"/>
                </a:solidFill>
                <a:latin typeface="Calibri" charset="0"/>
                <a:ea typeface="ヒラギノ角ゴ ProN W3"/>
                <a:cs typeface="Calibri" charset="0"/>
              </a:rPr>
              <a:t>DStream</a:t>
            </a:r>
            <a:endParaRPr lang="en-US" dirty="0">
              <a:solidFill>
                <a:prstClr val="black"/>
              </a:solidFill>
              <a:latin typeface="Calibri" charset="0"/>
              <a:ea typeface="ヒラギノ角ゴ ProN W3"/>
              <a:cs typeface="Calibri" charset="0"/>
            </a:endParaRPr>
          </a:p>
        </p:txBody>
      </p:sp>
      <p:sp>
        <p:nvSpPr>
          <p:cNvPr id="86" name="Rectangle 155"/>
          <p:cNvSpPr>
            <a:spLocks noChangeArrowheads="1"/>
          </p:cNvSpPr>
          <p:nvPr/>
        </p:nvSpPr>
        <p:spPr bwMode="auto">
          <a:xfrm>
            <a:off x="2283730" y="5105400"/>
            <a:ext cx="1885950" cy="546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38405" tIns="19202" rIns="38405" bIns="19202">
            <a:spAutoFit/>
          </a:bodyPr>
          <a:lstStyle/>
          <a:p>
            <a:r>
              <a:rPr lang="en-US" dirty="0" err="1">
                <a:solidFill>
                  <a:prstClr val="black"/>
                </a:solidFill>
                <a:latin typeface="Calibri" charset="0"/>
                <a:ea typeface="ヒラギノ角ゴ ProN W3"/>
                <a:cs typeface="Calibri" charset="0"/>
              </a:rPr>
              <a:t>hashTags</a:t>
            </a:r>
            <a:r>
              <a:rPr lang="en-US" dirty="0">
                <a:solidFill>
                  <a:prstClr val="black"/>
                </a:solidFill>
                <a:latin typeface="Calibri" charset="0"/>
                <a:ea typeface="ヒラギノ角ゴ ProN W3"/>
                <a:cs typeface="Calibri" charset="0"/>
              </a:rPr>
              <a:t> </a:t>
            </a:r>
            <a:r>
              <a:rPr lang="en-US" dirty="0" err="1">
                <a:solidFill>
                  <a:prstClr val="black"/>
                </a:solidFill>
                <a:latin typeface="Calibri" charset="0"/>
                <a:ea typeface="ヒラギノ角ゴ ProN W3"/>
                <a:cs typeface="Calibri" charset="0"/>
              </a:rPr>
              <a:t>Dstream</a:t>
            </a:r>
            <a:endParaRPr lang="en-US" dirty="0">
              <a:solidFill>
                <a:prstClr val="black"/>
              </a:solidFill>
              <a:latin typeface="Calibri" charset="0"/>
              <a:ea typeface="ヒラギノ角ゴ ProN W3"/>
              <a:cs typeface="Calibri" charset="0"/>
            </a:endParaRPr>
          </a:p>
          <a:p>
            <a:r>
              <a:rPr lang="en-US" sz="1500" dirty="0">
                <a:solidFill>
                  <a:prstClr val="black"/>
                </a:solidFill>
                <a:latin typeface="Calibri" charset="0"/>
                <a:ea typeface="ヒラギノ角ゴ ProN W3"/>
                <a:cs typeface="Calibri" charset="0"/>
              </a:rPr>
              <a:t>[#cat, #dog, … ]</a:t>
            </a:r>
          </a:p>
        </p:txBody>
      </p:sp>
    </p:spTree>
    <p:extLst>
      <p:ext uri="{BB962C8B-B14F-4D97-AF65-F5344CB8AC3E}">
        <p14:creationId xmlns:p14="http://schemas.microsoft.com/office/powerpoint/2010/main" val="31110502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86"/>
                                        </p:tgtEl>
                                        <p:attrNameLst>
                                          <p:attrName>style.visibility</p:attrName>
                                        </p:attrNameLst>
                                      </p:cBhvr>
                                      <p:to>
                                        <p:strVal val="visible"/>
                                      </p:to>
                                    </p:set>
                                    <p:animEffect transition="in" filter="wipe(down)">
                                      <p:cBhvr>
                                        <p:cTn id="15" dur="500"/>
                                        <p:tgtEl>
                                          <p:spTgt spid="86"/>
                                        </p:tgtEl>
                                      </p:cBhvr>
                                    </p:animEffect>
                                  </p:childTnLst>
                                </p:cTn>
                              </p:par>
                              <p:par>
                                <p:cTn id="16" presetID="22" presetClass="entr" presetSubtype="1"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up)">
                                      <p:cBhvr>
                                        <p:cTn id="18" dur="500"/>
                                        <p:tgtEl>
                                          <p:spTgt spid="6"/>
                                        </p:tgtEl>
                                      </p:cBhvr>
                                    </p:animEffect>
                                  </p:childTnLst>
                                </p:cTn>
                              </p:par>
                            </p:childTnLst>
                          </p:cTn>
                        </p:par>
                        <p:par>
                          <p:cTn id="19" fill="hold" nodeType="afterGroup">
                            <p:stCondLst>
                              <p:cond delay="500"/>
                            </p:stCondLst>
                            <p:childTnLst>
                              <p:par>
                                <p:cTn id="20" presetID="22" presetClass="entr" presetSubtype="1"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500"/>
                                        <p:tgtEl>
                                          <p:spTgt spid="13"/>
                                        </p:tgtEl>
                                      </p:cBhvr>
                                    </p:animEffect>
                                  </p:childTnLst>
                                </p:cTn>
                              </p:par>
                            </p:childTnLst>
                          </p:cTn>
                        </p:par>
                        <p:par>
                          <p:cTn id="23" fill="hold" nodeType="afterGroup">
                            <p:stCondLst>
                              <p:cond delay="1000"/>
                            </p:stCondLst>
                            <p:childTnLst>
                              <p:par>
                                <p:cTn id="24" presetID="22" presetClass="entr" presetSubtype="1"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up)">
                                      <p:cBhvr>
                                        <p:cTn id="26" dur="500"/>
                                        <p:tgtEl>
                                          <p:spTgt spid="14"/>
                                        </p:tgtEl>
                                      </p:cBhvr>
                                    </p:animEffect>
                                  </p:childTnLst>
                                </p:cTn>
                              </p:par>
                            </p:childTnLst>
                          </p:cTn>
                        </p:par>
                        <p:par>
                          <p:cTn id="27" fill="hold" nodeType="afterGroup">
                            <p:stCondLst>
                              <p:cond delay="1500"/>
                            </p:stCondLst>
                            <p:childTnLst>
                              <p:par>
                                <p:cTn id="28" presetID="1" presetClass="entr" presetSubtype="0" fill="hold" grpId="0" nodeType="afterEffect">
                                  <p:stCondLst>
                                    <p:cond delay="0"/>
                                  </p:stCondLst>
                                  <p:childTnLst>
                                    <p:set>
                                      <p:cBhvr>
                                        <p:cTn id="29" dur="1" fill="hold">
                                          <p:stCondLst>
                                            <p:cond delay="0"/>
                                          </p:stCondLst>
                                        </p:cTn>
                                        <p:tgtEl>
                                          <p:spTgt spid="1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animBg="1"/>
      <p:bldP spid="165" grpId="0" animBg="1"/>
      <p:bldP spid="167" grpId="0" animBg="1"/>
      <p:bldP spid="86"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Example – Get </a:t>
            </a:r>
            <a:r>
              <a:rPr lang="en-US" dirty="0" err="1"/>
              <a:t>hashtags</a:t>
            </a:r>
            <a:r>
              <a:rPr lang="en-US" dirty="0"/>
              <a:t> from Twitter  </a:t>
            </a:r>
          </a:p>
        </p:txBody>
      </p:sp>
      <p:sp>
        <p:nvSpPr>
          <p:cNvPr id="5" name="Content Placeholder 4"/>
          <p:cNvSpPr>
            <a:spLocks noGrp="1"/>
          </p:cNvSpPr>
          <p:nvPr>
            <p:ph type="body" sz="quarter" idx="4294967295"/>
          </p:nvPr>
        </p:nvSpPr>
        <p:spPr>
          <a:xfrm>
            <a:off x="1117600" y="1447800"/>
            <a:ext cx="11074400" cy="1757363"/>
          </a:xfrm>
        </p:spPr>
        <p:txBody>
          <a:bodyPr/>
          <a:lstStyle/>
          <a:p>
            <a:pPr marL="0" indent="0">
              <a:buNone/>
              <a:defRPr/>
            </a:pPr>
            <a:r>
              <a:rPr lang="en-US" sz="1700" dirty="0" err="1">
                <a:solidFill>
                  <a:schemeClr val="tx1">
                    <a:lumMod val="50000"/>
                    <a:lumOff val="50000"/>
                  </a:schemeClr>
                </a:solidFill>
                <a:latin typeface="Consolas"/>
                <a:cs typeface="Consolas"/>
              </a:rPr>
              <a:t>val</a:t>
            </a:r>
            <a:r>
              <a:rPr lang="en-US" sz="1700" dirty="0">
                <a:solidFill>
                  <a:schemeClr val="tx1">
                    <a:lumMod val="50000"/>
                    <a:lumOff val="50000"/>
                  </a:schemeClr>
                </a:solidFill>
                <a:latin typeface="Consolas"/>
                <a:cs typeface="Consolas"/>
              </a:rPr>
              <a:t> tweets = </a:t>
            </a:r>
            <a:r>
              <a:rPr lang="en-US" sz="1700" dirty="0" err="1">
                <a:solidFill>
                  <a:schemeClr val="tx1">
                    <a:lumMod val="50000"/>
                    <a:lumOff val="50000"/>
                  </a:schemeClr>
                </a:solidFill>
                <a:latin typeface="Consolas"/>
                <a:cs typeface="Consolas"/>
              </a:rPr>
              <a:t>ssc.twitterStream</a:t>
            </a:r>
            <a:r>
              <a:rPr lang="en-US" sz="1700" dirty="0">
                <a:solidFill>
                  <a:schemeClr val="tx1">
                    <a:lumMod val="50000"/>
                    <a:lumOff val="50000"/>
                  </a:schemeClr>
                </a:solidFill>
                <a:latin typeface="Consolas"/>
                <a:cs typeface="Consolas"/>
              </a:rPr>
              <a:t>()</a:t>
            </a:r>
          </a:p>
          <a:p>
            <a:pPr marL="0" indent="0">
              <a:buNone/>
              <a:defRPr/>
            </a:pPr>
            <a:r>
              <a:rPr lang="en-US" sz="1700" dirty="0" err="1">
                <a:solidFill>
                  <a:srgbClr val="7F7F7F"/>
                </a:solidFill>
                <a:latin typeface="Consolas"/>
                <a:cs typeface="Consolas"/>
              </a:rPr>
              <a:t>val</a:t>
            </a:r>
            <a:r>
              <a:rPr lang="en-US" sz="1700" dirty="0">
                <a:solidFill>
                  <a:srgbClr val="7F7F7F"/>
                </a:solidFill>
                <a:latin typeface="Consolas"/>
                <a:cs typeface="Consolas"/>
              </a:rPr>
              <a:t> </a:t>
            </a:r>
            <a:r>
              <a:rPr lang="en-US" sz="1700" dirty="0" err="1">
                <a:solidFill>
                  <a:srgbClr val="7F7F7F"/>
                </a:solidFill>
                <a:latin typeface="Consolas"/>
                <a:cs typeface="Consolas"/>
              </a:rPr>
              <a:t>hashTags</a:t>
            </a:r>
            <a:r>
              <a:rPr lang="en-US" sz="1700" dirty="0">
                <a:solidFill>
                  <a:srgbClr val="7F7F7F"/>
                </a:solidFill>
                <a:latin typeface="Consolas"/>
                <a:cs typeface="Consolas"/>
              </a:rPr>
              <a:t> = </a:t>
            </a:r>
            <a:r>
              <a:rPr lang="en-US" sz="1700" dirty="0" err="1">
                <a:solidFill>
                  <a:srgbClr val="7F7F7F"/>
                </a:solidFill>
                <a:latin typeface="Consolas"/>
                <a:cs typeface="Consolas"/>
              </a:rPr>
              <a:t>tweets.flatMap</a:t>
            </a:r>
            <a:r>
              <a:rPr lang="en-US" sz="1700" dirty="0">
                <a:solidFill>
                  <a:srgbClr val="7F7F7F"/>
                </a:solidFill>
                <a:latin typeface="Consolas"/>
                <a:cs typeface="Consolas"/>
              </a:rPr>
              <a:t> (status =&gt; </a:t>
            </a:r>
            <a:r>
              <a:rPr lang="en-US" sz="1700" dirty="0" err="1">
                <a:solidFill>
                  <a:srgbClr val="7F7F7F"/>
                </a:solidFill>
                <a:latin typeface="Consolas"/>
                <a:cs typeface="Consolas"/>
              </a:rPr>
              <a:t>getTags</a:t>
            </a:r>
            <a:r>
              <a:rPr lang="en-US" sz="1700" dirty="0">
                <a:solidFill>
                  <a:srgbClr val="7F7F7F"/>
                </a:solidFill>
                <a:latin typeface="Consolas"/>
                <a:cs typeface="Consolas"/>
              </a:rPr>
              <a:t>(status))</a:t>
            </a:r>
          </a:p>
          <a:p>
            <a:pPr marL="0" indent="0">
              <a:buNone/>
              <a:defRPr/>
            </a:pPr>
            <a:r>
              <a:rPr lang="en-US" sz="1700" dirty="0" err="1">
                <a:solidFill>
                  <a:schemeClr val="accent3"/>
                </a:solidFill>
                <a:latin typeface="Consolas"/>
                <a:cs typeface="Consolas"/>
              </a:rPr>
              <a:t>hashTags</a:t>
            </a:r>
            <a:r>
              <a:rPr lang="en-US" sz="1700" dirty="0" err="1">
                <a:latin typeface="Consolas"/>
                <a:cs typeface="Consolas"/>
              </a:rPr>
              <a:t>.</a:t>
            </a:r>
            <a:r>
              <a:rPr lang="en-US" sz="1700" dirty="0" err="1">
                <a:solidFill>
                  <a:schemeClr val="accent1"/>
                </a:solidFill>
                <a:latin typeface="Consolas"/>
                <a:cs typeface="Consolas"/>
              </a:rPr>
              <a:t>saveAsHadoopFiles</a:t>
            </a:r>
            <a:r>
              <a:rPr lang="en-US" sz="1700" dirty="0">
                <a:latin typeface="Consolas"/>
                <a:cs typeface="Consolas"/>
              </a:rPr>
              <a:t>("</a:t>
            </a:r>
            <a:r>
              <a:rPr lang="en-US" sz="1700" dirty="0" err="1">
                <a:latin typeface="Consolas"/>
                <a:cs typeface="Consolas"/>
              </a:rPr>
              <a:t>hdfs</a:t>
            </a:r>
            <a:r>
              <a:rPr lang="en-US" sz="1700" dirty="0">
                <a:latin typeface="Consolas"/>
                <a:cs typeface="Consolas"/>
              </a:rPr>
              <a:t>://...")</a:t>
            </a:r>
          </a:p>
          <a:p>
            <a:pPr marL="0" indent="0">
              <a:buNone/>
              <a:defRPr/>
            </a:pPr>
            <a:endParaRPr lang="en-US" sz="2500" dirty="0"/>
          </a:p>
          <a:p>
            <a:pPr>
              <a:defRPr/>
            </a:pPr>
            <a:endParaRPr lang="en-US" sz="2000" dirty="0"/>
          </a:p>
        </p:txBody>
      </p:sp>
      <p:sp>
        <p:nvSpPr>
          <p:cNvPr id="164" name="Rounded Rectangular Callout 163"/>
          <p:cNvSpPr/>
          <p:nvPr/>
        </p:nvSpPr>
        <p:spPr>
          <a:xfrm>
            <a:off x="4124325" y="2590800"/>
            <a:ext cx="5066876" cy="571500"/>
          </a:xfrm>
          <a:prstGeom prst="wedgeRoundRectCallout">
            <a:avLst>
              <a:gd name="adj1" fmla="val -56824"/>
              <a:gd name="adj2" fmla="val -52520"/>
              <a:gd name="adj3" fmla="val 16667"/>
            </a:avLst>
          </a:prstGeom>
          <a:ln w="28575" cmpd="sng"/>
        </p:spPr>
        <p:style>
          <a:lnRef idx="2">
            <a:schemeClr val="accent4"/>
          </a:lnRef>
          <a:fillRef idx="1">
            <a:schemeClr val="lt1"/>
          </a:fillRef>
          <a:effectRef idx="0">
            <a:schemeClr val="accent4"/>
          </a:effectRef>
          <a:fontRef idx="minor">
            <a:schemeClr val="dk1"/>
          </a:fontRef>
        </p:style>
        <p:txBody>
          <a:bodyPr lIns="0" tIns="19202" rIns="0" bIns="19202" anchor="ctr"/>
          <a:lstStyle/>
          <a:p>
            <a:pPr algn="ctr">
              <a:defRPr/>
            </a:pPr>
            <a:r>
              <a:rPr lang="en-US" b="1" dirty="0">
                <a:solidFill>
                  <a:srgbClr val="000000"/>
                </a:solidFill>
                <a:latin typeface="Calibri"/>
                <a:ea typeface="ヒラギノ角ゴ ProN W3"/>
                <a:cs typeface="Calibri"/>
              </a:rPr>
              <a:t>output operation</a:t>
            </a:r>
            <a:r>
              <a:rPr lang="en-US" dirty="0">
                <a:solidFill>
                  <a:srgbClr val="000000"/>
                </a:solidFill>
                <a:latin typeface="Calibri"/>
                <a:ea typeface="ヒラギノ角ゴ ProN W3"/>
                <a:cs typeface="Calibri"/>
              </a:rPr>
              <a:t>: to push data to external storage</a:t>
            </a:r>
          </a:p>
        </p:txBody>
      </p:sp>
      <p:grpSp>
        <p:nvGrpSpPr>
          <p:cNvPr id="21508" name="Group 7"/>
          <p:cNvGrpSpPr>
            <a:grpSpLocks/>
          </p:cNvGrpSpPr>
          <p:nvPr/>
        </p:nvGrpSpPr>
        <p:grpSpPr bwMode="auto">
          <a:xfrm>
            <a:off x="4444603" y="3810001"/>
            <a:ext cx="834628" cy="296069"/>
            <a:chOff x="7918600" y="4832650"/>
            <a:chExt cx="2458447" cy="653855"/>
          </a:xfrm>
        </p:grpSpPr>
        <p:sp>
          <p:nvSpPr>
            <p:cNvPr id="9" name="Alternate Process 8"/>
            <p:cNvSpPr/>
            <p:nvPr/>
          </p:nvSpPr>
          <p:spPr>
            <a:xfrm>
              <a:off x="7918600" y="4846674"/>
              <a:ext cx="2458447" cy="629314"/>
            </a:xfrm>
            <a:prstGeom prst="flowChartAlternateProcess">
              <a:avLst/>
            </a:prstGeom>
            <a:ln w="19050" cmpd="sng"/>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10" name="Straight Connector 9"/>
            <p:cNvCxnSpPr>
              <a:stCxn id="9" idx="0"/>
              <a:endCxn id="9" idx="2"/>
            </p:cNvCxnSpPr>
            <p:nvPr/>
          </p:nvCxnSpPr>
          <p:spPr>
            <a:xfrm>
              <a:off x="9147824" y="4846674"/>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1" name="Straight Connector 10"/>
            <p:cNvCxnSpPr/>
            <p:nvPr/>
          </p:nvCxnSpPr>
          <p:spPr>
            <a:xfrm>
              <a:off x="9784354" y="4832650"/>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2" name="Straight Connector 11"/>
            <p:cNvCxnSpPr/>
            <p:nvPr/>
          </p:nvCxnSpPr>
          <p:spPr>
            <a:xfrm>
              <a:off x="8548117" y="4857191"/>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grpSp>
      <p:grpSp>
        <p:nvGrpSpPr>
          <p:cNvPr id="21509" name="Group 23"/>
          <p:cNvGrpSpPr>
            <a:grpSpLocks/>
          </p:cNvGrpSpPr>
          <p:nvPr/>
        </p:nvGrpSpPr>
        <p:grpSpPr bwMode="auto">
          <a:xfrm>
            <a:off x="4436865" y="4599783"/>
            <a:ext cx="834033" cy="296069"/>
            <a:chOff x="7918600" y="4832650"/>
            <a:chExt cx="2458447" cy="653855"/>
          </a:xfrm>
        </p:grpSpPr>
        <p:sp>
          <p:nvSpPr>
            <p:cNvPr id="25" name="Alternate Process 24"/>
            <p:cNvSpPr/>
            <p:nvPr/>
          </p:nvSpPr>
          <p:spPr>
            <a:xfrm>
              <a:off x="7918600" y="4846674"/>
              <a:ext cx="2458447" cy="629314"/>
            </a:xfrm>
            <a:prstGeom prst="flowChartAlternateProcess">
              <a:avLst/>
            </a:prstGeom>
            <a:ln w="19050" cmpd="sng"/>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26" name="Straight Connector 25"/>
            <p:cNvCxnSpPr>
              <a:stCxn id="25" idx="0"/>
              <a:endCxn id="25" idx="2"/>
            </p:cNvCxnSpPr>
            <p:nvPr/>
          </p:nvCxnSpPr>
          <p:spPr>
            <a:xfrm>
              <a:off x="9148701" y="4846674"/>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27" name="Straight Connector 26"/>
            <p:cNvCxnSpPr/>
            <p:nvPr/>
          </p:nvCxnSpPr>
          <p:spPr>
            <a:xfrm>
              <a:off x="9785687" y="4832650"/>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28" name="Straight Connector 27"/>
            <p:cNvCxnSpPr/>
            <p:nvPr/>
          </p:nvCxnSpPr>
          <p:spPr>
            <a:xfrm>
              <a:off x="8548566" y="4857191"/>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grpSp>
      <p:sp>
        <p:nvSpPr>
          <p:cNvPr id="63" name="TextBox 62"/>
          <p:cNvSpPr txBox="1"/>
          <p:nvPr/>
        </p:nvSpPr>
        <p:spPr bwMode="auto">
          <a:xfrm>
            <a:off x="4899082" y="4248151"/>
            <a:ext cx="935832" cy="200055"/>
          </a:xfrm>
          <a:prstGeom prst="rect">
            <a:avLst/>
          </a:prstGeom>
          <a:noFill/>
        </p:spPr>
        <p:txBody>
          <a:bodyPr wrap="square" lIns="38405" tIns="0" rIns="38405" bIns="0">
            <a:spAutoFit/>
          </a:bodyPr>
          <a:lstStyle/>
          <a:p>
            <a:pPr>
              <a:defRPr/>
            </a:pPr>
            <a:r>
              <a:rPr lang="en-US" sz="1300" dirty="0" err="1">
                <a:solidFill>
                  <a:prstClr val="black"/>
                </a:solidFill>
                <a:latin typeface="Arial"/>
                <a:ea typeface="ヒラギノ角ゴ ProN W3"/>
                <a:cs typeface="Tw Cen MT"/>
              </a:rPr>
              <a:t>flatMap</a:t>
            </a:r>
            <a:endParaRPr lang="en-US" sz="1300" dirty="0">
              <a:solidFill>
                <a:prstClr val="black"/>
              </a:solidFill>
              <a:latin typeface="Arial"/>
              <a:ea typeface="ヒラギノ角ゴ ProN W3"/>
              <a:cs typeface="Tw Cen MT"/>
            </a:endParaRPr>
          </a:p>
        </p:txBody>
      </p:sp>
      <p:cxnSp>
        <p:nvCxnSpPr>
          <p:cNvPr id="109" name="Straight Arrow Connector 108"/>
          <p:cNvCxnSpPr>
            <a:stCxn id="9" idx="2"/>
            <a:endCxn id="25" idx="0"/>
          </p:cNvCxnSpPr>
          <p:nvPr/>
        </p:nvCxnSpPr>
        <p:spPr bwMode="auto">
          <a:xfrm flipH="1">
            <a:off x="4853583" y="4101308"/>
            <a:ext cx="8334" cy="505619"/>
          </a:xfrm>
          <a:prstGeom prst="straightConnector1">
            <a:avLst/>
          </a:prstGeom>
          <a:solidFill>
            <a:srgbClr val="000000"/>
          </a:solidFill>
          <a:ln w="28575" cap="flat" cmpd="sng" algn="ctr">
            <a:solidFill>
              <a:srgbClr val="0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nvGrpSpPr>
          <p:cNvPr id="21512" name="Group 111"/>
          <p:cNvGrpSpPr>
            <a:grpSpLocks/>
          </p:cNvGrpSpPr>
          <p:nvPr/>
        </p:nvGrpSpPr>
        <p:grpSpPr bwMode="auto">
          <a:xfrm>
            <a:off x="5763221" y="3810001"/>
            <a:ext cx="834628" cy="296069"/>
            <a:chOff x="7918600" y="4832650"/>
            <a:chExt cx="2458447" cy="653855"/>
          </a:xfrm>
        </p:grpSpPr>
        <p:sp>
          <p:nvSpPr>
            <p:cNvPr id="113" name="Alternate Process 112"/>
            <p:cNvSpPr/>
            <p:nvPr/>
          </p:nvSpPr>
          <p:spPr>
            <a:xfrm>
              <a:off x="7918600" y="4846674"/>
              <a:ext cx="2458447" cy="629314"/>
            </a:xfrm>
            <a:prstGeom prst="flowChartAlternateProcess">
              <a:avLst/>
            </a:prstGeom>
            <a:ln w="19050" cmpd="sng"/>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114" name="Straight Connector 113"/>
            <p:cNvCxnSpPr>
              <a:stCxn id="113" idx="0"/>
              <a:endCxn id="113" idx="2"/>
            </p:cNvCxnSpPr>
            <p:nvPr/>
          </p:nvCxnSpPr>
          <p:spPr>
            <a:xfrm>
              <a:off x="9147823" y="4846674"/>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15" name="Straight Connector 114"/>
            <p:cNvCxnSpPr/>
            <p:nvPr/>
          </p:nvCxnSpPr>
          <p:spPr>
            <a:xfrm>
              <a:off x="9784354" y="4832650"/>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16" name="Straight Connector 115"/>
            <p:cNvCxnSpPr/>
            <p:nvPr/>
          </p:nvCxnSpPr>
          <p:spPr>
            <a:xfrm>
              <a:off x="8548116" y="4857191"/>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grpSp>
      <p:grpSp>
        <p:nvGrpSpPr>
          <p:cNvPr id="21513" name="Group 126"/>
          <p:cNvGrpSpPr>
            <a:grpSpLocks/>
          </p:cNvGrpSpPr>
          <p:nvPr/>
        </p:nvGrpSpPr>
        <p:grpSpPr bwMode="auto">
          <a:xfrm>
            <a:off x="5755482" y="4599783"/>
            <a:ext cx="834033" cy="296069"/>
            <a:chOff x="7918600" y="4832650"/>
            <a:chExt cx="2458447" cy="653855"/>
          </a:xfrm>
        </p:grpSpPr>
        <p:sp>
          <p:nvSpPr>
            <p:cNvPr id="128" name="Alternate Process 127"/>
            <p:cNvSpPr/>
            <p:nvPr/>
          </p:nvSpPr>
          <p:spPr>
            <a:xfrm>
              <a:off x="7918600" y="4846674"/>
              <a:ext cx="2458447" cy="629314"/>
            </a:xfrm>
            <a:prstGeom prst="flowChartAlternateProcess">
              <a:avLst/>
            </a:prstGeom>
            <a:ln w="19050" cmpd="sng"/>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129" name="Straight Connector 128"/>
            <p:cNvCxnSpPr>
              <a:stCxn id="128" idx="0"/>
              <a:endCxn id="128" idx="2"/>
            </p:cNvCxnSpPr>
            <p:nvPr/>
          </p:nvCxnSpPr>
          <p:spPr>
            <a:xfrm>
              <a:off x="9148701" y="4846674"/>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130" name="Straight Connector 129"/>
            <p:cNvCxnSpPr/>
            <p:nvPr/>
          </p:nvCxnSpPr>
          <p:spPr>
            <a:xfrm>
              <a:off x="9785686" y="4832650"/>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131" name="Straight Connector 130"/>
            <p:cNvCxnSpPr/>
            <p:nvPr/>
          </p:nvCxnSpPr>
          <p:spPr>
            <a:xfrm>
              <a:off x="8548566" y="4857191"/>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grpSp>
      <p:sp>
        <p:nvSpPr>
          <p:cNvPr id="132" name="TextBox 131"/>
          <p:cNvSpPr txBox="1"/>
          <p:nvPr/>
        </p:nvSpPr>
        <p:spPr bwMode="auto">
          <a:xfrm>
            <a:off x="6217700" y="4248151"/>
            <a:ext cx="935832" cy="200055"/>
          </a:xfrm>
          <a:prstGeom prst="rect">
            <a:avLst/>
          </a:prstGeom>
          <a:noFill/>
        </p:spPr>
        <p:txBody>
          <a:bodyPr wrap="square" lIns="38405" tIns="0" rIns="38405" bIns="0">
            <a:spAutoFit/>
          </a:bodyPr>
          <a:lstStyle/>
          <a:p>
            <a:pPr>
              <a:defRPr/>
            </a:pPr>
            <a:r>
              <a:rPr lang="en-US" sz="1300" dirty="0" err="1">
                <a:solidFill>
                  <a:prstClr val="black"/>
                </a:solidFill>
                <a:latin typeface="Arial"/>
                <a:ea typeface="ヒラギノ角ゴ ProN W3"/>
                <a:cs typeface="Tw Cen MT"/>
              </a:rPr>
              <a:t>flatMap</a:t>
            </a:r>
            <a:endParaRPr lang="en-US" sz="1300" dirty="0">
              <a:solidFill>
                <a:prstClr val="black"/>
              </a:solidFill>
              <a:latin typeface="Arial"/>
              <a:ea typeface="ヒラギノ角ゴ ProN W3"/>
              <a:cs typeface="Tw Cen MT"/>
            </a:endParaRPr>
          </a:p>
        </p:txBody>
      </p:sp>
      <p:cxnSp>
        <p:nvCxnSpPr>
          <p:cNvPr id="133" name="Straight Arrow Connector 132"/>
          <p:cNvCxnSpPr>
            <a:stCxn id="113" idx="2"/>
            <a:endCxn id="128" idx="0"/>
          </p:cNvCxnSpPr>
          <p:nvPr/>
        </p:nvCxnSpPr>
        <p:spPr bwMode="auto">
          <a:xfrm flipH="1">
            <a:off x="6172200" y="4101308"/>
            <a:ext cx="8334" cy="505619"/>
          </a:xfrm>
          <a:prstGeom prst="straightConnector1">
            <a:avLst/>
          </a:prstGeom>
          <a:solidFill>
            <a:srgbClr val="000000"/>
          </a:solidFill>
          <a:ln w="28575" cap="flat" cmpd="sng" algn="ctr">
            <a:solidFill>
              <a:srgbClr val="0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nvGrpSpPr>
          <p:cNvPr id="21516" name="Group 133"/>
          <p:cNvGrpSpPr>
            <a:grpSpLocks/>
          </p:cNvGrpSpPr>
          <p:nvPr/>
        </p:nvGrpSpPr>
        <p:grpSpPr bwMode="auto">
          <a:xfrm>
            <a:off x="7056240" y="3810001"/>
            <a:ext cx="834033" cy="296069"/>
            <a:chOff x="7918600" y="4832650"/>
            <a:chExt cx="2458447" cy="653855"/>
          </a:xfrm>
        </p:grpSpPr>
        <p:sp>
          <p:nvSpPr>
            <p:cNvPr id="135" name="Alternate Process 134"/>
            <p:cNvSpPr/>
            <p:nvPr/>
          </p:nvSpPr>
          <p:spPr>
            <a:xfrm>
              <a:off x="7918600" y="4846674"/>
              <a:ext cx="2458447" cy="629314"/>
            </a:xfrm>
            <a:prstGeom prst="flowChartAlternateProcess">
              <a:avLst/>
            </a:prstGeom>
            <a:ln w="19050" cmpd="sng"/>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136" name="Straight Connector 135"/>
            <p:cNvCxnSpPr>
              <a:stCxn id="135" idx="0"/>
              <a:endCxn id="135" idx="2"/>
            </p:cNvCxnSpPr>
            <p:nvPr/>
          </p:nvCxnSpPr>
          <p:spPr>
            <a:xfrm>
              <a:off x="9148701" y="4846674"/>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37" name="Straight Connector 136"/>
            <p:cNvCxnSpPr/>
            <p:nvPr/>
          </p:nvCxnSpPr>
          <p:spPr>
            <a:xfrm>
              <a:off x="9785687" y="4832650"/>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38" name="Straight Connector 137"/>
            <p:cNvCxnSpPr/>
            <p:nvPr/>
          </p:nvCxnSpPr>
          <p:spPr>
            <a:xfrm>
              <a:off x="8548566" y="4857191"/>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grpSp>
      <p:grpSp>
        <p:nvGrpSpPr>
          <p:cNvPr id="21517" name="Group 148"/>
          <p:cNvGrpSpPr>
            <a:grpSpLocks/>
          </p:cNvGrpSpPr>
          <p:nvPr/>
        </p:nvGrpSpPr>
        <p:grpSpPr bwMode="auto">
          <a:xfrm>
            <a:off x="7047906" y="4599783"/>
            <a:ext cx="834033" cy="296069"/>
            <a:chOff x="7918600" y="4832650"/>
            <a:chExt cx="2458447" cy="653855"/>
          </a:xfrm>
        </p:grpSpPr>
        <p:sp>
          <p:nvSpPr>
            <p:cNvPr id="150" name="Alternate Process 149"/>
            <p:cNvSpPr/>
            <p:nvPr/>
          </p:nvSpPr>
          <p:spPr>
            <a:xfrm>
              <a:off x="7918600" y="4846674"/>
              <a:ext cx="2458447" cy="629314"/>
            </a:xfrm>
            <a:prstGeom prst="flowChartAlternateProcess">
              <a:avLst/>
            </a:prstGeom>
            <a:ln w="19050" cmpd="sng"/>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151" name="Straight Connector 150"/>
            <p:cNvCxnSpPr>
              <a:stCxn id="150" idx="0"/>
              <a:endCxn id="150" idx="2"/>
            </p:cNvCxnSpPr>
            <p:nvPr/>
          </p:nvCxnSpPr>
          <p:spPr>
            <a:xfrm>
              <a:off x="9148701" y="4846674"/>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152" name="Straight Connector 151"/>
            <p:cNvCxnSpPr/>
            <p:nvPr/>
          </p:nvCxnSpPr>
          <p:spPr>
            <a:xfrm>
              <a:off x="9785687" y="4832650"/>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153" name="Straight Connector 152"/>
            <p:cNvCxnSpPr/>
            <p:nvPr/>
          </p:nvCxnSpPr>
          <p:spPr>
            <a:xfrm>
              <a:off x="8548566" y="4857191"/>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grpSp>
      <p:sp>
        <p:nvSpPr>
          <p:cNvPr id="154" name="TextBox 153"/>
          <p:cNvSpPr txBox="1"/>
          <p:nvPr/>
        </p:nvSpPr>
        <p:spPr bwMode="auto">
          <a:xfrm>
            <a:off x="7510123" y="4248151"/>
            <a:ext cx="935832" cy="200055"/>
          </a:xfrm>
          <a:prstGeom prst="rect">
            <a:avLst/>
          </a:prstGeom>
          <a:noFill/>
        </p:spPr>
        <p:txBody>
          <a:bodyPr wrap="square" lIns="38405" tIns="0" rIns="38405" bIns="0">
            <a:spAutoFit/>
          </a:bodyPr>
          <a:lstStyle/>
          <a:p>
            <a:pPr>
              <a:defRPr/>
            </a:pPr>
            <a:r>
              <a:rPr lang="en-US" sz="1300" dirty="0" err="1">
                <a:solidFill>
                  <a:prstClr val="black"/>
                </a:solidFill>
                <a:latin typeface="Arial"/>
                <a:ea typeface="ヒラギノ角ゴ ProN W3"/>
                <a:cs typeface="Tw Cen MT"/>
              </a:rPr>
              <a:t>flatMap</a:t>
            </a:r>
            <a:endParaRPr lang="en-US" sz="1300" dirty="0">
              <a:solidFill>
                <a:prstClr val="black"/>
              </a:solidFill>
              <a:latin typeface="Arial"/>
              <a:ea typeface="ヒラギノ角ゴ ProN W3"/>
              <a:cs typeface="Tw Cen MT"/>
            </a:endParaRPr>
          </a:p>
        </p:txBody>
      </p:sp>
      <p:cxnSp>
        <p:nvCxnSpPr>
          <p:cNvPr id="155" name="Straight Arrow Connector 154"/>
          <p:cNvCxnSpPr>
            <a:stCxn id="135" idx="2"/>
            <a:endCxn id="150" idx="0"/>
          </p:cNvCxnSpPr>
          <p:nvPr/>
        </p:nvCxnSpPr>
        <p:spPr bwMode="auto">
          <a:xfrm flipH="1">
            <a:off x="7465220" y="4101308"/>
            <a:ext cx="7739" cy="505619"/>
          </a:xfrm>
          <a:prstGeom prst="straightConnector1">
            <a:avLst/>
          </a:prstGeom>
          <a:solidFill>
            <a:srgbClr val="000000"/>
          </a:solidFill>
          <a:ln w="28575" cap="flat" cmpd="sng" algn="ctr">
            <a:solidFill>
              <a:srgbClr val="0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nvGrpSpPr>
          <p:cNvPr id="6" name="Group 5"/>
          <p:cNvGrpSpPr>
            <a:grpSpLocks/>
          </p:cNvGrpSpPr>
          <p:nvPr/>
        </p:nvGrpSpPr>
        <p:grpSpPr bwMode="auto">
          <a:xfrm>
            <a:off x="4524376" y="4901408"/>
            <a:ext cx="3552825" cy="1042193"/>
            <a:chOff x="8001000" y="9802813"/>
            <a:chExt cx="9474199" cy="2084386"/>
          </a:xfrm>
        </p:grpSpPr>
        <p:cxnSp>
          <p:nvCxnSpPr>
            <p:cNvPr id="85" name="Straight Arrow Connector 84"/>
            <p:cNvCxnSpPr/>
            <p:nvPr/>
          </p:nvCxnSpPr>
          <p:spPr bwMode="auto">
            <a:xfrm flipH="1">
              <a:off x="8863013" y="9802813"/>
              <a:ext cx="22225" cy="1011237"/>
            </a:xfrm>
            <a:prstGeom prst="straightConnector1">
              <a:avLst/>
            </a:prstGeom>
            <a:solidFill>
              <a:srgbClr val="000000"/>
            </a:solidFill>
            <a:ln w="28575" cap="flat" cmpd="sng" algn="ctr">
              <a:solidFill>
                <a:srgbClr val="0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7" name="Straight Arrow Connector 86"/>
            <p:cNvCxnSpPr/>
            <p:nvPr/>
          </p:nvCxnSpPr>
          <p:spPr bwMode="auto">
            <a:xfrm flipH="1">
              <a:off x="12379325" y="9802813"/>
              <a:ext cx="22225" cy="1011237"/>
            </a:xfrm>
            <a:prstGeom prst="straightConnector1">
              <a:avLst/>
            </a:prstGeom>
            <a:solidFill>
              <a:srgbClr val="000000"/>
            </a:solidFill>
            <a:ln w="28575" cap="flat" cmpd="sng" algn="ctr">
              <a:solidFill>
                <a:srgbClr val="0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9" name="Straight Arrow Connector 88"/>
            <p:cNvCxnSpPr/>
            <p:nvPr/>
          </p:nvCxnSpPr>
          <p:spPr bwMode="auto">
            <a:xfrm flipH="1">
              <a:off x="15827375" y="9802813"/>
              <a:ext cx="20638" cy="1011237"/>
            </a:xfrm>
            <a:prstGeom prst="straightConnector1">
              <a:avLst/>
            </a:prstGeom>
            <a:solidFill>
              <a:srgbClr val="000000"/>
            </a:solidFill>
            <a:ln w="28575" cap="flat" cmpd="sng" algn="ctr">
              <a:solidFill>
                <a:srgbClr val="0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21530"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001000" y="10820401"/>
              <a:ext cx="1752600" cy="10667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531" name="Picture 9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506200" y="10820401"/>
              <a:ext cx="1752600" cy="10667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532" name="Picture 9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11399" y="10820401"/>
              <a:ext cx="1752600" cy="10667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4" name="TextBox 83"/>
            <p:cNvSpPr txBox="1"/>
            <p:nvPr/>
          </p:nvSpPr>
          <p:spPr bwMode="auto">
            <a:xfrm>
              <a:off x="8880475" y="9947275"/>
              <a:ext cx="1631949" cy="400110"/>
            </a:xfrm>
            <a:prstGeom prst="rect">
              <a:avLst/>
            </a:prstGeom>
            <a:noFill/>
          </p:spPr>
          <p:txBody>
            <a:bodyPr tIns="0" bIns="0">
              <a:spAutoFit/>
            </a:bodyPr>
            <a:lstStyle/>
            <a:p>
              <a:pPr>
                <a:defRPr/>
              </a:pPr>
              <a:r>
                <a:rPr lang="en-US" sz="1300" dirty="0">
                  <a:solidFill>
                    <a:prstClr val="black"/>
                  </a:solidFill>
                  <a:latin typeface="Arial"/>
                  <a:ea typeface="ヒラギノ角ゴ ProN W3"/>
                  <a:cs typeface="Tw Cen MT"/>
                </a:rPr>
                <a:t>save</a:t>
              </a:r>
            </a:p>
          </p:txBody>
        </p:sp>
        <p:sp>
          <p:nvSpPr>
            <p:cNvPr id="86" name="TextBox 85"/>
            <p:cNvSpPr txBox="1"/>
            <p:nvPr/>
          </p:nvSpPr>
          <p:spPr bwMode="auto">
            <a:xfrm>
              <a:off x="12396786" y="9947275"/>
              <a:ext cx="1630362" cy="400110"/>
            </a:xfrm>
            <a:prstGeom prst="rect">
              <a:avLst/>
            </a:prstGeom>
            <a:noFill/>
          </p:spPr>
          <p:txBody>
            <a:bodyPr tIns="0" bIns="0">
              <a:spAutoFit/>
            </a:bodyPr>
            <a:lstStyle/>
            <a:p>
              <a:pPr>
                <a:defRPr/>
              </a:pPr>
              <a:r>
                <a:rPr lang="en-US" sz="1300" dirty="0">
                  <a:solidFill>
                    <a:prstClr val="black"/>
                  </a:solidFill>
                  <a:latin typeface="Arial"/>
                  <a:ea typeface="ヒラギノ角ゴ ProN W3"/>
                  <a:cs typeface="Tw Cen MT"/>
                </a:rPr>
                <a:t>save</a:t>
              </a:r>
            </a:p>
          </p:txBody>
        </p:sp>
        <p:sp>
          <p:nvSpPr>
            <p:cNvPr id="88" name="TextBox 87"/>
            <p:cNvSpPr txBox="1"/>
            <p:nvPr/>
          </p:nvSpPr>
          <p:spPr bwMode="auto">
            <a:xfrm>
              <a:off x="15843250" y="9947275"/>
              <a:ext cx="1631949" cy="400110"/>
            </a:xfrm>
            <a:prstGeom prst="rect">
              <a:avLst/>
            </a:prstGeom>
            <a:noFill/>
          </p:spPr>
          <p:txBody>
            <a:bodyPr tIns="0" bIns="0">
              <a:spAutoFit/>
            </a:bodyPr>
            <a:lstStyle/>
            <a:p>
              <a:pPr>
                <a:defRPr/>
              </a:pPr>
              <a:r>
                <a:rPr lang="en-US" sz="1300" dirty="0">
                  <a:solidFill>
                    <a:prstClr val="black"/>
                  </a:solidFill>
                  <a:latin typeface="Arial"/>
                  <a:ea typeface="ヒラギノ角ゴ ProN W3"/>
                  <a:cs typeface="Tw Cen MT"/>
                </a:rPr>
                <a:t>save</a:t>
              </a:r>
            </a:p>
          </p:txBody>
        </p:sp>
      </p:grpSp>
      <p:sp>
        <p:nvSpPr>
          <p:cNvPr id="55" name="Rectangle 54"/>
          <p:cNvSpPr/>
          <p:nvPr/>
        </p:nvSpPr>
        <p:spPr bwMode="auto">
          <a:xfrm>
            <a:off x="5660232" y="3517107"/>
            <a:ext cx="1003697" cy="249238"/>
          </a:xfrm>
          <a:prstGeom prst="rect">
            <a:avLst/>
          </a:prstGeom>
          <a:solidFill>
            <a:schemeClr val="bg1"/>
          </a:solidFill>
          <a:ln>
            <a:noFill/>
          </a:ln>
          <a:effectLst/>
        </p:spPr>
        <p:style>
          <a:lnRef idx="1">
            <a:schemeClr val="accent6"/>
          </a:lnRef>
          <a:fillRef idx="3">
            <a:schemeClr val="accent6"/>
          </a:fillRef>
          <a:effectRef idx="2">
            <a:schemeClr val="accent6"/>
          </a:effectRef>
          <a:fontRef idx="minor">
            <a:schemeClr val="lt1"/>
          </a:fontRef>
        </p:style>
        <p:txBody>
          <a:bodyPr lIns="0" tIns="19202" rIns="0" bIns="19202" anchor="ctr"/>
          <a:lstStyle/>
          <a:p>
            <a:pPr algn="ctr">
              <a:defRPr/>
            </a:pPr>
            <a:r>
              <a:rPr lang="en-US" sz="1500" kern="0" dirty="0">
                <a:solidFill>
                  <a:prstClr val="black"/>
                </a:solidFill>
                <a:latin typeface="Calibri"/>
                <a:ea typeface="ヒラギノ角ゴ ProN W3"/>
                <a:cs typeface="ヒラギノ角ゴ ProN W3"/>
              </a:rPr>
              <a:t>batch @ t+1</a:t>
            </a:r>
          </a:p>
        </p:txBody>
      </p:sp>
      <p:sp>
        <p:nvSpPr>
          <p:cNvPr id="56" name="Rectangle 55"/>
          <p:cNvSpPr/>
          <p:nvPr/>
        </p:nvSpPr>
        <p:spPr bwMode="auto">
          <a:xfrm>
            <a:off x="4352926" y="3522662"/>
            <a:ext cx="1003697" cy="249238"/>
          </a:xfrm>
          <a:prstGeom prst="rect">
            <a:avLst/>
          </a:prstGeom>
          <a:solidFill>
            <a:schemeClr val="bg1"/>
          </a:solidFill>
          <a:ln>
            <a:noFill/>
          </a:ln>
          <a:effectLst/>
        </p:spPr>
        <p:style>
          <a:lnRef idx="1">
            <a:schemeClr val="accent6"/>
          </a:lnRef>
          <a:fillRef idx="3">
            <a:schemeClr val="accent6"/>
          </a:fillRef>
          <a:effectRef idx="2">
            <a:schemeClr val="accent6"/>
          </a:effectRef>
          <a:fontRef idx="minor">
            <a:schemeClr val="lt1"/>
          </a:fontRef>
        </p:style>
        <p:txBody>
          <a:bodyPr lIns="0" tIns="19202" rIns="0" bIns="19202" anchor="ctr"/>
          <a:lstStyle/>
          <a:p>
            <a:pPr algn="ctr">
              <a:defRPr/>
            </a:pPr>
            <a:r>
              <a:rPr lang="en-US" sz="1500" kern="0" dirty="0">
                <a:solidFill>
                  <a:prstClr val="black"/>
                </a:solidFill>
                <a:latin typeface="Calibri"/>
                <a:ea typeface="ヒラギノ角ゴ ProN W3"/>
                <a:cs typeface="ヒラギノ角ゴ ProN W3"/>
              </a:rPr>
              <a:t>b</a:t>
            </a:r>
            <a:r>
              <a:rPr lang="en-US" sz="1500" kern="0" dirty="0" err="1">
                <a:solidFill>
                  <a:prstClr val="black"/>
                </a:solidFill>
                <a:latin typeface="Calibri"/>
                <a:ea typeface="ヒラギノ角ゴ ProN W3"/>
                <a:cs typeface="ヒラギノ角ゴ ProN W3"/>
              </a:rPr>
              <a:t>atch</a:t>
            </a:r>
            <a:r>
              <a:rPr lang="en-US" sz="1500" kern="0" dirty="0">
                <a:solidFill>
                  <a:prstClr val="black"/>
                </a:solidFill>
                <a:latin typeface="Calibri"/>
                <a:ea typeface="ヒラギノ角ゴ ProN W3"/>
                <a:cs typeface="ヒラギノ角ゴ ProN W3"/>
              </a:rPr>
              <a:t> @ t</a:t>
            </a:r>
          </a:p>
        </p:txBody>
      </p:sp>
      <p:sp>
        <p:nvSpPr>
          <p:cNvPr id="57" name="Rectangle 56"/>
          <p:cNvSpPr/>
          <p:nvPr/>
        </p:nvSpPr>
        <p:spPr bwMode="auto">
          <a:xfrm>
            <a:off x="6966348" y="3522662"/>
            <a:ext cx="1003697" cy="249238"/>
          </a:xfrm>
          <a:prstGeom prst="rect">
            <a:avLst/>
          </a:prstGeom>
          <a:solidFill>
            <a:schemeClr val="bg1"/>
          </a:solidFill>
          <a:ln>
            <a:noFill/>
          </a:ln>
          <a:effectLst/>
        </p:spPr>
        <p:style>
          <a:lnRef idx="1">
            <a:schemeClr val="accent6"/>
          </a:lnRef>
          <a:fillRef idx="3">
            <a:schemeClr val="accent6"/>
          </a:fillRef>
          <a:effectRef idx="2">
            <a:schemeClr val="accent6"/>
          </a:effectRef>
          <a:fontRef idx="minor">
            <a:schemeClr val="lt1"/>
          </a:fontRef>
        </p:style>
        <p:txBody>
          <a:bodyPr lIns="0" tIns="19202" rIns="0" bIns="19202" anchor="ctr"/>
          <a:lstStyle/>
          <a:p>
            <a:pPr algn="ctr">
              <a:defRPr/>
            </a:pPr>
            <a:r>
              <a:rPr lang="en-US" sz="1500" kern="0" dirty="0">
                <a:solidFill>
                  <a:prstClr val="black"/>
                </a:solidFill>
                <a:latin typeface="Calibri"/>
                <a:ea typeface="ヒラギノ角ゴ ProN W3"/>
                <a:cs typeface="ヒラギノ角ゴ ProN W3"/>
              </a:rPr>
              <a:t>batch @ t+2</a:t>
            </a:r>
          </a:p>
        </p:txBody>
      </p:sp>
      <p:sp>
        <p:nvSpPr>
          <p:cNvPr id="21524" name="Rectangle 155"/>
          <p:cNvSpPr>
            <a:spLocks noChangeArrowheads="1"/>
          </p:cNvSpPr>
          <p:nvPr/>
        </p:nvSpPr>
        <p:spPr bwMode="auto">
          <a:xfrm>
            <a:off x="2305050" y="3733800"/>
            <a:ext cx="1885950" cy="3157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38405" tIns="19202" rIns="38405" bIns="19202">
            <a:spAutoFit/>
          </a:bodyPr>
          <a:lstStyle/>
          <a:p>
            <a:r>
              <a:rPr lang="en-US" dirty="0">
                <a:solidFill>
                  <a:prstClr val="black"/>
                </a:solidFill>
                <a:latin typeface="Calibri" charset="0"/>
                <a:ea typeface="ヒラギノ角ゴ ProN W3"/>
                <a:cs typeface="Calibri" charset="0"/>
              </a:rPr>
              <a:t>tweets </a:t>
            </a:r>
            <a:r>
              <a:rPr lang="en-US" dirty="0" err="1">
                <a:solidFill>
                  <a:prstClr val="black"/>
                </a:solidFill>
                <a:latin typeface="Calibri" charset="0"/>
                <a:ea typeface="ヒラギノ角ゴ ProN W3"/>
                <a:cs typeface="Calibri" charset="0"/>
              </a:rPr>
              <a:t>DStream</a:t>
            </a:r>
            <a:endParaRPr lang="en-US" dirty="0">
              <a:solidFill>
                <a:prstClr val="black"/>
              </a:solidFill>
              <a:latin typeface="Calibri" charset="0"/>
              <a:ea typeface="ヒラギノ角ゴ ProN W3"/>
              <a:cs typeface="Calibri" charset="0"/>
            </a:endParaRPr>
          </a:p>
        </p:txBody>
      </p:sp>
      <p:sp>
        <p:nvSpPr>
          <p:cNvPr id="21525" name="Rectangle 155"/>
          <p:cNvSpPr>
            <a:spLocks noChangeArrowheads="1"/>
          </p:cNvSpPr>
          <p:nvPr/>
        </p:nvSpPr>
        <p:spPr bwMode="auto">
          <a:xfrm>
            <a:off x="2305050" y="4533900"/>
            <a:ext cx="1885950" cy="3157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38405" tIns="19202" rIns="38405" bIns="19202">
            <a:spAutoFit/>
          </a:bodyPr>
          <a:lstStyle/>
          <a:p>
            <a:r>
              <a:rPr lang="en-US">
                <a:solidFill>
                  <a:prstClr val="black"/>
                </a:solidFill>
                <a:latin typeface="Calibri" charset="0"/>
                <a:ea typeface="ヒラギノ角ゴ ProN W3"/>
                <a:cs typeface="Calibri" charset="0"/>
              </a:rPr>
              <a:t>hashTags DStream</a:t>
            </a:r>
          </a:p>
        </p:txBody>
      </p:sp>
      <p:sp>
        <p:nvSpPr>
          <p:cNvPr id="62" name="Rounded Rectangular Callout 61"/>
          <p:cNvSpPr/>
          <p:nvPr/>
        </p:nvSpPr>
        <p:spPr>
          <a:xfrm>
            <a:off x="8077200" y="5410200"/>
            <a:ext cx="1600200" cy="685800"/>
          </a:xfrm>
          <a:prstGeom prst="wedgeRoundRectCallout">
            <a:avLst>
              <a:gd name="adj1" fmla="val -59817"/>
              <a:gd name="adj2" fmla="val -22499"/>
              <a:gd name="adj3" fmla="val 16667"/>
            </a:avLst>
          </a:prstGeom>
          <a:ln w="28575" cmpd="sng"/>
        </p:spPr>
        <p:style>
          <a:lnRef idx="2">
            <a:schemeClr val="accent4"/>
          </a:lnRef>
          <a:fillRef idx="1">
            <a:schemeClr val="lt1"/>
          </a:fillRef>
          <a:effectRef idx="0">
            <a:schemeClr val="accent4"/>
          </a:effectRef>
          <a:fontRef idx="minor">
            <a:schemeClr val="dk1"/>
          </a:fontRef>
        </p:style>
        <p:txBody>
          <a:bodyPr lIns="0" tIns="19202" rIns="0" bIns="19202" anchor="ctr"/>
          <a:lstStyle/>
          <a:p>
            <a:pPr algn="ctr">
              <a:defRPr/>
            </a:pPr>
            <a:r>
              <a:rPr lang="en-US" sz="1700" dirty="0">
                <a:solidFill>
                  <a:srgbClr val="000000"/>
                </a:solidFill>
                <a:latin typeface="Calibri"/>
                <a:ea typeface="ヒラギノ角ゴ ProN W3"/>
                <a:cs typeface="Calibri"/>
              </a:rPr>
              <a:t>every batch saved to HDFS</a:t>
            </a:r>
          </a:p>
        </p:txBody>
      </p:sp>
    </p:spTree>
    <p:extLst>
      <p:ext uri="{BB962C8B-B14F-4D97-AF65-F5344CB8AC3E}">
        <p14:creationId xmlns:p14="http://schemas.microsoft.com/office/powerpoint/2010/main" val="42235314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par>
                          <p:cTn id="12" fill="hold" nodeType="afterGroup">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P spid="62"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Example – Get </a:t>
            </a:r>
            <a:r>
              <a:rPr lang="en-US" dirty="0" err="1"/>
              <a:t>hashtags</a:t>
            </a:r>
            <a:r>
              <a:rPr lang="en-US" dirty="0"/>
              <a:t> from Twitter  </a:t>
            </a:r>
          </a:p>
        </p:txBody>
      </p:sp>
      <p:sp>
        <p:nvSpPr>
          <p:cNvPr id="5" name="Content Placeholder 4"/>
          <p:cNvSpPr>
            <a:spLocks noGrp="1"/>
          </p:cNvSpPr>
          <p:nvPr>
            <p:ph type="body" sz="quarter" idx="4294967295"/>
          </p:nvPr>
        </p:nvSpPr>
        <p:spPr>
          <a:xfrm>
            <a:off x="1117600" y="1447800"/>
            <a:ext cx="11074400" cy="1757363"/>
          </a:xfrm>
        </p:spPr>
        <p:txBody>
          <a:bodyPr/>
          <a:lstStyle/>
          <a:p>
            <a:pPr marL="0" indent="0">
              <a:buNone/>
              <a:defRPr/>
            </a:pPr>
            <a:r>
              <a:rPr lang="en-US" sz="1700" dirty="0" err="1">
                <a:solidFill>
                  <a:schemeClr val="tx1">
                    <a:lumMod val="50000"/>
                    <a:lumOff val="50000"/>
                  </a:schemeClr>
                </a:solidFill>
                <a:latin typeface="Consolas"/>
                <a:cs typeface="Consolas"/>
              </a:rPr>
              <a:t>val</a:t>
            </a:r>
            <a:r>
              <a:rPr lang="en-US" sz="1700" dirty="0">
                <a:solidFill>
                  <a:schemeClr val="tx1">
                    <a:lumMod val="50000"/>
                    <a:lumOff val="50000"/>
                  </a:schemeClr>
                </a:solidFill>
                <a:latin typeface="Consolas"/>
                <a:cs typeface="Consolas"/>
              </a:rPr>
              <a:t> tweets = </a:t>
            </a:r>
            <a:r>
              <a:rPr lang="en-US" sz="1700" dirty="0" err="1">
                <a:solidFill>
                  <a:schemeClr val="tx1">
                    <a:lumMod val="50000"/>
                    <a:lumOff val="50000"/>
                  </a:schemeClr>
                </a:solidFill>
                <a:latin typeface="Consolas"/>
                <a:cs typeface="Consolas"/>
              </a:rPr>
              <a:t>ssc.twitterStream</a:t>
            </a:r>
            <a:r>
              <a:rPr lang="en-US" sz="1700" dirty="0">
                <a:solidFill>
                  <a:schemeClr val="tx1">
                    <a:lumMod val="50000"/>
                    <a:lumOff val="50000"/>
                  </a:schemeClr>
                </a:solidFill>
                <a:latin typeface="Consolas"/>
                <a:cs typeface="Consolas"/>
              </a:rPr>
              <a:t>()</a:t>
            </a:r>
          </a:p>
          <a:p>
            <a:pPr marL="0" indent="0">
              <a:buNone/>
              <a:defRPr/>
            </a:pPr>
            <a:r>
              <a:rPr lang="en-US" sz="1700" dirty="0" err="1">
                <a:solidFill>
                  <a:srgbClr val="7F7F7F"/>
                </a:solidFill>
                <a:latin typeface="Consolas"/>
                <a:cs typeface="Consolas"/>
              </a:rPr>
              <a:t>val</a:t>
            </a:r>
            <a:r>
              <a:rPr lang="en-US" sz="1700" dirty="0">
                <a:solidFill>
                  <a:srgbClr val="7F7F7F"/>
                </a:solidFill>
                <a:latin typeface="Consolas"/>
                <a:cs typeface="Consolas"/>
              </a:rPr>
              <a:t> </a:t>
            </a:r>
            <a:r>
              <a:rPr lang="en-US" sz="1700" dirty="0" err="1">
                <a:solidFill>
                  <a:srgbClr val="7F7F7F"/>
                </a:solidFill>
                <a:latin typeface="Consolas"/>
                <a:cs typeface="Consolas"/>
              </a:rPr>
              <a:t>hashTags</a:t>
            </a:r>
            <a:r>
              <a:rPr lang="en-US" sz="1700" dirty="0">
                <a:solidFill>
                  <a:srgbClr val="7F7F7F"/>
                </a:solidFill>
                <a:latin typeface="Consolas"/>
                <a:cs typeface="Consolas"/>
              </a:rPr>
              <a:t> = </a:t>
            </a:r>
            <a:r>
              <a:rPr lang="en-US" sz="1700" dirty="0" err="1">
                <a:solidFill>
                  <a:srgbClr val="7F7F7F"/>
                </a:solidFill>
                <a:latin typeface="Consolas"/>
                <a:cs typeface="Consolas"/>
              </a:rPr>
              <a:t>tweets.flatMap</a:t>
            </a:r>
            <a:r>
              <a:rPr lang="en-US" sz="1700" dirty="0">
                <a:solidFill>
                  <a:srgbClr val="7F7F7F"/>
                </a:solidFill>
                <a:latin typeface="Consolas"/>
                <a:cs typeface="Consolas"/>
              </a:rPr>
              <a:t> (status =&gt; </a:t>
            </a:r>
            <a:r>
              <a:rPr lang="en-US" sz="1700" dirty="0" err="1">
                <a:solidFill>
                  <a:srgbClr val="7F7F7F"/>
                </a:solidFill>
                <a:latin typeface="Consolas"/>
                <a:cs typeface="Consolas"/>
              </a:rPr>
              <a:t>getTags</a:t>
            </a:r>
            <a:r>
              <a:rPr lang="en-US" sz="1700" dirty="0">
                <a:solidFill>
                  <a:srgbClr val="7F7F7F"/>
                </a:solidFill>
                <a:latin typeface="Consolas"/>
                <a:cs typeface="Consolas"/>
              </a:rPr>
              <a:t>(status))</a:t>
            </a:r>
          </a:p>
          <a:p>
            <a:pPr marL="0" indent="0">
              <a:buNone/>
              <a:defRPr/>
            </a:pPr>
            <a:r>
              <a:rPr lang="en-US" sz="1700" dirty="0" err="1">
                <a:solidFill>
                  <a:schemeClr val="accent3"/>
                </a:solidFill>
                <a:latin typeface="Consolas"/>
                <a:cs typeface="Consolas"/>
              </a:rPr>
              <a:t>hashTags</a:t>
            </a:r>
            <a:r>
              <a:rPr lang="en-US" sz="1700" dirty="0" err="1">
                <a:latin typeface="Consolas"/>
                <a:cs typeface="Consolas"/>
              </a:rPr>
              <a:t>.</a:t>
            </a:r>
            <a:r>
              <a:rPr lang="en-US" sz="1700" dirty="0" err="1">
                <a:solidFill>
                  <a:schemeClr val="accent1"/>
                </a:solidFill>
                <a:latin typeface="Consolas"/>
                <a:cs typeface="Consolas"/>
              </a:rPr>
              <a:t>foreach</a:t>
            </a:r>
            <a:r>
              <a:rPr lang="en-US" sz="1700" dirty="0">
                <a:latin typeface="Consolas"/>
                <a:cs typeface="Consolas"/>
              </a:rPr>
              <a:t>(</a:t>
            </a:r>
            <a:r>
              <a:rPr lang="en-US" sz="1700" dirty="0" err="1">
                <a:latin typeface="Consolas"/>
                <a:cs typeface="Consolas"/>
              </a:rPr>
              <a:t>hashTagRDD</a:t>
            </a:r>
            <a:r>
              <a:rPr lang="en-US" sz="1700" dirty="0">
                <a:latin typeface="Consolas"/>
                <a:cs typeface="Consolas"/>
              </a:rPr>
              <a:t> =&gt; { ... })</a:t>
            </a:r>
          </a:p>
          <a:p>
            <a:pPr marL="0" indent="0">
              <a:buNone/>
              <a:defRPr/>
            </a:pPr>
            <a:endParaRPr lang="en-US" sz="2500" dirty="0"/>
          </a:p>
          <a:p>
            <a:pPr>
              <a:defRPr/>
            </a:pPr>
            <a:endParaRPr lang="en-US" sz="2000" dirty="0"/>
          </a:p>
        </p:txBody>
      </p:sp>
      <p:sp>
        <p:nvSpPr>
          <p:cNvPr id="164" name="Rounded Rectangular Callout 163"/>
          <p:cNvSpPr/>
          <p:nvPr/>
        </p:nvSpPr>
        <p:spPr>
          <a:xfrm>
            <a:off x="4124325" y="2590800"/>
            <a:ext cx="5767023" cy="571500"/>
          </a:xfrm>
          <a:prstGeom prst="wedgeRoundRectCallout">
            <a:avLst>
              <a:gd name="adj1" fmla="val -56824"/>
              <a:gd name="adj2" fmla="val -52520"/>
              <a:gd name="adj3" fmla="val 16667"/>
            </a:avLst>
          </a:prstGeom>
          <a:ln w="28575" cmpd="sng"/>
        </p:spPr>
        <p:style>
          <a:lnRef idx="2">
            <a:schemeClr val="accent4"/>
          </a:lnRef>
          <a:fillRef idx="1">
            <a:schemeClr val="lt1"/>
          </a:fillRef>
          <a:effectRef idx="0">
            <a:schemeClr val="accent4"/>
          </a:effectRef>
          <a:fontRef idx="minor">
            <a:schemeClr val="dk1"/>
          </a:fontRef>
        </p:style>
        <p:txBody>
          <a:bodyPr lIns="0" tIns="19202" rIns="0" bIns="19202" anchor="ctr"/>
          <a:lstStyle/>
          <a:p>
            <a:pPr algn="ctr">
              <a:defRPr/>
            </a:pPr>
            <a:r>
              <a:rPr lang="en-US" b="1" dirty="0" err="1">
                <a:solidFill>
                  <a:srgbClr val="000000"/>
                </a:solidFill>
                <a:latin typeface="Calibri"/>
                <a:ea typeface="ヒラギノ角ゴ ProN W3"/>
                <a:cs typeface="Calibri"/>
              </a:rPr>
              <a:t>foreach</a:t>
            </a:r>
            <a:r>
              <a:rPr lang="en-US" dirty="0">
                <a:solidFill>
                  <a:srgbClr val="000000"/>
                </a:solidFill>
                <a:latin typeface="Calibri"/>
                <a:cs typeface="Calibri"/>
              </a:rPr>
              <a:t>: do whatever you want with the processed data</a:t>
            </a:r>
          </a:p>
        </p:txBody>
      </p:sp>
      <p:grpSp>
        <p:nvGrpSpPr>
          <p:cNvPr id="21508" name="Group 7"/>
          <p:cNvGrpSpPr>
            <a:grpSpLocks/>
          </p:cNvGrpSpPr>
          <p:nvPr/>
        </p:nvGrpSpPr>
        <p:grpSpPr bwMode="auto">
          <a:xfrm>
            <a:off x="4444603" y="3810001"/>
            <a:ext cx="834628" cy="296069"/>
            <a:chOff x="7918600" y="4832650"/>
            <a:chExt cx="2458447" cy="653855"/>
          </a:xfrm>
        </p:grpSpPr>
        <p:sp>
          <p:nvSpPr>
            <p:cNvPr id="9" name="Alternate Process 8"/>
            <p:cNvSpPr/>
            <p:nvPr/>
          </p:nvSpPr>
          <p:spPr>
            <a:xfrm>
              <a:off x="7918600" y="4846674"/>
              <a:ext cx="2458447" cy="629314"/>
            </a:xfrm>
            <a:prstGeom prst="flowChartAlternateProcess">
              <a:avLst/>
            </a:prstGeom>
            <a:ln w="19050" cmpd="sng"/>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10" name="Straight Connector 9"/>
            <p:cNvCxnSpPr>
              <a:stCxn id="9" idx="0"/>
              <a:endCxn id="9" idx="2"/>
            </p:cNvCxnSpPr>
            <p:nvPr/>
          </p:nvCxnSpPr>
          <p:spPr>
            <a:xfrm>
              <a:off x="9147824" y="4846674"/>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1" name="Straight Connector 10"/>
            <p:cNvCxnSpPr/>
            <p:nvPr/>
          </p:nvCxnSpPr>
          <p:spPr>
            <a:xfrm>
              <a:off x="9784354" y="4832650"/>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2" name="Straight Connector 11"/>
            <p:cNvCxnSpPr/>
            <p:nvPr/>
          </p:nvCxnSpPr>
          <p:spPr>
            <a:xfrm>
              <a:off x="8548117" y="4857191"/>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grpSp>
      <p:grpSp>
        <p:nvGrpSpPr>
          <p:cNvPr id="21509" name="Group 23"/>
          <p:cNvGrpSpPr>
            <a:grpSpLocks/>
          </p:cNvGrpSpPr>
          <p:nvPr/>
        </p:nvGrpSpPr>
        <p:grpSpPr bwMode="auto">
          <a:xfrm>
            <a:off x="4436865" y="4599783"/>
            <a:ext cx="834033" cy="296069"/>
            <a:chOff x="7918600" y="4832650"/>
            <a:chExt cx="2458447" cy="653855"/>
          </a:xfrm>
        </p:grpSpPr>
        <p:sp>
          <p:nvSpPr>
            <p:cNvPr id="25" name="Alternate Process 24"/>
            <p:cNvSpPr/>
            <p:nvPr/>
          </p:nvSpPr>
          <p:spPr>
            <a:xfrm>
              <a:off x="7918600" y="4846674"/>
              <a:ext cx="2458447" cy="629314"/>
            </a:xfrm>
            <a:prstGeom prst="flowChartAlternateProcess">
              <a:avLst/>
            </a:prstGeom>
            <a:ln w="19050" cmpd="sng"/>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26" name="Straight Connector 25"/>
            <p:cNvCxnSpPr>
              <a:stCxn id="25" idx="0"/>
              <a:endCxn id="25" idx="2"/>
            </p:cNvCxnSpPr>
            <p:nvPr/>
          </p:nvCxnSpPr>
          <p:spPr>
            <a:xfrm>
              <a:off x="9148701" y="4846674"/>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27" name="Straight Connector 26"/>
            <p:cNvCxnSpPr/>
            <p:nvPr/>
          </p:nvCxnSpPr>
          <p:spPr>
            <a:xfrm>
              <a:off x="9785687" y="4832650"/>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28" name="Straight Connector 27"/>
            <p:cNvCxnSpPr/>
            <p:nvPr/>
          </p:nvCxnSpPr>
          <p:spPr>
            <a:xfrm>
              <a:off x="8548566" y="4857191"/>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grpSp>
      <p:sp>
        <p:nvSpPr>
          <p:cNvPr id="63" name="TextBox 62"/>
          <p:cNvSpPr txBox="1"/>
          <p:nvPr/>
        </p:nvSpPr>
        <p:spPr bwMode="auto">
          <a:xfrm>
            <a:off x="4899082" y="4248151"/>
            <a:ext cx="935832" cy="200055"/>
          </a:xfrm>
          <a:prstGeom prst="rect">
            <a:avLst/>
          </a:prstGeom>
          <a:noFill/>
        </p:spPr>
        <p:txBody>
          <a:bodyPr wrap="square" lIns="38405" tIns="0" rIns="38405" bIns="0">
            <a:spAutoFit/>
          </a:bodyPr>
          <a:lstStyle/>
          <a:p>
            <a:pPr>
              <a:defRPr/>
            </a:pPr>
            <a:r>
              <a:rPr lang="en-US" sz="1300" dirty="0" err="1">
                <a:solidFill>
                  <a:prstClr val="black"/>
                </a:solidFill>
                <a:latin typeface="Arial"/>
                <a:ea typeface="ヒラギノ角ゴ ProN W3"/>
                <a:cs typeface="Tw Cen MT"/>
              </a:rPr>
              <a:t>flatMap</a:t>
            </a:r>
            <a:endParaRPr lang="en-US" sz="1300" dirty="0">
              <a:solidFill>
                <a:prstClr val="black"/>
              </a:solidFill>
              <a:latin typeface="Arial"/>
              <a:ea typeface="ヒラギノ角ゴ ProN W3"/>
              <a:cs typeface="Tw Cen MT"/>
            </a:endParaRPr>
          </a:p>
        </p:txBody>
      </p:sp>
      <p:cxnSp>
        <p:nvCxnSpPr>
          <p:cNvPr id="109" name="Straight Arrow Connector 108"/>
          <p:cNvCxnSpPr>
            <a:stCxn id="9" idx="2"/>
            <a:endCxn id="25" idx="0"/>
          </p:cNvCxnSpPr>
          <p:nvPr/>
        </p:nvCxnSpPr>
        <p:spPr bwMode="auto">
          <a:xfrm flipH="1">
            <a:off x="4853583" y="4101308"/>
            <a:ext cx="8334" cy="505619"/>
          </a:xfrm>
          <a:prstGeom prst="straightConnector1">
            <a:avLst/>
          </a:prstGeom>
          <a:solidFill>
            <a:srgbClr val="000000"/>
          </a:solidFill>
          <a:ln w="28575" cap="flat" cmpd="sng" algn="ctr">
            <a:solidFill>
              <a:srgbClr val="0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nvGrpSpPr>
          <p:cNvPr id="21512" name="Group 111"/>
          <p:cNvGrpSpPr>
            <a:grpSpLocks/>
          </p:cNvGrpSpPr>
          <p:nvPr/>
        </p:nvGrpSpPr>
        <p:grpSpPr bwMode="auto">
          <a:xfrm>
            <a:off x="5763221" y="3810001"/>
            <a:ext cx="834628" cy="296069"/>
            <a:chOff x="7918600" y="4832650"/>
            <a:chExt cx="2458447" cy="653855"/>
          </a:xfrm>
        </p:grpSpPr>
        <p:sp>
          <p:nvSpPr>
            <p:cNvPr id="113" name="Alternate Process 112"/>
            <p:cNvSpPr/>
            <p:nvPr/>
          </p:nvSpPr>
          <p:spPr>
            <a:xfrm>
              <a:off x="7918600" y="4846674"/>
              <a:ext cx="2458447" cy="629314"/>
            </a:xfrm>
            <a:prstGeom prst="flowChartAlternateProcess">
              <a:avLst/>
            </a:prstGeom>
            <a:ln w="19050" cmpd="sng"/>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114" name="Straight Connector 113"/>
            <p:cNvCxnSpPr>
              <a:stCxn id="113" idx="0"/>
              <a:endCxn id="113" idx="2"/>
            </p:cNvCxnSpPr>
            <p:nvPr/>
          </p:nvCxnSpPr>
          <p:spPr>
            <a:xfrm>
              <a:off x="9147823" y="4846674"/>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15" name="Straight Connector 114"/>
            <p:cNvCxnSpPr/>
            <p:nvPr/>
          </p:nvCxnSpPr>
          <p:spPr>
            <a:xfrm>
              <a:off x="9784354" y="4832650"/>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16" name="Straight Connector 115"/>
            <p:cNvCxnSpPr/>
            <p:nvPr/>
          </p:nvCxnSpPr>
          <p:spPr>
            <a:xfrm>
              <a:off x="8548116" y="4857191"/>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grpSp>
      <p:grpSp>
        <p:nvGrpSpPr>
          <p:cNvPr id="21513" name="Group 126"/>
          <p:cNvGrpSpPr>
            <a:grpSpLocks/>
          </p:cNvGrpSpPr>
          <p:nvPr/>
        </p:nvGrpSpPr>
        <p:grpSpPr bwMode="auto">
          <a:xfrm>
            <a:off x="5755482" y="4599783"/>
            <a:ext cx="834033" cy="296069"/>
            <a:chOff x="7918600" y="4832650"/>
            <a:chExt cx="2458447" cy="653855"/>
          </a:xfrm>
        </p:grpSpPr>
        <p:sp>
          <p:nvSpPr>
            <p:cNvPr id="128" name="Alternate Process 127"/>
            <p:cNvSpPr/>
            <p:nvPr/>
          </p:nvSpPr>
          <p:spPr>
            <a:xfrm>
              <a:off x="7918600" y="4846674"/>
              <a:ext cx="2458447" cy="629314"/>
            </a:xfrm>
            <a:prstGeom prst="flowChartAlternateProcess">
              <a:avLst/>
            </a:prstGeom>
            <a:ln w="19050" cmpd="sng"/>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129" name="Straight Connector 128"/>
            <p:cNvCxnSpPr>
              <a:stCxn id="128" idx="0"/>
              <a:endCxn id="128" idx="2"/>
            </p:cNvCxnSpPr>
            <p:nvPr/>
          </p:nvCxnSpPr>
          <p:spPr>
            <a:xfrm>
              <a:off x="9148701" y="4846674"/>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130" name="Straight Connector 129"/>
            <p:cNvCxnSpPr/>
            <p:nvPr/>
          </p:nvCxnSpPr>
          <p:spPr>
            <a:xfrm>
              <a:off x="9785686" y="4832650"/>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131" name="Straight Connector 130"/>
            <p:cNvCxnSpPr/>
            <p:nvPr/>
          </p:nvCxnSpPr>
          <p:spPr>
            <a:xfrm>
              <a:off x="8548566" y="4857191"/>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grpSp>
      <p:sp>
        <p:nvSpPr>
          <p:cNvPr id="132" name="TextBox 131"/>
          <p:cNvSpPr txBox="1"/>
          <p:nvPr/>
        </p:nvSpPr>
        <p:spPr bwMode="auto">
          <a:xfrm>
            <a:off x="6217700" y="4248151"/>
            <a:ext cx="935832" cy="200055"/>
          </a:xfrm>
          <a:prstGeom prst="rect">
            <a:avLst/>
          </a:prstGeom>
          <a:noFill/>
        </p:spPr>
        <p:txBody>
          <a:bodyPr wrap="square" lIns="38405" tIns="0" rIns="38405" bIns="0">
            <a:spAutoFit/>
          </a:bodyPr>
          <a:lstStyle/>
          <a:p>
            <a:pPr>
              <a:defRPr/>
            </a:pPr>
            <a:r>
              <a:rPr lang="en-US" sz="1300" dirty="0" err="1">
                <a:solidFill>
                  <a:prstClr val="black"/>
                </a:solidFill>
                <a:latin typeface="Arial"/>
                <a:ea typeface="ヒラギノ角ゴ ProN W3"/>
                <a:cs typeface="Tw Cen MT"/>
              </a:rPr>
              <a:t>flatMap</a:t>
            </a:r>
            <a:endParaRPr lang="en-US" sz="1300" dirty="0">
              <a:solidFill>
                <a:prstClr val="black"/>
              </a:solidFill>
              <a:latin typeface="Arial"/>
              <a:ea typeface="ヒラギノ角ゴ ProN W3"/>
              <a:cs typeface="Tw Cen MT"/>
            </a:endParaRPr>
          </a:p>
        </p:txBody>
      </p:sp>
      <p:cxnSp>
        <p:nvCxnSpPr>
          <p:cNvPr id="133" name="Straight Arrow Connector 132"/>
          <p:cNvCxnSpPr>
            <a:stCxn id="113" idx="2"/>
            <a:endCxn id="128" idx="0"/>
          </p:cNvCxnSpPr>
          <p:nvPr/>
        </p:nvCxnSpPr>
        <p:spPr bwMode="auto">
          <a:xfrm flipH="1">
            <a:off x="6172200" y="4101308"/>
            <a:ext cx="8334" cy="505619"/>
          </a:xfrm>
          <a:prstGeom prst="straightConnector1">
            <a:avLst/>
          </a:prstGeom>
          <a:solidFill>
            <a:srgbClr val="000000"/>
          </a:solidFill>
          <a:ln w="28575" cap="flat" cmpd="sng" algn="ctr">
            <a:solidFill>
              <a:srgbClr val="0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nvGrpSpPr>
          <p:cNvPr id="21516" name="Group 133"/>
          <p:cNvGrpSpPr>
            <a:grpSpLocks/>
          </p:cNvGrpSpPr>
          <p:nvPr/>
        </p:nvGrpSpPr>
        <p:grpSpPr bwMode="auto">
          <a:xfrm>
            <a:off x="7056240" y="3810001"/>
            <a:ext cx="834033" cy="296069"/>
            <a:chOff x="7918600" y="4832650"/>
            <a:chExt cx="2458447" cy="653855"/>
          </a:xfrm>
        </p:grpSpPr>
        <p:sp>
          <p:nvSpPr>
            <p:cNvPr id="135" name="Alternate Process 134"/>
            <p:cNvSpPr/>
            <p:nvPr/>
          </p:nvSpPr>
          <p:spPr>
            <a:xfrm>
              <a:off x="7918600" y="4846674"/>
              <a:ext cx="2458447" cy="629314"/>
            </a:xfrm>
            <a:prstGeom prst="flowChartAlternateProcess">
              <a:avLst/>
            </a:prstGeom>
            <a:ln w="19050" cmpd="sng"/>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136" name="Straight Connector 135"/>
            <p:cNvCxnSpPr>
              <a:stCxn id="135" idx="0"/>
              <a:endCxn id="135" idx="2"/>
            </p:cNvCxnSpPr>
            <p:nvPr/>
          </p:nvCxnSpPr>
          <p:spPr>
            <a:xfrm>
              <a:off x="9148701" y="4846674"/>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37" name="Straight Connector 136"/>
            <p:cNvCxnSpPr/>
            <p:nvPr/>
          </p:nvCxnSpPr>
          <p:spPr>
            <a:xfrm>
              <a:off x="9785687" y="4832650"/>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38" name="Straight Connector 137"/>
            <p:cNvCxnSpPr/>
            <p:nvPr/>
          </p:nvCxnSpPr>
          <p:spPr>
            <a:xfrm>
              <a:off x="8548566" y="4857191"/>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grpSp>
      <p:grpSp>
        <p:nvGrpSpPr>
          <p:cNvPr id="21517" name="Group 148"/>
          <p:cNvGrpSpPr>
            <a:grpSpLocks/>
          </p:cNvGrpSpPr>
          <p:nvPr/>
        </p:nvGrpSpPr>
        <p:grpSpPr bwMode="auto">
          <a:xfrm>
            <a:off x="7047906" y="4599783"/>
            <a:ext cx="834033" cy="296069"/>
            <a:chOff x="7918600" y="4832650"/>
            <a:chExt cx="2458447" cy="653855"/>
          </a:xfrm>
        </p:grpSpPr>
        <p:sp>
          <p:nvSpPr>
            <p:cNvPr id="150" name="Alternate Process 149"/>
            <p:cNvSpPr/>
            <p:nvPr/>
          </p:nvSpPr>
          <p:spPr>
            <a:xfrm>
              <a:off x="7918600" y="4846674"/>
              <a:ext cx="2458447" cy="629314"/>
            </a:xfrm>
            <a:prstGeom prst="flowChartAlternateProcess">
              <a:avLst/>
            </a:prstGeom>
            <a:ln w="19050" cmpd="sng"/>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151" name="Straight Connector 150"/>
            <p:cNvCxnSpPr>
              <a:stCxn id="150" idx="0"/>
              <a:endCxn id="150" idx="2"/>
            </p:cNvCxnSpPr>
            <p:nvPr/>
          </p:nvCxnSpPr>
          <p:spPr>
            <a:xfrm>
              <a:off x="9148701" y="4846674"/>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152" name="Straight Connector 151"/>
            <p:cNvCxnSpPr/>
            <p:nvPr/>
          </p:nvCxnSpPr>
          <p:spPr>
            <a:xfrm>
              <a:off x="9785687" y="4832650"/>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153" name="Straight Connector 152"/>
            <p:cNvCxnSpPr/>
            <p:nvPr/>
          </p:nvCxnSpPr>
          <p:spPr>
            <a:xfrm>
              <a:off x="8548566" y="4857191"/>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grpSp>
      <p:sp>
        <p:nvSpPr>
          <p:cNvPr id="154" name="TextBox 153"/>
          <p:cNvSpPr txBox="1"/>
          <p:nvPr/>
        </p:nvSpPr>
        <p:spPr bwMode="auto">
          <a:xfrm>
            <a:off x="7510123" y="4248151"/>
            <a:ext cx="935832" cy="200055"/>
          </a:xfrm>
          <a:prstGeom prst="rect">
            <a:avLst/>
          </a:prstGeom>
          <a:noFill/>
        </p:spPr>
        <p:txBody>
          <a:bodyPr wrap="square" lIns="38405" tIns="0" rIns="38405" bIns="0">
            <a:spAutoFit/>
          </a:bodyPr>
          <a:lstStyle/>
          <a:p>
            <a:pPr>
              <a:defRPr/>
            </a:pPr>
            <a:r>
              <a:rPr lang="en-US" sz="1300" dirty="0" err="1">
                <a:solidFill>
                  <a:prstClr val="black"/>
                </a:solidFill>
                <a:latin typeface="Arial"/>
                <a:ea typeface="ヒラギノ角ゴ ProN W3"/>
                <a:cs typeface="Tw Cen MT"/>
              </a:rPr>
              <a:t>flatMap</a:t>
            </a:r>
            <a:endParaRPr lang="en-US" sz="1300" dirty="0">
              <a:solidFill>
                <a:prstClr val="black"/>
              </a:solidFill>
              <a:latin typeface="Arial"/>
              <a:ea typeface="ヒラギノ角ゴ ProN W3"/>
              <a:cs typeface="Tw Cen MT"/>
            </a:endParaRPr>
          </a:p>
        </p:txBody>
      </p:sp>
      <p:cxnSp>
        <p:nvCxnSpPr>
          <p:cNvPr id="155" name="Straight Arrow Connector 154"/>
          <p:cNvCxnSpPr>
            <a:stCxn id="135" idx="2"/>
            <a:endCxn id="150" idx="0"/>
          </p:cNvCxnSpPr>
          <p:nvPr/>
        </p:nvCxnSpPr>
        <p:spPr bwMode="auto">
          <a:xfrm flipH="1">
            <a:off x="7465220" y="4101308"/>
            <a:ext cx="7739" cy="505619"/>
          </a:xfrm>
          <a:prstGeom prst="straightConnector1">
            <a:avLst/>
          </a:prstGeom>
          <a:solidFill>
            <a:srgbClr val="000000"/>
          </a:solidFill>
          <a:ln w="28575" cap="flat" cmpd="sng" algn="ctr">
            <a:solidFill>
              <a:srgbClr val="0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5" name="Straight Arrow Connector 84"/>
          <p:cNvCxnSpPr/>
          <p:nvPr/>
        </p:nvCxnSpPr>
        <p:spPr bwMode="auto">
          <a:xfrm flipH="1">
            <a:off x="4847630" y="4901408"/>
            <a:ext cx="8334" cy="505619"/>
          </a:xfrm>
          <a:prstGeom prst="straightConnector1">
            <a:avLst/>
          </a:prstGeom>
          <a:solidFill>
            <a:srgbClr val="000000"/>
          </a:solidFill>
          <a:ln w="28575" cap="flat" cmpd="sng" algn="ctr">
            <a:solidFill>
              <a:srgbClr val="0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7" name="Straight Arrow Connector 86"/>
          <p:cNvCxnSpPr/>
          <p:nvPr/>
        </p:nvCxnSpPr>
        <p:spPr bwMode="auto">
          <a:xfrm flipH="1">
            <a:off x="6166247" y="4901408"/>
            <a:ext cx="8334" cy="505619"/>
          </a:xfrm>
          <a:prstGeom prst="straightConnector1">
            <a:avLst/>
          </a:prstGeom>
          <a:solidFill>
            <a:srgbClr val="000000"/>
          </a:solidFill>
          <a:ln w="28575" cap="flat" cmpd="sng" algn="ctr">
            <a:solidFill>
              <a:srgbClr val="0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9" name="Straight Arrow Connector 88"/>
          <p:cNvCxnSpPr/>
          <p:nvPr/>
        </p:nvCxnSpPr>
        <p:spPr bwMode="auto">
          <a:xfrm flipH="1">
            <a:off x="7459267" y="4901408"/>
            <a:ext cx="7739" cy="505619"/>
          </a:xfrm>
          <a:prstGeom prst="straightConnector1">
            <a:avLst/>
          </a:prstGeom>
          <a:solidFill>
            <a:srgbClr val="000000"/>
          </a:solidFill>
          <a:ln w="28575" cap="flat" cmpd="sng" algn="ctr">
            <a:solidFill>
              <a:srgbClr val="0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4" name="TextBox 83"/>
          <p:cNvSpPr txBox="1"/>
          <p:nvPr/>
        </p:nvSpPr>
        <p:spPr bwMode="auto">
          <a:xfrm>
            <a:off x="4854178" y="4973639"/>
            <a:ext cx="858758" cy="200055"/>
          </a:xfrm>
          <a:prstGeom prst="rect">
            <a:avLst/>
          </a:prstGeom>
          <a:noFill/>
        </p:spPr>
        <p:txBody>
          <a:bodyPr wrap="square" tIns="0" bIns="0">
            <a:spAutoFit/>
          </a:bodyPr>
          <a:lstStyle/>
          <a:p>
            <a:pPr>
              <a:defRPr/>
            </a:pPr>
            <a:r>
              <a:rPr lang="en-US" sz="1300" dirty="0" err="1">
                <a:solidFill>
                  <a:prstClr val="black"/>
                </a:solidFill>
                <a:latin typeface="Arial"/>
                <a:ea typeface="ヒラギノ角ゴ ProN W3"/>
                <a:cs typeface="Tw Cen MT"/>
              </a:rPr>
              <a:t>foreach</a:t>
            </a:r>
            <a:endParaRPr lang="en-US" sz="1300" dirty="0">
              <a:solidFill>
                <a:prstClr val="black"/>
              </a:solidFill>
              <a:latin typeface="Arial"/>
              <a:ea typeface="ヒラギノ角ゴ ProN W3"/>
              <a:cs typeface="Tw Cen MT"/>
            </a:endParaRPr>
          </a:p>
        </p:txBody>
      </p:sp>
      <p:sp>
        <p:nvSpPr>
          <p:cNvPr id="86" name="TextBox 85"/>
          <p:cNvSpPr txBox="1"/>
          <p:nvPr/>
        </p:nvSpPr>
        <p:spPr bwMode="auto">
          <a:xfrm>
            <a:off x="6172795" y="4973639"/>
            <a:ext cx="857923" cy="200055"/>
          </a:xfrm>
          <a:prstGeom prst="rect">
            <a:avLst/>
          </a:prstGeom>
          <a:noFill/>
        </p:spPr>
        <p:txBody>
          <a:bodyPr wrap="square" tIns="0" bIns="0">
            <a:spAutoFit/>
          </a:bodyPr>
          <a:lstStyle/>
          <a:p>
            <a:pPr>
              <a:defRPr/>
            </a:pPr>
            <a:r>
              <a:rPr lang="en-US" sz="1300" dirty="0" err="1">
                <a:solidFill>
                  <a:prstClr val="black"/>
                </a:solidFill>
                <a:latin typeface="Arial"/>
                <a:ea typeface="ヒラギノ角ゴ ProN W3"/>
                <a:cs typeface="Tw Cen MT"/>
              </a:rPr>
              <a:t>foreach</a:t>
            </a:r>
            <a:endParaRPr lang="en-US" sz="1300" dirty="0">
              <a:solidFill>
                <a:prstClr val="black"/>
              </a:solidFill>
              <a:latin typeface="Arial"/>
              <a:ea typeface="ヒラギノ角ゴ ProN W3"/>
              <a:cs typeface="Tw Cen MT"/>
            </a:endParaRPr>
          </a:p>
        </p:txBody>
      </p:sp>
      <p:sp>
        <p:nvSpPr>
          <p:cNvPr id="88" name="TextBox 87"/>
          <p:cNvSpPr txBox="1"/>
          <p:nvPr/>
        </p:nvSpPr>
        <p:spPr bwMode="auto">
          <a:xfrm>
            <a:off x="7465219" y="4973639"/>
            <a:ext cx="858758" cy="200055"/>
          </a:xfrm>
          <a:prstGeom prst="rect">
            <a:avLst/>
          </a:prstGeom>
          <a:noFill/>
        </p:spPr>
        <p:txBody>
          <a:bodyPr wrap="square" tIns="0" bIns="0">
            <a:spAutoFit/>
          </a:bodyPr>
          <a:lstStyle/>
          <a:p>
            <a:pPr>
              <a:defRPr/>
            </a:pPr>
            <a:r>
              <a:rPr lang="en-US" sz="1300" dirty="0" err="1">
                <a:solidFill>
                  <a:prstClr val="black"/>
                </a:solidFill>
                <a:latin typeface="Arial"/>
                <a:ea typeface="ヒラギノ角ゴ ProN W3"/>
                <a:cs typeface="Tw Cen MT"/>
              </a:rPr>
              <a:t>foreach</a:t>
            </a:r>
            <a:endParaRPr lang="en-US" sz="1300" dirty="0">
              <a:solidFill>
                <a:prstClr val="black"/>
              </a:solidFill>
              <a:latin typeface="Arial"/>
              <a:ea typeface="ヒラギノ角ゴ ProN W3"/>
              <a:cs typeface="Tw Cen MT"/>
            </a:endParaRPr>
          </a:p>
        </p:txBody>
      </p:sp>
      <p:sp>
        <p:nvSpPr>
          <p:cNvPr id="55" name="Rectangle 54"/>
          <p:cNvSpPr/>
          <p:nvPr/>
        </p:nvSpPr>
        <p:spPr bwMode="auto">
          <a:xfrm>
            <a:off x="5660232" y="3517107"/>
            <a:ext cx="1003697" cy="249238"/>
          </a:xfrm>
          <a:prstGeom prst="rect">
            <a:avLst/>
          </a:prstGeom>
          <a:solidFill>
            <a:schemeClr val="bg1"/>
          </a:solidFill>
          <a:ln>
            <a:noFill/>
          </a:ln>
          <a:effectLst/>
        </p:spPr>
        <p:style>
          <a:lnRef idx="1">
            <a:schemeClr val="accent6"/>
          </a:lnRef>
          <a:fillRef idx="3">
            <a:schemeClr val="accent6"/>
          </a:fillRef>
          <a:effectRef idx="2">
            <a:schemeClr val="accent6"/>
          </a:effectRef>
          <a:fontRef idx="minor">
            <a:schemeClr val="lt1"/>
          </a:fontRef>
        </p:style>
        <p:txBody>
          <a:bodyPr lIns="0" tIns="19202" rIns="0" bIns="19202" anchor="ctr"/>
          <a:lstStyle/>
          <a:p>
            <a:pPr algn="ctr">
              <a:defRPr/>
            </a:pPr>
            <a:r>
              <a:rPr lang="en-US" sz="1500" kern="0" dirty="0">
                <a:solidFill>
                  <a:prstClr val="black"/>
                </a:solidFill>
                <a:latin typeface="Calibri"/>
                <a:ea typeface="ヒラギノ角ゴ ProN W3"/>
                <a:cs typeface="ヒラギノ角ゴ ProN W3"/>
              </a:rPr>
              <a:t>batch @ t+1</a:t>
            </a:r>
          </a:p>
        </p:txBody>
      </p:sp>
      <p:sp>
        <p:nvSpPr>
          <p:cNvPr id="56" name="Rectangle 55"/>
          <p:cNvSpPr/>
          <p:nvPr/>
        </p:nvSpPr>
        <p:spPr bwMode="auto">
          <a:xfrm>
            <a:off x="4352926" y="3522662"/>
            <a:ext cx="1003697" cy="249238"/>
          </a:xfrm>
          <a:prstGeom prst="rect">
            <a:avLst/>
          </a:prstGeom>
          <a:solidFill>
            <a:schemeClr val="bg1"/>
          </a:solidFill>
          <a:ln>
            <a:noFill/>
          </a:ln>
          <a:effectLst/>
        </p:spPr>
        <p:style>
          <a:lnRef idx="1">
            <a:schemeClr val="accent6"/>
          </a:lnRef>
          <a:fillRef idx="3">
            <a:schemeClr val="accent6"/>
          </a:fillRef>
          <a:effectRef idx="2">
            <a:schemeClr val="accent6"/>
          </a:effectRef>
          <a:fontRef idx="minor">
            <a:schemeClr val="lt1"/>
          </a:fontRef>
        </p:style>
        <p:txBody>
          <a:bodyPr lIns="0" tIns="19202" rIns="0" bIns="19202" anchor="ctr"/>
          <a:lstStyle/>
          <a:p>
            <a:pPr algn="ctr">
              <a:defRPr/>
            </a:pPr>
            <a:r>
              <a:rPr lang="en-US" sz="1500" kern="0" dirty="0">
                <a:solidFill>
                  <a:prstClr val="black"/>
                </a:solidFill>
                <a:latin typeface="Calibri"/>
                <a:ea typeface="ヒラギノ角ゴ ProN W3"/>
                <a:cs typeface="ヒラギノ角ゴ ProN W3"/>
              </a:rPr>
              <a:t>b</a:t>
            </a:r>
            <a:r>
              <a:rPr lang="en-US" sz="1500" kern="0" dirty="0" err="1">
                <a:solidFill>
                  <a:prstClr val="black"/>
                </a:solidFill>
                <a:latin typeface="Calibri"/>
                <a:ea typeface="ヒラギノ角ゴ ProN W3"/>
                <a:cs typeface="ヒラギノ角ゴ ProN W3"/>
              </a:rPr>
              <a:t>atch</a:t>
            </a:r>
            <a:r>
              <a:rPr lang="en-US" sz="1500" kern="0" dirty="0">
                <a:solidFill>
                  <a:prstClr val="black"/>
                </a:solidFill>
                <a:latin typeface="Calibri"/>
                <a:ea typeface="ヒラギノ角ゴ ProN W3"/>
                <a:cs typeface="ヒラギノ角ゴ ProN W3"/>
              </a:rPr>
              <a:t> @ t</a:t>
            </a:r>
          </a:p>
        </p:txBody>
      </p:sp>
      <p:sp>
        <p:nvSpPr>
          <p:cNvPr id="57" name="Rectangle 56"/>
          <p:cNvSpPr/>
          <p:nvPr/>
        </p:nvSpPr>
        <p:spPr bwMode="auto">
          <a:xfrm>
            <a:off x="6966348" y="3522662"/>
            <a:ext cx="1003697" cy="249238"/>
          </a:xfrm>
          <a:prstGeom prst="rect">
            <a:avLst/>
          </a:prstGeom>
          <a:solidFill>
            <a:schemeClr val="bg1"/>
          </a:solidFill>
          <a:ln>
            <a:noFill/>
          </a:ln>
          <a:effectLst/>
        </p:spPr>
        <p:style>
          <a:lnRef idx="1">
            <a:schemeClr val="accent6"/>
          </a:lnRef>
          <a:fillRef idx="3">
            <a:schemeClr val="accent6"/>
          </a:fillRef>
          <a:effectRef idx="2">
            <a:schemeClr val="accent6"/>
          </a:effectRef>
          <a:fontRef idx="minor">
            <a:schemeClr val="lt1"/>
          </a:fontRef>
        </p:style>
        <p:txBody>
          <a:bodyPr lIns="0" tIns="19202" rIns="0" bIns="19202" anchor="ctr"/>
          <a:lstStyle/>
          <a:p>
            <a:pPr algn="ctr">
              <a:defRPr/>
            </a:pPr>
            <a:r>
              <a:rPr lang="en-US" sz="1500" kern="0" dirty="0">
                <a:solidFill>
                  <a:prstClr val="black"/>
                </a:solidFill>
                <a:latin typeface="Calibri"/>
                <a:ea typeface="ヒラギノ角ゴ ProN W3"/>
                <a:cs typeface="ヒラギノ角ゴ ProN W3"/>
              </a:rPr>
              <a:t>batch @ t+2</a:t>
            </a:r>
          </a:p>
        </p:txBody>
      </p:sp>
      <p:sp>
        <p:nvSpPr>
          <p:cNvPr id="21524" name="Rectangle 155"/>
          <p:cNvSpPr>
            <a:spLocks noChangeArrowheads="1"/>
          </p:cNvSpPr>
          <p:nvPr/>
        </p:nvSpPr>
        <p:spPr bwMode="auto">
          <a:xfrm>
            <a:off x="2305050" y="3733800"/>
            <a:ext cx="1885950" cy="3157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38405" tIns="19202" rIns="38405" bIns="19202">
            <a:spAutoFit/>
          </a:bodyPr>
          <a:lstStyle/>
          <a:p>
            <a:r>
              <a:rPr lang="en-US" dirty="0">
                <a:solidFill>
                  <a:prstClr val="black"/>
                </a:solidFill>
                <a:latin typeface="Calibri" charset="0"/>
                <a:ea typeface="ヒラギノ角ゴ ProN W3"/>
                <a:cs typeface="Calibri" charset="0"/>
              </a:rPr>
              <a:t>tweets </a:t>
            </a:r>
            <a:r>
              <a:rPr lang="en-US" dirty="0" err="1">
                <a:solidFill>
                  <a:prstClr val="black"/>
                </a:solidFill>
                <a:latin typeface="Calibri" charset="0"/>
                <a:ea typeface="ヒラギノ角ゴ ProN W3"/>
                <a:cs typeface="Calibri" charset="0"/>
              </a:rPr>
              <a:t>DStream</a:t>
            </a:r>
            <a:endParaRPr lang="en-US" dirty="0">
              <a:solidFill>
                <a:prstClr val="black"/>
              </a:solidFill>
              <a:latin typeface="Calibri" charset="0"/>
              <a:ea typeface="ヒラギノ角ゴ ProN W3"/>
              <a:cs typeface="Calibri" charset="0"/>
            </a:endParaRPr>
          </a:p>
        </p:txBody>
      </p:sp>
      <p:sp>
        <p:nvSpPr>
          <p:cNvPr id="21525" name="Rectangle 155"/>
          <p:cNvSpPr>
            <a:spLocks noChangeArrowheads="1"/>
          </p:cNvSpPr>
          <p:nvPr/>
        </p:nvSpPr>
        <p:spPr bwMode="auto">
          <a:xfrm>
            <a:off x="2305050" y="4533900"/>
            <a:ext cx="1885950" cy="3157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38405" tIns="19202" rIns="38405" bIns="19202">
            <a:spAutoFit/>
          </a:bodyPr>
          <a:lstStyle/>
          <a:p>
            <a:r>
              <a:rPr lang="en-US">
                <a:solidFill>
                  <a:prstClr val="black"/>
                </a:solidFill>
                <a:latin typeface="Calibri" charset="0"/>
                <a:ea typeface="ヒラギノ角ゴ ProN W3"/>
                <a:cs typeface="Calibri" charset="0"/>
              </a:rPr>
              <a:t>hashTags DStream</a:t>
            </a:r>
          </a:p>
        </p:txBody>
      </p:sp>
      <p:sp>
        <p:nvSpPr>
          <p:cNvPr id="60" name="Rounded Rectangular Callout 59"/>
          <p:cNvSpPr/>
          <p:nvPr/>
        </p:nvSpPr>
        <p:spPr>
          <a:xfrm>
            <a:off x="4455912" y="5481287"/>
            <a:ext cx="3433764" cy="685800"/>
          </a:xfrm>
          <a:prstGeom prst="wedgeRoundRectCallout">
            <a:avLst>
              <a:gd name="adj1" fmla="val -66225"/>
              <a:gd name="adj2" fmla="val 22361"/>
              <a:gd name="adj3" fmla="val 16667"/>
            </a:avLst>
          </a:prstGeom>
          <a:noFill/>
          <a:ln w="28575" cmpd="sng">
            <a:noFill/>
          </a:ln>
        </p:spPr>
        <p:style>
          <a:lnRef idx="2">
            <a:schemeClr val="accent4"/>
          </a:lnRef>
          <a:fillRef idx="1">
            <a:schemeClr val="lt1"/>
          </a:fillRef>
          <a:effectRef idx="0">
            <a:schemeClr val="accent4"/>
          </a:effectRef>
          <a:fontRef idx="minor">
            <a:schemeClr val="dk1"/>
          </a:fontRef>
        </p:style>
        <p:txBody>
          <a:bodyPr lIns="0" tIns="19202" rIns="0" bIns="19202" anchor="ctr"/>
          <a:lstStyle/>
          <a:p>
            <a:pPr algn="ctr">
              <a:defRPr/>
            </a:pPr>
            <a:r>
              <a:rPr lang="en-US" sz="1700" dirty="0">
                <a:solidFill>
                  <a:srgbClr val="000000"/>
                </a:solidFill>
                <a:latin typeface="Calibri"/>
                <a:cs typeface="Calibri"/>
              </a:rPr>
              <a:t>Write to database, update analytics UI, do whatever you want</a:t>
            </a:r>
          </a:p>
        </p:txBody>
      </p:sp>
    </p:spTree>
    <p:extLst>
      <p:ext uri="{BB962C8B-B14F-4D97-AF65-F5344CB8AC3E}">
        <p14:creationId xmlns:p14="http://schemas.microsoft.com/office/powerpoint/2010/main" val="4619743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Java Example</a:t>
            </a:r>
          </a:p>
        </p:txBody>
      </p:sp>
      <p:sp>
        <p:nvSpPr>
          <p:cNvPr id="5" name="Content Placeholder 4"/>
          <p:cNvSpPr>
            <a:spLocks noGrp="1"/>
          </p:cNvSpPr>
          <p:nvPr>
            <p:ph type="body" sz="quarter" idx="4294967295"/>
          </p:nvPr>
        </p:nvSpPr>
        <p:spPr>
          <a:xfrm>
            <a:off x="539750" y="1189038"/>
            <a:ext cx="11652250" cy="3492500"/>
          </a:xfrm>
        </p:spPr>
        <p:txBody>
          <a:bodyPr/>
          <a:lstStyle/>
          <a:p>
            <a:pPr marL="0" indent="0">
              <a:buNone/>
              <a:defRPr/>
            </a:pPr>
            <a:r>
              <a:rPr lang="en-US" sz="2000" b="1" dirty="0" err="1"/>
              <a:t>Scala</a:t>
            </a:r>
            <a:endParaRPr lang="en-US" sz="2000" b="1" dirty="0"/>
          </a:p>
          <a:p>
            <a:pPr marL="0" indent="0">
              <a:buNone/>
              <a:defRPr/>
            </a:pPr>
            <a:endParaRPr lang="en-US" sz="700" dirty="0">
              <a:latin typeface="Consolas"/>
              <a:cs typeface="Consolas"/>
            </a:endParaRPr>
          </a:p>
          <a:p>
            <a:pPr marL="0" indent="0">
              <a:buNone/>
              <a:defRPr/>
            </a:pPr>
            <a:r>
              <a:rPr lang="en-US" sz="1500" dirty="0" err="1">
                <a:latin typeface="Consolas"/>
                <a:cs typeface="Consolas"/>
              </a:rPr>
              <a:t>val</a:t>
            </a:r>
            <a:r>
              <a:rPr lang="en-US" sz="1500" dirty="0">
                <a:latin typeface="Consolas"/>
                <a:cs typeface="Consolas"/>
              </a:rPr>
              <a:t> </a:t>
            </a:r>
            <a:r>
              <a:rPr lang="en-US" sz="1500" dirty="0">
                <a:solidFill>
                  <a:srgbClr val="B50B1B"/>
                </a:solidFill>
                <a:latin typeface="Consolas"/>
                <a:cs typeface="Consolas"/>
              </a:rPr>
              <a:t>tweets</a:t>
            </a:r>
            <a:r>
              <a:rPr lang="en-US" sz="1500" dirty="0">
                <a:solidFill>
                  <a:schemeClr val="accent4"/>
                </a:solidFill>
                <a:latin typeface="Consolas"/>
                <a:cs typeface="Consolas"/>
              </a:rPr>
              <a:t> </a:t>
            </a:r>
            <a:r>
              <a:rPr lang="en-US" sz="1500" dirty="0">
                <a:latin typeface="Consolas"/>
                <a:cs typeface="Consolas"/>
              </a:rPr>
              <a:t>= </a:t>
            </a:r>
            <a:r>
              <a:rPr lang="en-US" sz="1500" dirty="0" err="1">
                <a:latin typeface="Consolas"/>
                <a:cs typeface="Consolas"/>
              </a:rPr>
              <a:t>ssc.</a:t>
            </a:r>
            <a:r>
              <a:rPr lang="en-US" sz="1500" dirty="0" err="1">
                <a:solidFill>
                  <a:srgbClr val="0D8BE6"/>
                </a:solidFill>
                <a:latin typeface="Consolas"/>
                <a:cs typeface="Consolas"/>
              </a:rPr>
              <a:t>twitterStream</a:t>
            </a:r>
            <a:r>
              <a:rPr lang="en-US" sz="1500" dirty="0">
                <a:latin typeface="Consolas"/>
                <a:cs typeface="Consolas"/>
              </a:rPr>
              <a:t>()</a:t>
            </a:r>
          </a:p>
          <a:p>
            <a:pPr marL="0" indent="0">
              <a:buNone/>
              <a:defRPr/>
            </a:pPr>
            <a:r>
              <a:rPr lang="en-US" sz="1500" dirty="0" err="1">
                <a:latin typeface="Consolas"/>
                <a:cs typeface="Consolas"/>
              </a:rPr>
              <a:t>val</a:t>
            </a:r>
            <a:r>
              <a:rPr lang="en-US" sz="1500" dirty="0">
                <a:latin typeface="Consolas"/>
                <a:cs typeface="Consolas"/>
              </a:rPr>
              <a:t> </a:t>
            </a:r>
            <a:r>
              <a:rPr lang="en-US" sz="1500" dirty="0" err="1">
                <a:solidFill>
                  <a:srgbClr val="C61B1B"/>
                </a:solidFill>
                <a:latin typeface="Consolas"/>
                <a:cs typeface="Consolas"/>
              </a:rPr>
              <a:t>hashTags</a:t>
            </a:r>
            <a:r>
              <a:rPr lang="en-US" sz="1500" dirty="0">
                <a:solidFill>
                  <a:srgbClr val="C61B1B"/>
                </a:solidFill>
                <a:latin typeface="Consolas"/>
                <a:cs typeface="Consolas"/>
              </a:rPr>
              <a:t> </a:t>
            </a:r>
            <a:r>
              <a:rPr lang="en-US" sz="1500" dirty="0">
                <a:latin typeface="Consolas"/>
                <a:cs typeface="Consolas"/>
              </a:rPr>
              <a:t>= </a:t>
            </a:r>
            <a:r>
              <a:rPr lang="en-US" sz="1500" dirty="0" err="1">
                <a:solidFill>
                  <a:srgbClr val="C61B1B"/>
                </a:solidFill>
                <a:latin typeface="Consolas"/>
                <a:cs typeface="Consolas"/>
              </a:rPr>
              <a:t>tweets</a:t>
            </a:r>
            <a:r>
              <a:rPr lang="en-US" sz="1500" dirty="0" err="1">
                <a:latin typeface="Consolas"/>
                <a:cs typeface="Consolas"/>
              </a:rPr>
              <a:t>.</a:t>
            </a:r>
            <a:r>
              <a:rPr lang="en-US" sz="1500" dirty="0" err="1">
                <a:solidFill>
                  <a:srgbClr val="0D8BE6"/>
                </a:solidFill>
                <a:latin typeface="Consolas"/>
                <a:cs typeface="Consolas"/>
              </a:rPr>
              <a:t>flatMap</a:t>
            </a:r>
            <a:r>
              <a:rPr lang="en-US" sz="1500" dirty="0">
                <a:solidFill>
                  <a:srgbClr val="0D8BE6"/>
                </a:solidFill>
                <a:latin typeface="Consolas"/>
                <a:cs typeface="Consolas"/>
              </a:rPr>
              <a:t> </a:t>
            </a:r>
            <a:r>
              <a:rPr lang="en-US" sz="1500" dirty="0">
                <a:latin typeface="Consolas"/>
                <a:cs typeface="Consolas"/>
              </a:rPr>
              <a:t>(status =&gt; </a:t>
            </a:r>
            <a:r>
              <a:rPr lang="en-US" sz="1500" dirty="0" err="1">
                <a:latin typeface="Consolas"/>
                <a:cs typeface="Consolas"/>
              </a:rPr>
              <a:t>getTags</a:t>
            </a:r>
            <a:r>
              <a:rPr lang="en-US" sz="1500" dirty="0">
                <a:latin typeface="Consolas"/>
                <a:cs typeface="Consolas"/>
              </a:rPr>
              <a:t>(status))</a:t>
            </a:r>
          </a:p>
          <a:p>
            <a:pPr marL="0" indent="0">
              <a:buNone/>
              <a:defRPr/>
            </a:pPr>
            <a:r>
              <a:rPr lang="en-US" sz="1500" dirty="0" err="1">
                <a:solidFill>
                  <a:schemeClr val="accent3"/>
                </a:solidFill>
                <a:latin typeface="Consolas"/>
                <a:cs typeface="Consolas"/>
              </a:rPr>
              <a:t>hashTags</a:t>
            </a:r>
            <a:r>
              <a:rPr lang="en-US" sz="1500" dirty="0" err="1">
                <a:latin typeface="Consolas"/>
                <a:cs typeface="Consolas"/>
              </a:rPr>
              <a:t>.</a:t>
            </a:r>
            <a:r>
              <a:rPr lang="en-US" sz="1500" dirty="0" err="1">
                <a:solidFill>
                  <a:schemeClr val="accent1"/>
                </a:solidFill>
                <a:latin typeface="Consolas"/>
                <a:cs typeface="Consolas"/>
              </a:rPr>
              <a:t>saveAsHadoopFiles</a:t>
            </a:r>
            <a:r>
              <a:rPr lang="en-US" sz="1500" dirty="0">
                <a:latin typeface="Consolas"/>
                <a:cs typeface="Consolas"/>
              </a:rPr>
              <a:t>("</a:t>
            </a:r>
            <a:r>
              <a:rPr lang="en-US" sz="1500" dirty="0" err="1">
                <a:latin typeface="Consolas"/>
                <a:cs typeface="Consolas"/>
              </a:rPr>
              <a:t>hdfs</a:t>
            </a:r>
            <a:r>
              <a:rPr lang="en-US" sz="1500" dirty="0">
                <a:latin typeface="Consolas"/>
                <a:cs typeface="Consolas"/>
              </a:rPr>
              <a:t>://...")</a:t>
            </a:r>
          </a:p>
          <a:p>
            <a:pPr marL="0" indent="0">
              <a:buNone/>
              <a:defRPr/>
            </a:pPr>
            <a:endParaRPr lang="en-US" sz="1500" dirty="0">
              <a:latin typeface="Consolas"/>
              <a:cs typeface="Consolas"/>
            </a:endParaRPr>
          </a:p>
          <a:p>
            <a:pPr marL="0" indent="0">
              <a:buNone/>
              <a:defRPr/>
            </a:pPr>
            <a:endParaRPr lang="en-US" sz="2000" b="1" dirty="0"/>
          </a:p>
          <a:p>
            <a:pPr marL="0" indent="0">
              <a:buNone/>
              <a:defRPr/>
            </a:pPr>
            <a:endParaRPr lang="en-US" sz="2000" b="1" dirty="0"/>
          </a:p>
          <a:p>
            <a:pPr marL="0" indent="0">
              <a:buNone/>
              <a:defRPr/>
            </a:pPr>
            <a:r>
              <a:rPr lang="en-US" sz="2000" b="1" dirty="0"/>
              <a:t>Java</a:t>
            </a:r>
          </a:p>
          <a:p>
            <a:pPr marL="0" indent="0">
              <a:buNone/>
              <a:defRPr/>
            </a:pPr>
            <a:endParaRPr lang="en-US" sz="700" b="1" dirty="0"/>
          </a:p>
          <a:p>
            <a:pPr marL="0" indent="0">
              <a:buNone/>
              <a:defRPr/>
            </a:pPr>
            <a:r>
              <a:rPr lang="en-US" sz="1500" dirty="0" err="1">
                <a:latin typeface="Consolas"/>
                <a:cs typeface="Consolas"/>
              </a:rPr>
              <a:t>JavaDStream</a:t>
            </a:r>
            <a:r>
              <a:rPr lang="en-US" sz="1500" dirty="0">
                <a:latin typeface="Consolas"/>
                <a:cs typeface="Consolas"/>
              </a:rPr>
              <a:t>&lt;Status&gt; </a:t>
            </a:r>
            <a:r>
              <a:rPr lang="en-US" sz="1500" dirty="0">
                <a:solidFill>
                  <a:schemeClr val="accent3"/>
                </a:solidFill>
                <a:latin typeface="Consolas"/>
                <a:cs typeface="Consolas"/>
              </a:rPr>
              <a:t>tweets</a:t>
            </a:r>
            <a:r>
              <a:rPr lang="en-US" sz="1500" dirty="0">
                <a:latin typeface="Consolas"/>
                <a:cs typeface="Consolas"/>
              </a:rPr>
              <a:t> = </a:t>
            </a:r>
            <a:r>
              <a:rPr lang="en-US" sz="1500" dirty="0" err="1">
                <a:latin typeface="Consolas"/>
                <a:cs typeface="Consolas"/>
              </a:rPr>
              <a:t>ssc.</a:t>
            </a:r>
            <a:r>
              <a:rPr lang="en-US" sz="1500" dirty="0" err="1">
                <a:solidFill>
                  <a:srgbClr val="0D8BE6"/>
                </a:solidFill>
                <a:latin typeface="Consolas"/>
                <a:cs typeface="Consolas"/>
              </a:rPr>
              <a:t>twitterStream</a:t>
            </a:r>
            <a:r>
              <a:rPr lang="en-US" sz="1500" dirty="0">
                <a:latin typeface="Consolas"/>
                <a:cs typeface="Consolas"/>
              </a:rPr>
              <a:t>()</a:t>
            </a:r>
          </a:p>
          <a:p>
            <a:pPr marL="0" indent="0">
              <a:buNone/>
              <a:defRPr/>
            </a:pPr>
            <a:r>
              <a:rPr lang="en-US" sz="1500" dirty="0" err="1">
                <a:latin typeface="Consolas"/>
                <a:cs typeface="Consolas"/>
              </a:rPr>
              <a:t>JavaDstream</a:t>
            </a:r>
            <a:r>
              <a:rPr lang="en-US" sz="1500" dirty="0">
                <a:latin typeface="Consolas"/>
                <a:cs typeface="Consolas"/>
              </a:rPr>
              <a:t>&lt;String&gt; </a:t>
            </a:r>
            <a:r>
              <a:rPr lang="en-US" sz="1500" dirty="0" err="1">
                <a:solidFill>
                  <a:srgbClr val="C61B1B"/>
                </a:solidFill>
                <a:latin typeface="Consolas"/>
                <a:cs typeface="Consolas"/>
              </a:rPr>
              <a:t>hashTags</a:t>
            </a:r>
            <a:r>
              <a:rPr lang="en-US" sz="1500" dirty="0">
                <a:solidFill>
                  <a:srgbClr val="C61B1B"/>
                </a:solidFill>
                <a:latin typeface="Consolas"/>
                <a:cs typeface="Consolas"/>
              </a:rPr>
              <a:t> </a:t>
            </a:r>
            <a:r>
              <a:rPr lang="en-US" sz="1500" dirty="0">
                <a:latin typeface="Consolas"/>
                <a:cs typeface="Consolas"/>
              </a:rPr>
              <a:t>= </a:t>
            </a:r>
            <a:r>
              <a:rPr lang="en-US" sz="1500" dirty="0" err="1">
                <a:solidFill>
                  <a:srgbClr val="C61B1B"/>
                </a:solidFill>
                <a:latin typeface="Consolas"/>
                <a:cs typeface="Consolas"/>
              </a:rPr>
              <a:t>tweets</a:t>
            </a:r>
            <a:r>
              <a:rPr lang="en-US" sz="1500" dirty="0" err="1">
                <a:latin typeface="Consolas"/>
                <a:cs typeface="Consolas"/>
              </a:rPr>
              <a:t>.</a:t>
            </a:r>
            <a:r>
              <a:rPr lang="en-US" sz="1500" dirty="0" err="1">
                <a:solidFill>
                  <a:srgbClr val="0D8BE6"/>
                </a:solidFill>
                <a:latin typeface="Consolas"/>
                <a:cs typeface="Consolas"/>
              </a:rPr>
              <a:t>flatMap</a:t>
            </a:r>
            <a:r>
              <a:rPr lang="en-US" sz="1500" dirty="0">
                <a:latin typeface="Consolas"/>
                <a:cs typeface="Consolas"/>
              </a:rPr>
              <a:t>(</a:t>
            </a:r>
            <a:r>
              <a:rPr lang="en-US" sz="1500" b="1" dirty="0">
                <a:solidFill>
                  <a:schemeClr val="accent4"/>
                </a:solidFill>
                <a:latin typeface="Consolas"/>
                <a:cs typeface="Consolas"/>
              </a:rPr>
              <a:t>new Function&lt;...&gt; {  }</a:t>
            </a:r>
            <a:r>
              <a:rPr lang="en-US" sz="1500" dirty="0">
                <a:latin typeface="Consolas"/>
                <a:cs typeface="Consolas"/>
              </a:rPr>
              <a:t>)</a:t>
            </a:r>
          </a:p>
          <a:p>
            <a:pPr marL="0" indent="0">
              <a:buNone/>
              <a:defRPr/>
            </a:pPr>
            <a:r>
              <a:rPr lang="en-US" sz="1500" dirty="0" err="1">
                <a:solidFill>
                  <a:schemeClr val="accent3"/>
                </a:solidFill>
                <a:latin typeface="Consolas"/>
                <a:cs typeface="Consolas"/>
              </a:rPr>
              <a:t>hashTags</a:t>
            </a:r>
            <a:r>
              <a:rPr lang="en-US" sz="1500" dirty="0" err="1">
                <a:latin typeface="Consolas"/>
                <a:cs typeface="Consolas"/>
              </a:rPr>
              <a:t>.</a:t>
            </a:r>
            <a:r>
              <a:rPr lang="en-US" sz="1500" dirty="0" err="1">
                <a:solidFill>
                  <a:schemeClr val="accent1"/>
                </a:solidFill>
                <a:latin typeface="Consolas"/>
                <a:cs typeface="Consolas"/>
              </a:rPr>
              <a:t>saveAsHadoopFiles</a:t>
            </a:r>
            <a:r>
              <a:rPr lang="en-US" sz="1500" dirty="0">
                <a:latin typeface="Consolas"/>
                <a:cs typeface="Consolas"/>
              </a:rPr>
              <a:t>("</a:t>
            </a:r>
            <a:r>
              <a:rPr lang="en-US" sz="1500" dirty="0" err="1">
                <a:latin typeface="Consolas"/>
                <a:cs typeface="Consolas"/>
              </a:rPr>
              <a:t>hdfs</a:t>
            </a:r>
            <a:r>
              <a:rPr lang="en-US" sz="1500" dirty="0">
                <a:latin typeface="Consolas"/>
                <a:cs typeface="Consolas"/>
              </a:rPr>
              <a:t>://...")</a:t>
            </a:r>
          </a:p>
        </p:txBody>
      </p:sp>
      <p:sp>
        <p:nvSpPr>
          <p:cNvPr id="55" name="Rounded Rectangular Callout 54"/>
          <p:cNvSpPr/>
          <p:nvPr/>
        </p:nvSpPr>
        <p:spPr>
          <a:xfrm>
            <a:off x="7232617" y="5684102"/>
            <a:ext cx="1927292" cy="571500"/>
          </a:xfrm>
          <a:prstGeom prst="wedgeRoundRectCallout">
            <a:avLst>
              <a:gd name="adj1" fmla="val -17185"/>
              <a:gd name="adj2" fmla="val -101459"/>
              <a:gd name="adj3" fmla="val 16667"/>
            </a:avLst>
          </a:prstGeom>
          <a:ln w="28575" cmpd="sng"/>
        </p:spPr>
        <p:style>
          <a:lnRef idx="2">
            <a:schemeClr val="accent4"/>
          </a:lnRef>
          <a:fillRef idx="1">
            <a:schemeClr val="lt1"/>
          </a:fillRef>
          <a:effectRef idx="0">
            <a:schemeClr val="accent4"/>
          </a:effectRef>
          <a:fontRef idx="minor">
            <a:schemeClr val="dk1"/>
          </a:fontRef>
        </p:style>
        <p:txBody>
          <a:bodyPr lIns="0" tIns="19202" rIns="0" bIns="19202" anchor="ctr"/>
          <a:lstStyle/>
          <a:p>
            <a:pPr algn="ctr">
              <a:defRPr/>
            </a:pPr>
            <a:r>
              <a:rPr lang="en-US" dirty="0">
                <a:solidFill>
                  <a:srgbClr val="000000"/>
                </a:solidFill>
                <a:latin typeface="Calibri"/>
                <a:ea typeface="ヒラギノ角ゴ ProN W3"/>
                <a:cs typeface="Calibri"/>
              </a:rPr>
              <a:t>Function object</a:t>
            </a:r>
          </a:p>
        </p:txBody>
      </p:sp>
    </p:spTree>
    <p:extLst>
      <p:ext uri="{BB962C8B-B14F-4D97-AF65-F5344CB8AC3E}">
        <p14:creationId xmlns:p14="http://schemas.microsoft.com/office/powerpoint/2010/main" val="32709774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895600" y="4953000"/>
            <a:ext cx="6172200" cy="849178"/>
            <a:chOff x="1371600" y="4953000"/>
            <a:chExt cx="6172200" cy="849178"/>
          </a:xfrm>
        </p:grpSpPr>
        <p:grpSp>
          <p:nvGrpSpPr>
            <p:cNvPr id="8" name="Group 7"/>
            <p:cNvGrpSpPr/>
            <p:nvPr/>
          </p:nvGrpSpPr>
          <p:grpSpPr>
            <a:xfrm>
              <a:off x="1371600" y="4953000"/>
              <a:ext cx="6172200" cy="609600"/>
              <a:chOff x="1219200" y="4876800"/>
              <a:chExt cx="6172200" cy="609600"/>
            </a:xfrm>
          </p:grpSpPr>
          <p:sp>
            <p:nvSpPr>
              <p:cNvPr id="2" name="Right Arrow 1"/>
              <p:cNvSpPr/>
              <p:nvPr/>
            </p:nvSpPr>
            <p:spPr bwMode="auto">
              <a:xfrm>
                <a:off x="6934200" y="4876800"/>
                <a:ext cx="457200" cy="609600"/>
              </a:xfrm>
              <a:prstGeom prst="rightArrow">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7" name="Rectangle 6"/>
              <p:cNvSpPr/>
              <p:nvPr/>
            </p:nvSpPr>
            <p:spPr bwMode="auto">
              <a:xfrm>
                <a:off x="121920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12" name="Rectangle 11"/>
              <p:cNvSpPr/>
              <p:nvPr/>
            </p:nvSpPr>
            <p:spPr bwMode="auto">
              <a:xfrm>
                <a:off x="150495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13" name="Rectangle 12"/>
              <p:cNvSpPr/>
              <p:nvPr/>
            </p:nvSpPr>
            <p:spPr bwMode="auto">
              <a:xfrm>
                <a:off x="179070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14" name="Rectangle 13"/>
              <p:cNvSpPr/>
              <p:nvPr/>
            </p:nvSpPr>
            <p:spPr bwMode="auto">
              <a:xfrm>
                <a:off x="207645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15" name="Rectangle 14"/>
              <p:cNvSpPr/>
              <p:nvPr/>
            </p:nvSpPr>
            <p:spPr bwMode="auto">
              <a:xfrm>
                <a:off x="236220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16" name="Rectangle 15"/>
              <p:cNvSpPr/>
              <p:nvPr/>
            </p:nvSpPr>
            <p:spPr bwMode="auto">
              <a:xfrm>
                <a:off x="264795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17" name="Rectangle 16"/>
              <p:cNvSpPr/>
              <p:nvPr/>
            </p:nvSpPr>
            <p:spPr bwMode="auto">
              <a:xfrm>
                <a:off x="293370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18" name="Rectangle 17"/>
              <p:cNvSpPr/>
              <p:nvPr/>
            </p:nvSpPr>
            <p:spPr bwMode="auto">
              <a:xfrm>
                <a:off x="321945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19" name="Rectangle 18"/>
              <p:cNvSpPr/>
              <p:nvPr/>
            </p:nvSpPr>
            <p:spPr bwMode="auto">
              <a:xfrm>
                <a:off x="350520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20" name="Rectangle 19"/>
              <p:cNvSpPr/>
              <p:nvPr/>
            </p:nvSpPr>
            <p:spPr bwMode="auto">
              <a:xfrm>
                <a:off x="379095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21" name="Rectangle 20"/>
              <p:cNvSpPr/>
              <p:nvPr/>
            </p:nvSpPr>
            <p:spPr bwMode="auto">
              <a:xfrm>
                <a:off x="407670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22" name="Rectangle 21"/>
              <p:cNvSpPr/>
              <p:nvPr/>
            </p:nvSpPr>
            <p:spPr bwMode="auto">
              <a:xfrm>
                <a:off x="436245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23" name="Rectangle 22"/>
              <p:cNvSpPr/>
              <p:nvPr/>
            </p:nvSpPr>
            <p:spPr bwMode="auto">
              <a:xfrm>
                <a:off x="464820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24" name="Rectangle 23"/>
              <p:cNvSpPr/>
              <p:nvPr/>
            </p:nvSpPr>
            <p:spPr bwMode="auto">
              <a:xfrm>
                <a:off x="493395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25" name="Rectangle 24"/>
              <p:cNvSpPr/>
              <p:nvPr/>
            </p:nvSpPr>
            <p:spPr bwMode="auto">
              <a:xfrm>
                <a:off x="521970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26" name="Rectangle 25"/>
              <p:cNvSpPr/>
              <p:nvPr/>
            </p:nvSpPr>
            <p:spPr bwMode="auto">
              <a:xfrm>
                <a:off x="550545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27" name="Rectangle 26"/>
              <p:cNvSpPr/>
              <p:nvPr/>
            </p:nvSpPr>
            <p:spPr bwMode="auto">
              <a:xfrm>
                <a:off x="579120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28" name="Rectangle 27"/>
              <p:cNvSpPr/>
              <p:nvPr/>
            </p:nvSpPr>
            <p:spPr bwMode="auto">
              <a:xfrm>
                <a:off x="607695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29" name="Rectangle 28"/>
              <p:cNvSpPr/>
              <p:nvPr/>
            </p:nvSpPr>
            <p:spPr bwMode="auto">
              <a:xfrm>
                <a:off x="636270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30" name="Rectangle 29"/>
              <p:cNvSpPr/>
              <p:nvPr/>
            </p:nvSpPr>
            <p:spPr bwMode="auto">
              <a:xfrm>
                <a:off x="664845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grpSp>
        <p:sp>
          <p:nvSpPr>
            <p:cNvPr id="35" name="TextBox 34"/>
            <p:cNvSpPr txBox="1"/>
            <p:nvPr/>
          </p:nvSpPr>
          <p:spPr>
            <a:xfrm>
              <a:off x="1371600" y="5486400"/>
              <a:ext cx="1609530" cy="315778"/>
            </a:xfrm>
            <a:prstGeom prst="rect">
              <a:avLst/>
            </a:prstGeom>
            <a:noFill/>
          </p:spPr>
          <p:txBody>
            <a:bodyPr wrap="none" lIns="38405" tIns="19202" rIns="38405" bIns="19202">
              <a:spAutoFit/>
            </a:bodyPr>
            <a:lstStyle/>
            <a:p>
              <a:pPr>
                <a:defRPr/>
              </a:pPr>
              <a:r>
                <a:rPr lang="en-US" dirty="0" err="1">
                  <a:solidFill>
                    <a:srgbClr val="55992B"/>
                  </a:solidFill>
                  <a:latin typeface="Calibri"/>
                  <a:ea typeface="ヒラギノ角ゴ ProN W3"/>
                  <a:cs typeface="Calibri"/>
                </a:rPr>
                <a:t>DStream</a:t>
              </a:r>
              <a:r>
                <a:rPr lang="en-US" dirty="0">
                  <a:solidFill>
                    <a:srgbClr val="55992B"/>
                  </a:solidFill>
                  <a:latin typeface="Calibri"/>
                  <a:ea typeface="ヒラギノ角ゴ ProN W3"/>
                  <a:cs typeface="Calibri"/>
                </a:rPr>
                <a:t> of data</a:t>
              </a:r>
            </a:p>
          </p:txBody>
        </p:sp>
      </p:grpSp>
      <p:sp>
        <p:nvSpPr>
          <p:cNvPr id="3" name="Title 2"/>
          <p:cNvSpPr>
            <a:spLocks noGrp="1"/>
          </p:cNvSpPr>
          <p:nvPr>
            <p:ph type="title"/>
          </p:nvPr>
        </p:nvSpPr>
        <p:spPr/>
        <p:txBody>
          <a:bodyPr/>
          <a:lstStyle/>
          <a:p>
            <a:pPr>
              <a:defRPr/>
            </a:pPr>
            <a:r>
              <a:rPr lang="en-US" dirty="0"/>
              <a:t>Window-based Transformations</a:t>
            </a:r>
            <a:endParaRPr lang="en-US" sz="2800" dirty="0"/>
          </a:p>
        </p:txBody>
      </p:sp>
      <p:sp>
        <p:nvSpPr>
          <p:cNvPr id="4" name="Content Placeholder 3"/>
          <p:cNvSpPr>
            <a:spLocks noGrp="1"/>
          </p:cNvSpPr>
          <p:nvPr>
            <p:ph type="body" sz="quarter" idx="4294967295"/>
          </p:nvPr>
        </p:nvSpPr>
        <p:spPr>
          <a:xfrm>
            <a:off x="1495425" y="1447800"/>
            <a:ext cx="9020175" cy="1895475"/>
          </a:xfrm>
        </p:spPr>
        <p:txBody>
          <a:bodyPr/>
          <a:lstStyle/>
          <a:p>
            <a:pPr marL="0" indent="0">
              <a:buNone/>
              <a:defRPr/>
            </a:pPr>
            <a:r>
              <a:rPr lang="en-US" sz="1700" dirty="0" err="1">
                <a:solidFill>
                  <a:schemeClr val="tx1">
                    <a:lumMod val="50000"/>
                    <a:lumOff val="50000"/>
                  </a:schemeClr>
                </a:solidFill>
                <a:latin typeface="Consolas"/>
                <a:cs typeface="Consolas"/>
              </a:rPr>
              <a:t>val</a:t>
            </a:r>
            <a:r>
              <a:rPr lang="en-US" sz="1700" dirty="0">
                <a:solidFill>
                  <a:schemeClr val="tx1">
                    <a:lumMod val="50000"/>
                    <a:lumOff val="50000"/>
                  </a:schemeClr>
                </a:solidFill>
                <a:latin typeface="Consolas"/>
                <a:cs typeface="Consolas"/>
              </a:rPr>
              <a:t> tweets = </a:t>
            </a:r>
            <a:r>
              <a:rPr lang="en-US" sz="1700" dirty="0" err="1">
                <a:solidFill>
                  <a:schemeClr val="tx1">
                    <a:lumMod val="50000"/>
                    <a:lumOff val="50000"/>
                  </a:schemeClr>
                </a:solidFill>
                <a:latin typeface="Consolas"/>
                <a:cs typeface="Consolas"/>
              </a:rPr>
              <a:t>ssc.twitterStream</a:t>
            </a:r>
            <a:r>
              <a:rPr lang="en-US" sz="1700" dirty="0">
                <a:solidFill>
                  <a:schemeClr val="tx1">
                    <a:lumMod val="50000"/>
                    <a:lumOff val="50000"/>
                  </a:schemeClr>
                </a:solidFill>
                <a:latin typeface="Consolas"/>
                <a:cs typeface="Consolas"/>
              </a:rPr>
              <a:t>()</a:t>
            </a:r>
          </a:p>
          <a:p>
            <a:pPr marL="0" indent="0">
              <a:buNone/>
              <a:defRPr/>
            </a:pPr>
            <a:r>
              <a:rPr lang="en-US" sz="1700" dirty="0" err="1">
                <a:solidFill>
                  <a:schemeClr val="tx1">
                    <a:lumMod val="50000"/>
                    <a:lumOff val="50000"/>
                  </a:schemeClr>
                </a:solidFill>
                <a:latin typeface="Consolas"/>
                <a:cs typeface="Consolas"/>
              </a:rPr>
              <a:t>val</a:t>
            </a:r>
            <a:r>
              <a:rPr lang="en-US" sz="1700" dirty="0">
                <a:solidFill>
                  <a:schemeClr val="tx1">
                    <a:lumMod val="50000"/>
                    <a:lumOff val="50000"/>
                  </a:schemeClr>
                </a:solidFill>
                <a:latin typeface="Consolas"/>
                <a:cs typeface="Consolas"/>
              </a:rPr>
              <a:t> </a:t>
            </a:r>
            <a:r>
              <a:rPr lang="en-US" sz="1700" dirty="0" err="1">
                <a:solidFill>
                  <a:schemeClr val="tx1">
                    <a:lumMod val="50000"/>
                    <a:lumOff val="50000"/>
                  </a:schemeClr>
                </a:solidFill>
                <a:latin typeface="Consolas"/>
                <a:cs typeface="Consolas"/>
              </a:rPr>
              <a:t>hashTags</a:t>
            </a:r>
            <a:r>
              <a:rPr lang="en-US" sz="1700" dirty="0">
                <a:solidFill>
                  <a:schemeClr val="tx1">
                    <a:lumMod val="50000"/>
                    <a:lumOff val="50000"/>
                  </a:schemeClr>
                </a:solidFill>
                <a:latin typeface="Consolas"/>
                <a:cs typeface="Consolas"/>
              </a:rPr>
              <a:t> = </a:t>
            </a:r>
            <a:r>
              <a:rPr lang="en-US" sz="1700" dirty="0" err="1">
                <a:solidFill>
                  <a:schemeClr val="tx1">
                    <a:lumMod val="50000"/>
                    <a:lumOff val="50000"/>
                  </a:schemeClr>
                </a:solidFill>
                <a:latin typeface="Consolas"/>
                <a:cs typeface="Consolas"/>
              </a:rPr>
              <a:t>tweets.flatMap</a:t>
            </a:r>
            <a:r>
              <a:rPr lang="en-US" sz="1700" dirty="0">
                <a:solidFill>
                  <a:schemeClr val="tx1">
                    <a:lumMod val="50000"/>
                    <a:lumOff val="50000"/>
                  </a:schemeClr>
                </a:solidFill>
                <a:latin typeface="Consolas"/>
                <a:cs typeface="Consolas"/>
              </a:rPr>
              <a:t> (status =&gt; </a:t>
            </a:r>
            <a:r>
              <a:rPr lang="en-US" sz="1700" dirty="0" err="1">
                <a:solidFill>
                  <a:schemeClr val="tx1">
                    <a:lumMod val="50000"/>
                    <a:lumOff val="50000"/>
                  </a:schemeClr>
                </a:solidFill>
                <a:latin typeface="Consolas"/>
                <a:cs typeface="Consolas"/>
              </a:rPr>
              <a:t>getTags</a:t>
            </a:r>
            <a:r>
              <a:rPr lang="en-US" sz="1700" dirty="0">
                <a:solidFill>
                  <a:schemeClr val="tx1">
                    <a:lumMod val="50000"/>
                    <a:lumOff val="50000"/>
                  </a:schemeClr>
                </a:solidFill>
                <a:latin typeface="Consolas"/>
                <a:cs typeface="Consolas"/>
              </a:rPr>
              <a:t>(status))</a:t>
            </a:r>
          </a:p>
          <a:p>
            <a:pPr marL="0" indent="0">
              <a:buNone/>
              <a:defRPr/>
            </a:pPr>
            <a:r>
              <a:rPr lang="en-US" sz="1700" dirty="0" err="1">
                <a:latin typeface="Consolas"/>
                <a:cs typeface="Consolas"/>
              </a:rPr>
              <a:t>val</a:t>
            </a:r>
            <a:r>
              <a:rPr lang="en-US" sz="1700" dirty="0">
                <a:latin typeface="Consolas"/>
                <a:cs typeface="Consolas"/>
              </a:rPr>
              <a:t> </a:t>
            </a:r>
            <a:r>
              <a:rPr lang="en-US" sz="1700" dirty="0" err="1">
                <a:solidFill>
                  <a:schemeClr val="accent3"/>
                </a:solidFill>
                <a:latin typeface="Consolas"/>
                <a:cs typeface="Consolas"/>
              </a:rPr>
              <a:t>tagCounts</a:t>
            </a:r>
            <a:r>
              <a:rPr lang="en-US" sz="1700" dirty="0">
                <a:latin typeface="Consolas"/>
                <a:cs typeface="Consolas"/>
              </a:rPr>
              <a:t> = </a:t>
            </a:r>
            <a:r>
              <a:rPr lang="en-US" sz="1700" dirty="0" err="1">
                <a:solidFill>
                  <a:srgbClr val="B50B1B"/>
                </a:solidFill>
                <a:latin typeface="Consolas"/>
                <a:cs typeface="Consolas"/>
              </a:rPr>
              <a:t>hashTags</a:t>
            </a:r>
            <a:r>
              <a:rPr lang="en-US" sz="1700" dirty="0" err="1">
                <a:latin typeface="Consolas"/>
                <a:cs typeface="Consolas"/>
              </a:rPr>
              <a:t>.</a:t>
            </a:r>
            <a:r>
              <a:rPr lang="en-US" sz="1700" dirty="0" err="1">
                <a:solidFill>
                  <a:schemeClr val="accent1"/>
                </a:solidFill>
                <a:latin typeface="Consolas"/>
                <a:cs typeface="Consolas"/>
              </a:rPr>
              <a:t>window</a:t>
            </a:r>
            <a:r>
              <a:rPr lang="en-US" sz="1700" dirty="0">
                <a:latin typeface="Consolas"/>
                <a:cs typeface="Consolas"/>
              </a:rPr>
              <a:t>(Minutes(1), Seconds(5)).</a:t>
            </a:r>
            <a:r>
              <a:rPr lang="en-US" sz="1700" dirty="0" err="1">
                <a:solidFill>
                  <a:srgbClr val="1D86CD"/>
                </a:solidFill>
                <a:latin typeface="Consolas"/>
                <a:cs typeface="Consolas"/>
              </a:rPr>
              <a:t>countByValue</a:t>
            </a:r>
            <a:r>
              <a:rPr lang="en-US" sz="1700" dirty="0">
                <a:latin typeface="Consolas"/>
                <a:cs typeface="Consolas"/>
              </a:rPr>
              <a:t>()</a:t>
            </a:r>
          </a:p>
          <a:p>
            <a:pPr>
              <a:defRPr/>
            </a:pPr>
            <a:endParaRPr lang="en-US" dirty="0"/>
          </a:p>
        </p:txBody>
      </p:sp>
      <p:sp>
        <p:nvSpPr>
          <p:cNvPr id="93" name="Rounded Rectangular Callout 92"/>
          <p:cNvSpPr/>
          <p:nvPr/>
        </p:nvSpPr>
        <p:spPr>
          <a:xfrm>
            <a:off x="3556831" y="2918206"/>
            <a:ext cx="1857375" cy="800100"/>
          </a:xfrm>
          <a:prstGeom prst="wedgeRoundRectCallout">
            <a:avLst>
              <a:gd name="adj1" fmla="val 30265"/>
              <a:gd name="adj2" fmla="val -106914"/>
              <a:gd name="adj3" fmla="val 16667"/>
            </a:avLst>
          </a:prstGeom>
          <a:ln w="28575" cmpd="sng"/>
        </p:spPr>
        <p:style>
          <a:lnRef idx="2">
            <a:schemeClr val="accent4"/>
          </a:lnRef>
          <a:fillRef idx="1">
            <a:schemeClr val="lt1"/>
          </a:fillRef>
          <a:effectRef idx="0">
            <a:schemeClr val="accent4"/>
          </a:effectRef>
          <a:fontRef idx="minor">
            <a:schemeClr val="dk1"/>
          </a:fontRef>
        </p:style>
        <p:txBody>
          <a:bodyPr lIns="0" tIns="19202" rIns="0" bIns="19202" anchor="ctr"/>
          <a:lstStyle/>
          <a:p>
            <a:pPr algn="ctr">
              <a:defRPr/>
            </a:pPr>
            <a:r>
              <a:rPr lang="en-US" dirty="0">
                <a:solidFill>
                  <a:srgbClr val="000000"/>
                </a:solidFill>
                <a:latin typeface="Calibri"/>
                <a:ea typeface="ヒラギノ角ゴ ProN W3"/>
                <a:cs typeface="Calibri"/>
              </a:rPr>
              <a:t>sliding window operation</a:t>
            </a:r>
          </a:p>
        </p:txBody>
      </p:sp>
      <p:sp>
        <p:nvSpPr>
          <p:cNvPr id="94" name="Rounded Rectangular Callout 93"/>
          <p:cNvSpPr/>
          <p:nvPr/>
        </p:nvSpPr>
        <p:spPr>
          <a:xfrm>
            <a:off x="5589481" y="2918206"/>
            <a:ext cx="1514475" cy="800100"/>
          </a:xfrm>
          <a:prstGeom prst="wedgeRoundRectCallout">
            <a:avLst>
              <a:gd name="adj1" fmla="val -18492"/>
              <a:gd name="adj2" fmla="val -107376"/>
              <a:gd name="adj3" fmla="val 16667"/>
            </a:avLst>
          </a:prstGeom>
          <a:ln w="28575" cmpd="sng"/>
        </p:spPr>
        <p:style>
          <a:lnRef idx="2">
            <a:schemeClr val="accent4"/>
          </a:lnRef>
          <a:fillRef idx="1">
            <a:schemeClr val="lt1"/>
          </a:fillRef>
          <a:effectRef idx="0">
            <a:schemeClr val="accent4"/>
          </a:effectRef>
          <a:fontRef idx="minor">
            <a:schemeClr val="dk1"/>
          </a:fontRef>
        </p:style>
        <p:txBody>
          <a:bodyPr lIns="0" tIns="19202" rIns="0" bIns="19202" anchor="ctr"/>
          <a:lstStyle/>
          <a:p>
            <a:pPr algn="ctr">
              <a:defRPr/>
            </a:pPr>
            <a:r>
              <a:rPr lang="en-US" dirty="0">
                <a:solidFill>
                  <a:srgbClr val="000000"/>
                </a:solidFill>
                <a:latin typeface="Calibri"/>
                <a:ea typeface="ヒラギノ角ゴ ProN W3"/>
                <a:cs typeface="Calibri"/>
              </a:rPr>
              <a:t>window length</a:t>
            </a:r>
          </a:p>
        </p:txBody>
      </p:sp>
      <p:sp>
        <p:nvSpPr>
          <p:cNvPr id="98" name="Rounded Rectangular Callout 97"/>
          <p:cNvSpPr/>
          <p:nvPr/>
        </p:nvSpPr>
        <p:spPr>
          <a:xfrm>
            <a:off x="7266136" y="2918206"/>
            <a:ext cx="1514475" cy="800100"/>
          </a:xfrm>
          <a:prstGeom prst="wedgeRoundRectCallout">
            <a:avLst>
              <a:gd name="adj1" fmla="val -21351"/>
              <a:gd name="adj2" fmla="val -105755"/>
              <a:gd name="adj3" fmla="val 16667"/>
            </a:avLst>
          </a:prstGeom>
          <a:ln w="28575" cmpd="sng"/>
        </p:spPr>
        <p:style>
          <a:lnRef idx="2">
            <a:schemeClr val="accent4"/>
          </a:lnRef>
          <a:fillRef idx="1">
            <a:schemeClr val="lt1"/>
          </a:fillRef>
          <a:effectRef idx="0">
            <a:schemeClr val="accent4"/>
          </a:effectRef>
          <a:fontRef idx="minor">
            <a:schemeClr val="dk1"/>
          </a:fontRef>
        </p:style>
        <p:txBody>
          <a:bodyPr lIns="0" tIns="19202" rIns="0" bIns="19202" anchor="ctr"/>
          <a:lstStyle/>
          <a:p>
            <a:pPr algn="ctr">
              <a:defRPr/>
            </a:pPr>
            <a:r>
              <a:rPr lang="en-US" dirty="0">
                <a:solidFill>
                  <a:srgbClr val="000000"/>
                </a:solidFill>
                <a:latin typeface="Calibri"/>
                <a:ea typeface="ヒラギノ角ゴ ProN W3"/>
                <a:cs typeface="Calibri"/>
              </a:rPr>
              <a:t>sliding interval</a:t>
            </a:r>
          </a:p>
        </p:txBody>
      </p:sp>
      <p:sp>
        <p:nvSpPr>
          <p:cNvPr id="36" name="Rounded Rectangle 35"/>
          <p:cNvSpPr/>
          <p:nvPr/>
        </p:nvSpPr>
        <p:spPr>
          <a:xfrm>
            <a:off x="5715000" y="5029200"/>
            <a:ext cx="2286000" cy="457200"/>
          </a:xfrm>
          <a:prstGeom prst="roundRect">
            <a:avLst/>
          </a:prstGeom>
          <a:noFill/>
          <a:ln w="38100" cmpd="sng">
            <a:solidFill>
              <a:schemeClr val="accent3">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anchor="ctr"/>
          <a:lstStyle/>
          <a:p>
            <a:pPr algn="ctr">
              <a:defRPr/>
            </a:pPr>
            <a:endParaRPr lang="en-US">
              <a:solidFill>
                <a:prstClr val="white"/>
              </a:solidFill>
              <a:latin typeface="Arial"/>
              <a:ea typeface="ヒラギノ角ゴ ProN W3"/>
              <a:cs typeface="ヒラギノ角ゴ ProN W3"/>
            </a:endParaRPr>
          </a:p>
        </p:txBody>
      </p:sp>
      <p:grpSp>
        <p:nvGrpSpPr>
          <p:cNvPr id="34" name="Group 33"/>
          <p:cNvGrpSpPr/>
          <p:nvPr/>
        </p:nvGrpSpPr>
        <p:grpSpPr>
          <a:xfrm>
            <a:off x="6248400" y="4267200"/>
            <a:ext cx="2286000" cy="685800"/>
            <a:chOff x="4724400" y="4267200"/>
            <a:chExt cx="2286000" cy="685800"/>
          </a:xfrm>
        </p:grpSpPr>
        <p:sp>
          <p:nvSpPr>
            <p:cNvPr id="39" name="TextBox 38"/>
            <p:cNvSpPr txBox="1"/>
            <p:nvPr/>
          </p:nvSpPr>
          <p:spPr>
            <a:xfrm>
              <a:off x="5181600" y="4267200"/>
              <a:ext cx="1473375" cy="315778"/>
            </a:xfrm>
            <a:prstGeom prst="rect">
              <a:avLst/>
            </a:prstGeom>
            <a:noFill/>
          </p:spPr>
          <p:txBody>
            <a:bodyPr wrap="none" lIns="38405" tIns="19202" rIns="38405" bIns="19202">
              <a:spAutoFit/>
            </a:bodyPr>
            <a:lstStyle/>
            <a:p>
              <a:pPr>
                <a:defRPr/>
              </a:pPr>
              <a:r>
                <a:rPr lang="en-US" dirty="0">
                  <a:solidFill>
                    <a:srgbClr val="B50B1B"/>
                  </a:solidFill>
                  <a:latin typeface="Calibri"/>
                  <a:ea typeface="ヒラギノ角ゴ ProN W3"/>
                  <a:cs typeface="Calibri"/>
                </a:rPr>
                <a:t>window length</a:t>
              </a:r>
            </a:p>
          </p:txBody>
        </p:sp>
        <p:sp>
          <p:nvSpPr>
            <p:cNvPr id="31" name="Right Brace 30"/>
            <p:cNvSpPr/>
            <p:nvPr/>
          </p:nvSpPr>
          <p:spPr bwMode="auto">
            <a:xfrm rot="16200000">
              <a:off x="5715000" y="3657600"/>
              <a:ext cx="304800" cy="2286000"/>
            </a:xfrm>
            <a:prstGeom prst="rightBrace">
              <a:avLst>
                <a:gd name="adj1" fmla="val 36825"/>
                <a:gd name="adj2" fmla="val 49540"/>
              </a:avLst>
            </a:prstGeom>
            <a:noFill/>
            <a:ln w="25400" cap="flat" cmpd="sng" algn="ctr">
              <a:solidFill>
                <a:schemeClr val="accent3"/>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grpSp>
      <p:grpSp>
        <p:nvGrpSpPr>
          <p:cNvPr id="42" name="Group 41"/>
          <p:cNvGrpSpPr/>
          <p:nvPr/>
        </p:nvGrpSpPr>
        <p:grpSpPr>
          <a:xfrm>
            <a:off x="5334001" y="5562600"/>
            <a:ext cx="1444859" cy="620578"/>
            <a:chOff x="4267200" y="4191000"/>
            <a:chExt cx="1444859" cy="620578"/>
          </a:xfrm>
        </p:grpSpPr>
        <p:sp>
          <p:nvSpPr>
            <p:cNvPr id="43" name="TextBox 42"/>
            <p:cNvSpPr txBox="1"/>
            <p:nvPr/>
          </p:nvSpPr>
          <p:spPr>
            <a:xfrm>
              <a:off x="4267200" y="4495800"/>
              <a:ext cx="1444859" cy="315778"/>
            </a:xfrm>
            <a:prstGeom prst="rect">
              <a:avLst/>
            </a:prstGeom>
            <a:noFill/>
          </p:spPr>
          <p:txBody>
            <a:bodyPr wrap="none" lIns="38405" tIns="19202" rIns="38405" bIns="19202">
              <a:spAutoFit/>
            </a:bodyPr>
            <a:lstStyle/>
            <a:p>
              <a:pPr>
                <a:defRPr/>
              </a:pPr>
              <a:r>
                <a:rPr lang="en-US" dirty="0">
                  <a:solidFill>
                    <a:srgbClr val="B50B1B"/>
                  </a:solidFill>
                  <a:latin typeface="Calibri"/>
                  <a:ea typeface="ヒラギノ角ゴ ProN W3"/>
                  <a:cs typeface="Calibri"/>
                </a:rPr>
                <a:t>sliding interval</a:t>
              </a:r>
            </a:p>
          </p:txBody>
        </p:sp>
        <p:sp>
          <p:nvSpPr>
            <p:cNvPr id="44" name="Right Brace 43"/>
            <p:cNvSpPr/>
            <p:nvPr/>
          </p:nvSpPr>
          <p:spPr bwMode="auto">
            <a:xfrm rot="5400000">
              <a:off x="4800600" y="4038600"/>
              <a:ext cx="304800" cy="609600"/>
            </a:xfrm>
            <a:prstGeom prst="rightBrace">
              <a:avLst>
                <a:gd name="adj1" fmla="val 36825"/>
                <a:gd name="adj2" fmla="val 49540"/>
              </a:avLst>
            </a:prstGeom>
            <a:noFill/>
            <a:ln w="25400" cap="flat" cmpd="sng" algn="ctr">
              <a:solidFill>
                <a:schemeClr val="accent3"/>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grpSp>
      <p:sp>
        <p:nvSpPr>
          <p:cNvPr id="32" name="Rounded Rectangle 31"/>
          <p:cNvSpPr/>
          <p:nvPr/>
        </p:nvSpPr>
        <p:spPr>
          <a:xfrm>
            <a:off x="3156981" y="5029200"/>
            <a:ext cx="2286000" cy="457200"/>
          </a:xfrm>
          <a:prstGeom prst="roundRect">
            <a:avLst/>
          </a:prstGeom>
          <a:no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anchor="ctr"/>
          <a:lstStyle/>
          <a:p>
            <a:pPr algn="ctr">
              <a:defRPr/>
            </a:pPr>
            <a:endParaRPr lang="en-US">
              <a:solidFill>
                <a:prstClr val="white"/>
              </a:solidFill>
              <a:latin typeface="Arial"/>
              <a:ea typeface="ヒラギノ角ゴ ProN W3"/>
              <a:cs typeface="ヒラギノ角ゴ ProN W3"/>
            </a:endParaRPr>
          </a:p>
        </p:txBody>
      </p:sp>
    </p:spTree>
    <p:extLst>
      <p:ext uri="{BB962C8B-B14F-4D97-AF65-F5344CB8AC3E}">
        <p14:creationId xmlns:p14="http://schemas.microsoft.com/office/powerpoint/2010/main" val="7250965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childTnLst>
                          </p:cTn>
                        </p:par>
                        <p:par>
                          <p:cTn id="7" fill="hold" nodeType="withGroup">
                            <p:stCondLst>
                              <p:cond delay="0"/>
                            </p:stCondLst>
                            <p:childTnLst>
                              <p:par>
                                <p:cTn id="8" presetID="1" presetClass="entr" presetSubtype="0" fill="hold" nodeType="after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1" nodeType="after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par>
                          <p:cTn id="13" fill="hold">
                            <p:stCondLst>
                              <p:cond delay="0"/>
                            </p:stCondLst>
                            <p:childTnLst>
                              <p:par>
                                <p:cTn id="14" presetID="0" presetClass="path" presetSubtype="0" accel="50000" decel="50000" fill="hold" grpId="0" nodeType="afterEffect">
                                  <p:stCondLst>
                                    <p:cond delay="0"/>
                                  </p:stCondLst>
                                  <p:childTnLst>
                                    <p:animMotion origin="layout" path="M -0.00017 7.61398E-7 L 0.34178 7.61398E-7 " pathEditMode="relative" rAng="0" ptsTypes="AA">
                                      <p:cBhvr>
                                        <p:cTn id="15" dur="2000" fill="hold"/>
                                        <p:tgtEl>
                                          <p:spTgt spid="32"/>
                                        </p:tgtEl>
                                        <p:attrNameLst>
                                          <p:attrName>ppt_x</p:attrName>
                                          <p:attrName>ppt_y</p:attrName>
                                        </p:attrNameLst>
                                      </p:cBhvr>
                                      <p:rCtr x="17098" y="0"/>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4"/>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36"/>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nodeType="after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8" grpId="0" animBg="1"/>
      <p:bldP spid="36" grpId="0" animBg="1"/>
      <p:bldP spid="32" grpId="0" animBg="1"/>
      <p:bldP spid="32" grpId="1"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Arbitrary Stateful Computations</a:t>
            </a:r>
            <a:endParaRPr lang="en-US" dirty="0"/>
          </a:p>
        </p:txBody>
      </p:sp>
      <p:sp>
        <p:nvSpPr>
          <p:cNvPr id="3" name="Content Placeholder 2"/>
          <p:cNvSpPr>
            <a:spLocks noGrp="1"/>
          </p:cNvSpPr>
          <p:nvPr>
            <p:ph type="body" sz="quarter" idx="4294967295"/>
          </p:nvPr>
        </p:nvSpPr>
        <p:spPr>
          <a:xfrm>
            <a:off x="539750" y="1189038"/>
            <a:ext cx="11652250" cy="2890837"/>
          </a:xfrm>
          <a:prstGeom prst="rect">
            <a:avLst/>
          </a:prstGeom>
        </p:spPr>
        <p:txBody>
          <a:bodyPr/>
          <a:lstStyle/>
          <a:p>
            <a:pPr marL="228600" lvl="1" indent="0">
              <a:buNone/>
              <a:defRPr/>
            </a:pPr>
            <a:r>
              <a:rPr lang="en-US" sz="2800">
                <a:solidFill>
                  <a:prstClr val="black"/>
                </a:solidFill>
              </a:rPr>
              <a:t>Specify function to generate new state based on previous state and new data</a:t>
            </a:r>
          </a:p>
          <a:p>
            <a:pPr marL="228600" lvl="1" indent="0">
              <a:buNone/>
              <a:defRPr/>
            </a:pPr>
            <a:endParaRPr lang="en-US" sz="1600">
              <a:latin typeface="Consolas"/>
              <a:cs typeface="Consolas"/>
            </a:endParaRPr>
          </a:p>
          <a:p>
            <a:pPr lvl="1">
              <a:defRPr/>
            </a:pPr>
            <a:r>
              <a:rPr lang="en-US" sz="2400"/>
              <a:t>Example: Maintain per-user mood as state, and update it with their tweets</a:t>
            </a:r>
          </a:p>
          <a:p>
            <a:pPr lvl="1">
              <a:defRPr/>
            </a:pPr>
            <a:endParaRPr lang="en-US" sz="1400">
              <a:solidFill>
                <a:prstClr val="black"/>
              </a:solidFill>
            </a:endParaRPr>
          </a:p>
          <a:p>
            <a:pPr marL="263589" indent="0">
              <a:buNone/>
              <a:defRPr/>
            </a:pPr>
            <a:r>
              <a:rPr lang="en-US" sz="1800">
                <a:solidFill>
                  <a:schemeClr val="accent6"/>
                </a:solidFill>
                <a:latin typeface="Consolas"/>
                <a:cs typeface="Consolas"/>
              </a:rPr>
              <a:t> 	</a:t>
            </a:r>
            <a:r>
              <a:rPr lang="en-US" sz="1800">
                <a:solidFill>
                  <a:schemeClr val="accent4"/>
                </a:solidFill>
                <a:latin typeface="Consolas"/>
                <a:cs typeface="Consolas"/>
              </a:rPr>
              <a:t>updateMood</a:t>
            </a:r>
            <a:r>
              <a:rPr lang="en-US" sz="1800">
                <a:latin typeface="Consolas"/>
                <a:cs typeface="Consolas"/>
              </a:rPr>
              <a:t>(newTweets, lastMood) =&gt; newMood</a:t>
            </a:r>
          </a:p>
          <a:p>
            <a:pPr marL="263589" indent="0">
              <a:buNone/>
              <a:defRPr/>
            </a:pPr>
            <a:r>
              <a:rPr lang="en-US" sz="1800">
                <a:solidFill>
                  <a:srgbClr val="C61B1B"/>
                </a:solidFill>
                <a:latin typeface="Consolas"/>
                <a:cs typeface="Consolas"/>
              </a:rPr>
              <a:t> 	moods </a:t>
            </a:r>
            <a:r>
              <a:rPr lang="en-US" sz="1800">
                <a:latin typeface="Consolas"/>
                <a:cs typeface="Consolas"/>
              </a:rPr>
              <a:t>= </a:t>
            </a:r>
            <a:r>
              <a:rPr lang="en-US" sz="1800">
                <a:solidFill>
                  <a:srgbClr val="C61B1B"/>
                </a:solidFill>
                <a:latin typeface="Consolas"/>
                <a:cs typeface="Consolas"/>
              </a:rPr>
              <a:t>tweets</a:t>
            </a:r>
            <a:r>
              <a:rPr lang="en-US" sz="1800">
                <a:solidFill>
                  <a:srgbClr val="000000"/>
                </a:solidFill>
                <a:latin typeface="Consolas"/>
                <a:cs typeface="Consolas"/>
              </a:rPr>
              <a:t>.</a:t>
            </a:r>
            <a:r>
              <a:rPr lang="en-US" sz="1800">
                <a:solidFill>
                  <a:srgbClr val="0D8BE6"/>
                </a:solidFill>
                <a:latin typeface="Consolas"/>
                <a:cs typeface="Consolas"/>
              </a:rPr>
              <a:t>updateStateByKey</a:t>
            </a:r>
            <a:r>
              <a:rPr lang="en-US" sz="1800">
                <a:solidFill>
                  <a:srgbClr val="000000"/>
                </a:solidFill>
                <a:latin typeface="Consolas"/>
                <a:cs typeface="Consolas"/>
              </a:rPr>
              <a:t>(</a:t>
            </a:r>
            <a:r>
              <a:rPr lang="en-US" sz="1800">
                <a:solidFill>
                  <a:srgbClr val="E8950E"/>
                </a:solidFill>
                <a:latin typeface="Consolas"/>
                <a:cs typeface="Consolas"/>
              </a:rPr>
              <a:t>updateMood _</a:t>
            </a:r>
            <a:r>
              <a:rPr lang="en-US" sz="1800">
                <a:solidFill>
                  <a:srgbClr val="000000"/>
                </a:solidFill>
                <a:latin typeface="Consolas"/>
                <a:cs typeface="Consolas"/>
              </a:rPr>
              <a:t>)</a:t>
            </a:r>
          </a:p>
          <a:p>
            <a:pPr marL="320040" lvl="1" indent="0">
              <a:buNone/>
              <a:defRPr/>
            </a:pPr>
            <a:endParaRPr lang="en-US" sz="2400" dirty="0">
              <a:solidFill>
                <a:prstClr val="black"/>
              </a:solidFill>
            </a:endParaRPr>
          </a:p>
        </p:txBody>
      </p:sp>
    </p:spTree>
    <p:extLst>
      <p:ext uri="{BB962C8B-B14F-4D97-AF65-F5344CB8AC3E}">
        <p14:creationId xmlns:p14="http://schemas.microsoft.com/office/powerpoint/2010/main" val="9502856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Arbitrary Combinations of Batch and Streaming Computations</a:t>
            </a:r>
          </a:p>
        </p:txBody>
      </p:sp>
      <p:sp>
        <p:nvSpPr>
          <p:cNvPr id="3" name="Content Placeholder 2"/>
          <p:cNvSpPr>
            <a:spLocks noGrp="1"/>
          </p:cNvSpPr>
          <p:nvPr>
            <p:ph type="body" sz="quarter" idx="4294967295"/>
          </p:nvPr>
        </p:nvSpPr>
        <p:spPr>
          <a:xfrm>
            <a:off x="539750" y="1189038"/>
            <a:ext cx="11652250" cy="3287712"/>
          </a:xfrm>
          <a:prstGeom prst="rect">
            <a:avLst/>
          </a:prstGeom>
        </p:spPr>
        <p:txBody>
          <a:bodyPr/>
          <a:lstStyle/>
          <a:p>
            <a:pPr marL="133350" indent="0">
              <a:buNone/>
              <a:defRPr/>
            </a:pPr>
            <a:endParaRPr lang="en-US" sz="1100" dirty="0"/>
          </a:p>
          <a:p>
            <a:pPr marL="133350" indent="0">
              <a:buNone/>
              <a:defRPr/>
            </a:pPr>
            <a:r>
              <a:rPr lang="en-US" sz="2800" dirty="0"/>
              <a:t>Inter-mix RDD and DStream operations!</a:t>
            </a:r>
          </a:p>
          <a:p>
            <a:pPr lvl="1">
              <a:defRPr/>
            </a:pPr>
            <a:endParaRPr lang="en-US" sz="1100" dirty="0"/>
          </a:p>
          <a:p>
            <a:pPr lvl="1">
              <a:defRPr/>
            </a:pPr>
            <a:r>
              <a:rPr lang="en-US" sz="2400" dirty="0"/>
              <a:t>Example: Join incoming tweets with a spam HDFS file to filter out bad tweets</a:t>
            </a:r>
            <a:br>
              <a:rPr lang="en-US" sz="2400" dirty="0"/>
            </a:br>
            <a:endParaRPr lang="en-US" sz="1600" dirty="0">
              <a:solidFill>
                <a:srgbClr val="C61B1B"/>
              </a:solidFill>
              <a:latin typeface="Consolas"/>
              <a:cs typeface="Consolas"/>
            </a:endParaRPr>
          </a:p>
          <a:p>
            <a:pPr marL="320040" lvl="1" indent="0">
              <a:lnSpc>
                <a:spcPct val="130000"/>
              </a:lnSpc>
              <a:buNone/>
              <a:defRPr/>
            </a:pPr>
            <a:r>
              <a:rPr lang="en-US" sz="1800" dirty="0">
                <a:solidFill>
                  <a:srgbClr val="C61B1B"/>
                </a:solidFill>
                <a:latin typeface="Consolas"/>
                <a:cs typeface="Consolas"/>
              </a:rPr>
              <a:t> </a:t>
            </a:r>
            <a:r>
              <a:rPr lang="en-US" sz="1800" dirty="0" err="1">
                <a:solidFill>
                  <a:srgbClr val="C61B1B"/>
                </a:solidFill>
                <a:latin typeface="Consolas"/>
                <a:cs typeface="Consolas"/>
              </a:rPr>
              <a:t>tweets</a:t>
            </a:r>
            <a:r>
              <a:rPr lang="en-US" sz="1800" dirty="0" err="1">
                <a:solidFill>
                  <a:srgbClr val="000000"/>
                </a:solidFill>
                <a:latin typeface="Consolas"/>
                <a:cs typeface="Consolas"/>
              </a:rPr>
              <a:t>.</a:t>
            </a:r>
            <a:r>
              <a:rPr lang="en-US" sz="1800" dirty="0" err="1">
                <a:solidFill>
                  <a:srgbClr val="0D8BE6"/>
                </a:solidFill>
                <a:latin typeface="Consolas"/>
                <a:cs typeface="Consolas"/>
              </a:rPr>
              <a:t>transform</a:t>
            </a:r>
            <a:r>
              <a:rPr lang="en-US" sz="1800" dirty="0">
                <a:solidFill>
                  <a:srgbClr val="000000"/>
                </a:solidFill>
                <a:latin typeface="Consolas"/>
                <a:cs typeface="Consolas"/>
              </a:rPr>
              <a:t>(</a:t>
            </a:r>
            <a:r>
              <a:rPr lang="en-US" sz="1800" dirty="0" err="1">
                <a:solidFill>
                  <a:srgbClr val="000000"/>
                </a:solidFill>
                <a:latin typeface="Consolas"/>
                <a:cs typeface="Consolas"/>
              </a:rPr>
              <a:t>tweetsRDD</a:t>
            </a:r>
            <a:r>
              <a:rPr lang="en-US" sz="1800" dirty="0">
                <a:solidFill>
                  <a:srgbClr val="000000"/>
                </a:solidFill>
                <a:latin typeface="Consolas"/>
                <a:cs typeface="Consolas"/>
              </a:rPr>
              <a:t> =&gt; {		</a:t>
            </a:r>
            <a:r>
              <a:rPr lang="en-US" sz="1800" dirty="0" err="1">
                <a:solidFill>
                  <a:srgbClr val="000000"/>
                </a:solidFill>
                <a:latin typeface="Consolas"/>
                <a:cs typeface="Consolas"/>
              </a:rPr>
              <a:t>tweetsRDD.</a:t>
            </a:r>
            <a:r>
              <a:rPr lang="en-US" sz="1800" dirty="0" err="1">
                <a:solidFill>
                  <a:schemeClr val="accent1"/>
                </a:solidFill>
                <a:latin typeface="Consolas"/>
                <a:cs typeface="Consolas"/>
              </a:rPr>
              <a:t>join</a:t>
            </a:r>
            <a:r>
              <a:rPr lang="en-US" sz="1800" dirty="0">
                <a:solidFill>
                  <a:srgbClr val="000000"/>
                </a:solidFill>
                <a:latin typeface="Consolas"/>
                <a:cs typeface="Consolas"/>
              </a:rPr>
              <a:t>(</a:t>
            </a:r>
            <a:r>
              <a:rPr lang="en-US" sz="1800" dirty="0" err="1">
                <a:solidFill>
                  <a:srgbClr val="000000"/>
                </a:solidFill>
                <a:latin typeface="Consolas"/>
                <a:cs typeface="Consolas"/>
              </a:rPr>
              <a:t>spamHDFSFile</a:t>
            </a:r>
            <a:r>
              <a:rPr lang="en-US" sz="1800" dirty="0">
                <a:solidFill>
                  <a:srgbClr val="000000"/>
                </a:solidFill>
                <a:latin typeface="Consolas"/>
                <a:cs typeface="Consolas"/>
              </a:rPr>
              <a:t>).</a:t>
            </a:r>
            <a:r>
              <a:rPr lang="en-US" sz="1800" dirty="0">
                <a:solidFill>
                  <a:srgbClr val="1D86CD"/>
                </a:solidFill>
                <a:latin typeface="Consolas"/>
                <a:cs typeface="Consolas"/>
              </a:rPr>
              <a:t>filter</a:t>
            </a:r>
            <a:r>
              <a:rPr lang="en-US" sz="1800" dirty="0">
                <a:solidFill>
                  <a:srgbClr val="000000"/>
                </a:solidFill>
                <a:latin typeface="Consolas"/>
                <a:cs typeface="Consolas"/>
              </a:rPr>
              <a:t>(...)</a:t>
            </a:r>
          </a:p>
          <a:p>
            <a:pPr marL="320040" lvl="1" indent="0">
              <a:lnSpc>
                <a:spcPct val="130000"/>
              </a:lnSpc>
              <a:buNone/>
              <a:defRPr/>
            </a:pPr>
            <a:r>
              <a:rPr lang="en-US" sz="1800" dirty="0">
                <a:solidFill>
                  <a:srgbClr val="000000"/>
                </a:solidFill>
                <a:latin typeface="Consolas"/>
                <a:cs typeface="Consolas"/>
              </a:rPr>
              <a:t> })</a:t>
            </a:r>
          </a:p>
          <a:p>
            <a:pPr marL="320040" lvl="1" indent="0">
              <a:lnSpc>
                <a:spcPct val="130000"/>
              </a:lnSpc>
              <a:buNone/>
              <a:defRPr/>
            </a:pPr>
            <a:endParaRPr lang="en-US" sz="1800" dirty="0">
              <a:solidFill>
                <a:srgbClr val="000000"/>
              </a:solidFill>
              <a:latin typeface="Consolas"/>
              <a:cs typeface="Consolas"/>
            </a:endParaRPr>
          </a:p>
          <a:p>
            <a:pPr marL="320040" lvl="1" indent="0">
              <a:lnSpc>
                <a:spcPct val="130000"/>
              </a:lnSpc>
              <a:buNone/>
              <a:defRPr/>
            </a:pPr>
            <a:endParaRPr lang="en-US" sz="1800" dirty="0">
              <a:solidFill>
                <a:srgbClr val="000000"/>
              </a:solidFill>
              <a:latin typeface="Consolas"/>
              <a:cs typeface="Consolas"/>
            </a:endParaRPr>
          </a:p>
        </p:txBody>
      </p:sp>
    </p:spTree>
    <p:extLst>
      <p:ext uri="{BB962C8B-B14F-4D97-AF65-F5344CB8AC3E}">
        <p14:creationId xmlns:p14="http://schemas.microsoft.com/office/powerpoint/2010/main" val="271519155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DStream Input Sources</a:t>
            </a:r>
          </a:p>
        </p:txBody>
      </p:sp>
      <p:sp>
        <p:nvSpPr>
          <p:cNvPr id="3" name="Text Placeholder 2"/>
          <p:cNvSpPr>
            <a:spLocks noGrp="1"/>
          </p:cNvSpPr>
          <p:nvPr>
            <p:ph type="body" sz="quarter" idx="4294967295"/>
          </p:nvPr>
        </p:nvSpPr>
        <p:spPr>
          <a:xfrm>
            <a:off x="1117600" y="1447800"/>
            <a:ext cx="11074400" cy="4722813"/>
          </a:xfrm>
        </p:spPr>
        <p:txBody>
          <a:bodyPr/>
          <a:lstStyle/>
          <a:p>
            <a:r>
              <a:rPr lang="en-US" dirty="0"/>
              <a:t>Out of the box we provide</a:t>
            </a:r>
          </a:p>
          <a:p>
            <a:pPr lvl="1"/>
            <a:r>
              <a:rPr lang="en-US" dirty="0"/>
              <a:t>Kafka</a:t>
            </a:r>
          </a:p>
          <a:p>
            <a:pPr lvl="1"/>
            <a:r>
              <a:rPr lang="en-US" dirty="0"/>
              <a:t>HDFS</a:t>
            </a:r>
          </a:p>
          <a:p>
            <a:pPr lvl="1"/>
            <a:r>
              <a:rPr lang="en-US" dirty="0"/>
              <a:t>Flume</a:t>
            </a:r>
          </a:p>
          <a:p>
            <a:pPr lvl="1"/>
            <a:r>
              <a:rPr lang="en-US" dirty="0" err="1"/>
              <a:t>Akka</a:t>
            </a:r>
            <a:r>
              <a:rPr lang="en-US" dirty="0"/>
              <a:t> Actors</a:t>
            </a:r>
          </a:p>
          <a:p>
            <a:pPr lvl="1"/>
            <a:r>
              <a:rPr lang="en-US" dirty="0"/>
              <a:t>Raw TCP sockets</a:t>
            </a:r>
          </a:p>
          <a:p>
            <a:pPr lvl="1"/>
            <a:endParaRPr lang="en-US" dirty="0"/>
          </a:p>
          <a:p>
            <a:r>
              <a:rPr lang="en-US" dirty="0"/>
              <a:t>Very easy to write a </a:t>
            </a:r>
            <a:r>
              <a:rPr lang="en-US" i="1" dirty="0"/>
              <a:t>receiver</a:t>
            </a:r>
            <a:r>
              <a:rPr lang="en-US" dirty="0"/>
              <a:t> for your own data source</a:t>
            </a:r>
            <a:endParaRPr lang="en-US" i="1" dirty="0"/>
          </a:p>
          <a:p>
            <a:pPr marL="320040" lvl="1" indent="0">
              <a:buNone/>
            </a:pPr>
            <a:endParaRPr lang="en-US" dirty="0"/>
          </a:p>
        </p:txBody>
      </p:sp>
    </p:spTree>
    <p:extLst>
      <p:ext uri="{BB962C8B-B14F-4D97-AF65-F5344CB8AC3E}">
        <p14:creationId xmlns:p14="http://schemas.microsoft.com/office/powerpoint/2010/main" val="21378092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O komponentach – wstęp (i mapa)</a:t>
            </a:r>
            <a:endParaRPr lang="en-US" dirty="0"/>
          </a:p>
        </p:txBody>
      </p:sp>
      <p:sp>
        <p:nvSpPr>
          <p:cNvPr id="4" name="Text Placeholder 3"/>
          <p:cNvSpPr>
            <a:spLocks noGrp="1"/>
          </p:cNvSpPr>
          <p:nvPr>
            <p:ph type="body" sz="quarter" idx="10"/>
          </p:nvPr>
        </p:nvSpPr>
        <p:spPr>
          <a:xfrm>
            <a:off x="269240" y="1189176"/>
            <a:ext cx="6001408" cy="6420219"/>
          </a:xfrm>
        </p:spPr>
        <p:txBody>
          <a:bodyPr/>
          <a:lstStyle/>
          <a:p>
            <a:pPr marL="571500" indent="-571500">
              <a:buFont typeface="+mj-lt"/>
              <a:buAutoNum type="romanUcPeriod"/>
            </a:pPr>
            <a:r>
              <a:rPr lang="pl-PL" sz="3200" dirty="0"/>
              <a:t>Gromadzenie zdarzeń</a:t>
            </a:r>
          </a:p>
          <a:p>
            <a:pPr lvl="1"/>
            <a:r>
              <a:rPr lang="pl-PL" sz="1800" dirty="0"/>
              <a:t>(Urządzenia jako źródło sygnału)</a:t>
            </a:r>
          </a:p>
          <a:p>
            <a:pPr lvl="1"/>
            <a:r>
              <a:rPr lang="pl-PL" sz="1800" dirty="0"/>
              <a:t>Bramka: albo blisko urządzenia (SDK Gateway) albo w chmurze; translacja komunikatów (Cloud Gateway)</a:t>
            </a:r>
          </a:p>
          <a:p>
            <a:pPr lvl="1"/>
            <a:r>
              <a:rPr lang="pl-PL" sz="1800" dirty="0"/>
              <a:t>Event Hub - telemetria</a:t>
            </a:r>
          </a:p>
          <a:p>
            <a:pPr lvl="1"/>
            <a:r>
              <a:rPr lang="pl-PL" sz="1800" dirty="0"/>
              <a:t>IoT Hub – telemetria, cloud2device, zarządzanie urządzeniami</a:t>
            </a:r>
          </a:p>
          <a:p>
            <a:pPr marL="571500" indent="-571500">
              <a:buFont typeface="+mj-lt"/>
              <a:buAutoNum type="romanUcPeriod"/>
            </a:pPr>
            <a:r>
              <a:rPr lang="pl-PL" sz="3200" dirty="0"/>
              <a:t>Analiza w czasie rzeczywistym</a:t>
            </a:r>
            <a:endParaRPr lang="en-US" sz="3200" dirty="0"/>
          </a:p>
          <a:p>
            <a:pPr lvl="1"/>
            <a:r>
              <a:rPr lang="en-US" sz="1800" dirty="0"/>
              <a:t>Stream Analysis – </a:t>
            </a:r>
            <a:r>
              <a:rPr lang="en-US" sz="1800" dirty="0" err="1"/>
              <a:t>dla</a:t>
            </a:r>
            <a:r>
              <a:rPr lang="en-US" sz="1800" dirty="0"/>
              <a:t> mi</a:t>
            </a:r>
            <a:r>
              <a:rPr lang="pl-PL" sz="1800" dirty="0" err="1"/>
              <a:t>łośników</a:t>
            </a:r>
            <a:r>
              <a:rPr lang="pl-PL" sz="1800" dirty="0"/>
              <a:t> </a:t>
            </a:r>
            <a:r>
              <a:rPr lang="en-US" sz="1800" dirty="0"/>
              <a:t>SQL</a:t>
            </a:r>
            <a:endParaRPr lang="pl-PL" sz="1800" dirty="0"/>
          </a:p>
          <a:p>
            <a:pPr lvl="1"/>
            <a:r>
              <a:rPr lang="pl-PL" sz="1800" dirty="0"/>
              <a:t>Własny kod (per źródło albo partycja – za chwilę)</a:t>
            </a:r>
          </a:p>
          <a:p>
            <a:pPr lvl="1"/>
            <a:r>
              <a:rPr lang="pl-PL" sz="1800" dirty="0"/>
              <a:t>Azure </a:t>
            </a:r>
            <a:r>
              <a:rPr lang="pl-PL" sz="1800" dirty="0" err="1"/>
              <a:t>Function</a:t>
            </a:r>
            <a:endParaRPr lang="pl-PL" sz="1800" dirty="0"/>
          </a:p>
          <a:p>
            <a:pPr lvl="1"/>
            <a:r>
              <a:rPr lang="pl-PL" sz="1800" dirty="0"/>
              <a:t>Service Fabric</a:t>
            </a:r>
          </a:p>
          <a:p>
            <a:pPr lvl="1"/>
            <a:r>
              <a:rPr lang="pl-PL" sz="1800" dirty="0"/>
              <a:t>Też: </a:t>
            </a:r>
            <a:r>
              <a:rPr lang="pl-PL" sz="1800" dirty="0" err="1"/>
              <a:t>Storm</a:t>
            </a:r>
            <a:r>
              <a:rPr lang="pl-PL" sz="1800" dirty="0"/>
              <a:t>, Spark Streaming, …</a:t>
            </a:r>
          </a:p>
          <a:p>
            <a:pPr marL="571500" indent="-571500">
              <a:buFont typeface="+mj-lt"/>
              <a:buAutoNum type="romanUcPeriod"/>
            </a:pPr>
            <a:r>
              <a:rPr lang="pl-PL" sz="3200" dirty="0"/>
              <a:t>Sygnały „dalej”</a:t>
            </a:r>
          </a:p>
          <a:p>
            <a:pPr lvl="1"/>
            <a:r>
              <a:rPr lang="pl-PL" sz="1800" dirty="0"/>
              <a:t>Service Bus i subskrypcje</a:t>
            </a:r>
          </a:p>
          <a:p>
            <a:pPr lvl="1"/>
            <a:r>
              <a:rPr lang="pl-PL" sz="1800" dirty="0"/>
              <a:t>Azure </a:t>
            </a:r>
            <a:r>
              <a:rPr lang="pl-PL" sz="1800" dirty="0" err="1"/>
              <a:t>Function</a:t>
            </a:r>
            <a:endParaRPr lang="pl-PL" sz="1800" dirty="0"/>
          </a:p>
          <a:p>
            <a:pPr lvl="1"/>
            <a:endParaRPr lang="pl-PL" sz="1800" dirty="0"/>
          </a:p>
        </p:txBody>
      </p:sp>
      <p:sp>
        <p:nvSpPr>
          <p:cNvPr id="7" name="Text Placeholder 6"/>
          <p:cNvSpPr>
            <a:spLocks noGrp="1"/>
          </p:cNvSpPr>
          <p:nvPr>
            <p:ph type="body" sz="quarter" idx="11"/>
          </p:nvPr>
        </p:nvSpPr>
        <p:spPr>
          <a:xfrm>
            <a:off x="6272965" y="1189176"/>
            <a:ext cx="5649798" cy="4564326"/>
          </a:xfrm>
        </p:spPr>
        <p:txBody>
          <a:bodyPr/>
          <a:lstStyle/>
          <a:p>
            <a:pPr marL="571500" indent="-571500">
              <a:buFont typeface="+mj-lt"/>
              <a:buAutoNum type="romanUcPeriod" startAt="4"/>
            </a:pPr>
            <a:r>
              <a:rPr lang="pl-PL" sz="3200" dirty="0"/>
              <a:t>Przechowywanie</a:t>
            </a:r>
          </a:p>
          <a:p>
            <a:pPr lvl="1"/>
            <a:r>
              <a:rPr lang="pl-PL" sz="1800" dirty="0"/>
              <a:t>Data Lake </a:t>
            </a:r>
            <a:r>
              <a:rPr lang="pl-PL" sz="1800" dirty="0" err="1"/>
              <a:t>Store</a:t>
            </a:r>
            <a:r>
              <a:rPr lang="pl-PL" sz="1800" dirty="0"/>
              <a:t> (Azure Storage) – Big Data, NoSQL</a:t>
            </a:r>
          </a:p>
          <a:p>
            <a:pPr lvl="1"/>
            <a:r>
              <a:rPr lang="pl-PL" sz="1800" dirty="0" err="1"/>
              <a:t>Document</a:t>
            </a:r>
            <a:r>
              <a:rPr lang="pl-PL" sz="1800" dirty="0"/>
              <a:t> DB – dla lubiących NoSQL</a:t>
            </a:r>
          </a:p>
          <a:p>
            <a:pPr lvl="1"/>
            <a:r>
              <a:rPr lang="pl-PL" sz="1800" dirty="0"/>
              <a:t>SQL DB – dla lubiących SQL</a:t>
            </a:r>
          </a:p>
          <a:p>
            <a:pPr lvl="1"/>
            <a:r>
              <a:rPr lang="pl-PL" sz="1800" dirty="0"/>
              <a:t>Orkiestracja: Data </a:t>
            </a:r>
            <a:r>
              <a:rPr lang="pl-PL" sz="1800" dirty="0" err="1"/>
              <a:t>Factory</a:t>
            </a:r>
            <a:endParaRPr lang="pl-PL" sz="1800" dirty="0"/>
          </a:p>
          <a:p>
            <a:pPr marL="571500" indent="-571500">
              <a:buFont typeface="+mj-lt"/>
              <a:buAutoNum type="romanUcPeriod" startAt="5"/>
            </a:pPr>
            <a:r>
              <a:rPr lang="pl-PL" sz="3200" dirty="0"/>
              <a:t>Analiza „po”</a:t>
            </a:r>
          </a:p>
          <a:p>
            <a:pPr lvl="1"/>
            <a:r>
              <a:rPr lang="pl-PL" sz="1800" dirty="0"/>
              <a:t>(normalne mechanizmy bazodanowe)</a:t>
            </a:r>
          </a:p>
          <a:p>
            <a:pPr lvl="1"/>
            <a:r>
              <a:rPr lang="pl-PL" sz="1800" dirty="0"/>
              <a:t>Data Lake Analytics</a:t>
            </a:r>
          </a:p>
          <a:p>
            <a:pPr lvl="1"/>
            <a:r>
              <a:rPr lang="pl-PL" sz="1800" dirty="0"/>
              <a:t>Machine Learning</a:t>
            </a:r>
          </a:p>
          <a:p>
            <a:pPr marL="571500" indent="-571500">
              <a:buFont typeface="+mj-lt"/>
              <a:buAutoNum type="romanUcPeriod" startAt="6"/>
            </a:pPr>
            <a:r>
              <a:rPr lang="pl-PL" sz="3200" dirty="0"/>
              <a:t>Wizualizacja</a:t>
            </a:r>
          </a:p>
          <a:p>
            <a:pPr lvl="1"/>
            <a:r>
              <a:rPr lang="pl-PL" sz="1800" dirty="0" err="1"/>
              <a:t>PowerBI</a:t>
            </a:r>
            <a:endParaRPr lang="pl-PL" sz="1800" dirty="0"/>
          </a:p>
          <a:p>
            <a:pPr lvl="1"/>
            <a:r>
              <a:rPr lang="pl-PL" sz="1800" dirty="0"/>
              <a:t>Oczywiste: SignalR (</a:t>
            </a:r>
            <a:r>
              <a:rPr lang="pl-PL" sz="1800" dirty="0" err="1"/>
              <a:t>WebSockets</a:t>
            </a:r>
            <a:r>
              <a:rPr lang="pl-PL" sz="1800" dirty="0"/>
              <a:t>) + HTML5 ,…</a:t>
            </a:r>
            <a:endParaRPr lang="en-US" sz="1800" dirty="0"/>
          </a:p>
        </p:txBody>
      </p:sp>
    </p:spTree>
    <p:extLst>
      <p:ext uri="{BB962C8B-B14F-4D97-AF65-F5344CB8AC3E}">
        <p14:creationId xmlns:p14="http://schemas.microsoft.com/office/powerpoint/2010/main" val="18064658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Fault-tolerance: Worker</a:t>
            </a:r>
          </a:p>
        </p:txBody>
      </p:sp>
      <p:sp>
        <p:nvSpPr>
          <p:cNvPr id="2" name="Content Placeholder 1"/>
          <p:cNvSpPr>
            <a:spLocks noGrp="1"/>
          </p:cNvSpPr>
          <p:nvPr>
            <p:ph type="body" sz="quarter" idx="4294967295"/>
          </p:nvPr>
        </p:nvSpPr>
        <p:spPr>
          <a:xfrm>
            <a:off x="0" y="1447800"/>
            <a:ext cx="4052888" cy="3200400"/>
          </a:xfrm>
        </p:spPr>
        <p:txBody>
          <a:bodyPr/>
          <a:lstStyle/>
          <a:p>
            <a:pPr>
              <a:defRPr/>
            </a:pPr>
            <a:r>
              <a:rPr lang="en-US" sz="2000" dirty="0"/>
              <a:t>RDDs remember the operations that created them</a:t>
            </a:r>
          </a:p>
          <a:p>
            <a:pPr>
              <a:defRPr/>
            </a:pPr>
            <a:endParaRPr lang="en-US" sz="2000" dirty="0"/>
          </a:p>
          <a:p>
            <a:pPr>
              <a:defRPr/>
            </a:pPr>
            <a:r>
              <a:rPr lang="en-US" sz="2000" dirty="0"/>
              <a:t>Batches of input data are replicated in memory for fault-tolerance</a:t>
            </a:r>
          </a:p>
          <a:p>
            <a:pPr>
              <a:defRPr/>
            </a:pPr>
            <a:endParaRPr lang="en-US" sz="2000" dirty="0"/>
          </a:p>
          <a:p>
            <a:pPr>
              <a:defRPr/>
            </a:pPr>
            <a:r>
              <a:rPr lang="en-US" sz="2000" dirty="0"/>
              <a:t>Data lost due to worker failure, can be recomputed from replicated input data</a:t>
            </a:r>
          </a:p>
        </p:txBody>
      </p:sp>
      <p:sp>
        <p:nvSpPr>
          <p:cNvPr id="111" name="Rounded Rectangular Callout 110"/>
          <p:cNvSpPr/>
          <p:nvPr/>
        </p:nvSpPr>
        <p:spPr>
          <a:xfrm>
            <a:off x="8867776" y="1638300"/>
            <a:ext cx="1400175" cy="952500"/>
          </a:xfrm>
          <a:prstGeom prst="wedgeRoundRectCallout">
            <a:avLst>
              <a:gd name="adj1" fmla="val -64777"/>
              <a:gd name="adj2" fmla="val -18645"/>
              <a:gd name="adj3" fmla="val 16667"/>
            </a:avLst>
          </a:prstGeom>
          <a:ln w="28575" cmpd="sng"/>
        </p:spPr>
        <p:style>
          <a:lnRef idx="2">
            <a:schemeClr val="accent4"/>
          </a:lnRef>
          <a:fillRef idx="1">
            <a:schemeClr val="lt1"/>
          </a:fillRef>
          <a:effectRef idx="0">
            <a:schemeClr val="accent4"/>
          </a:effectRef>
          <a:fontRef idx="minor">
            <a:schemeClr val="dk1"/>
          </a:fontRef>
        </p:style>
        <p:txBody>
          <a:bodyPr lIns="0" tIns="19202" rIns="0" bIns="19202" anchor="ctr"/>
          <a:lstStyle/>
          <a:p>
            <a:pPr algn="ctr">
              <a:defRPr/>
            </a:pPr>
            <a:r>
              <a:rPr lang="en-US" sz="1700" dirty="0">
                <a:solidFill>
                  <a:srgbClr val="000000"/>
                </a:solidFill>
                <a:latin typeface="Calibri"/>
                <a:ea typeface="ヒラギノ角ゴ ProN W3"/>
                <a:cs typeface="Calibri"/>
              </a:rPr>
              <a:t>input data replicated</a:t>
            </a:r>
          </a:p>
          <a:p>
            <a:pPr algn="ctr">
              <a:defRPr/>
            </a:pPr>
            <a:r>
              <a:rPr lang="en-US" sz="1700" dirty="0">
                <a:solidFill>
                  <a:srgbClr val="000000"/>
                </a:solidFill>
                <a:latin typeface="Calibri"/>
                <a:ea typeface="ヒラギノ角ゴ ProN W3"/>
                <a:cs typeface="Calibri"/>
              </a:rPr>
              <a:t>in memory</a:t>
            </a:r>
          </a:p>
        </p:txBody>
      </p:sp>
      <p:grpSp>
        <p:nvGrpSpPr>
          <p:cNvPr id="23556" name="Group 116"/>
          <p:cNvGrpSpPr>
            <a:grpSpLocks/>
          </p:cNvGrpSpPr>
          <p:nvPr/>
        </p:nvGrpSpPr>
        <p:grpSpPr bwMode="auto">
          <a:xfrm>
            <a:off x="6917532" y="2149476"/>
            <a:ext cx="1743075" cy="593725"/>
            <a:chOff x="7762239" y="5609988"/>
            <a:chExt cx="2889827" cy="840669"/>
          </a:xfrm>
        </p:grpSpPr>
        <p:pic>
          <p:nvPicPr>
            <p:cNvPr id="23598" name="Picture 117"/>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7762239"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599" name="Picture 118"/>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8413497"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600" name="Picture 119"/>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072287"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601" name="Picture 120"/>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731061"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23557" name="Picture 122"/>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6921104" y="4543426"/>
            <a:ext cx="555427" cy="594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558" name="Picture 123"/>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7314010" y="4543426"/>
            <a:ext cx="555427" cy="594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559" name="Picture 124"/>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7711083" y="4543426"/>
            <a:ext cx="555426" cy="594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97" name="Picture 125"/>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8108752" y="4543426"/>
            <a:ext cx="555426" cy="594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3561" name="TextBox 131"/>
          <p:cNvSpPr txBox="1">
            <a:spLocks noChangeArrowheads="1"/>
          </p:cNvSpPr>
          <p:nvPr/>
        </p:nvSpPr>
        <p:spPr bwMode="auto">
          <a:xfrm>
            <a:off x="7439025" y="3013075"/>
            <a:ext cx="1360884"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38405" tIns="0" rIns="38405" bIns="0">
            <a:spAutoFit/>
          </a:bodyPr>
          <a:lstStyle>
            <a:lvl1pPr eaLnBrk="0" hangingPunct="0">
              <a:defRPr sz="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200">
                <a:solidFill>
                  <a:srgbClr val="000000"/>
                </a:solidFill>
                <a:latin typeface="Gill Sans"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9pPr>
          </a:lstStyle>
          <a:p>
            <a:pPr algn="ctr" eaLnBrk="1" hangingPunct="1"/>
            <a:r>
              <a:rPr lang="en-US" sz="1700">
                <a:latin typeface="Calibri" charset="0"/>
                <a:cs typeface="Calibri" charset="0"/>
              </a:rPr>
              <a:t>flatMap</a:t>
            </a:r>
          </a:p>
        </p:txBody>
      </p:sp>
      <p:cxnSp>
        <p:nvCxnSpPr>
          <p:cNvPr id="133" name="Straight Arrow Connector 132"/>
          <p:cNvCxnSpPr/>
          <p:nvPr/>
        </p:nvCxnSpPr>
        <p:spPr bwMode="auto">
          <a:xfrm flipH="1">
            <a:off x="7729554" y="2041526"/>
            <a:ext cx="24393" cy="2147077"/>
          </a:xfrm>
          <a:prstGeom prst="straightConnector1">
            <a:avLst/>
          </a:prstGeom>
          <a:solidFill>
            <a:srgbClr val="000000"/>
          </a:solidFill>
          <a:ln w="28575" cap="flat" cmpd="sng" algn="ctr">
            <a:solidFill>
              <a:srgbClr val="0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nvGrpSpPr>
          <p:cNvPr id="23563" name="Group 14"/>
          <p:cNvGrpSpPr>
            <a:grpSpLocks/>
          </p:cNvGrpSpPr>
          <p:nvPr/>
        </p:nvGrpSpPr>
        <p:grpSpPr bwMode="auto">
          <a:xfrm>
            <a:off x="7010400" y="1676400"/>
            <a:ext cx="1485900" cy="266700"/>
            <a:chOff x="14325600" y="2971800"/>
            <a:chExt cx="3657600" cy="990600"/>
          </a:xfrm>
        </p:grpSpPr>
        <p:sp>
          <p:nvSpPr>
            <p:cNvPr id="124" name="Rectangle 123"/>
            <p:cNvSpPr/>
            <p:nvPr/>
          </p:nvSpPr>
          <p:spPr bwMode="auto">
            <a:xfrm>
              <a:off x="14325600" y="2971800"/>
              <a:ext cx="457200" cy="9906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sp>
          <p:nvSpPr>
            <p:cNvPr id="125" name="Rectangle 124"/>
            <p:cNvSpPr/>
            <p:nvPr/>
          </p:nvSpPr>
          <p:spPr bwMode="auto">
            <a:xfrm>
              <a:off x="14782800" y="2971800"/>
              <a:ext cx="457200" cy="9906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sp>
          <p:nvSpPr>
            <p:cNvPr id="126" name="Rectangle 125"/>
            <p:cNvSpPr/>
            <p:nvPr/>
          </p:nvSpPr>
          <p:spPr bwMode="auto">
            <a:xfrm>
              <a:off x="15240000" y="2971800"/>
              <a:ext cx="457200" cy="9906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sp>
          <p:nvSpPr>
            <p:cNvPr id="127" name="Rectangle 126"/>
            <p:cNvSpPr/>
            <p:nvPr/>
          </p:nvSpPr>
          <p:spPr bwMode="auto">
            <a:xfrm>
              <a:off x="15697200" y="2971800"/>
              <a:ext cx="457200" cy="9906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sp>
          <p:nvSpPr>
            <p:cNvPr id="132" name="Rectangle 131"/>
            <p:cNvSpPr/>
            <p:nvPr/>
          </p:nvSpPr>
          <p:spPr bwMode="auto">
            <a:xfrm>
              <a:off x="16154400" y="2971800"/>
              <a:ext cx="457200" cy="9906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sp>
          <p:nvSpPr>
            <p:cNvPr id="134" name="Rectangle 133"/>
            <p:cNvSpPr/>
            <p:nvPr/>
          </p:nvSpPr>
          <p:spPr bwMode="auto">
            <a:xfrm>
              <a:off x="16611600" y="2971800"/>
              <a:ext cx="457200" cy="9906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sp>
          <p:nvSpPr>
            <p:cNvPr id="139" name="Rectangle 138"/>
            <p:cNvSpPr/>
            <p:nvPr/>
          </p:nvSpPr>
          <p:spPr bwMode="auto">
            <a:xfrm>
              <a:off x="17068800" y="2971800"/>
              <a:ext cx="457200" cy="9906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sp>
          <p:nvSpPr>
            <p:cNvPr id="140" name="Rectangle 139"/>
            <p:cNvSpPr/>
            <p:nvPr/>
          </p:nvSpPr>
          <p:spPr bwMode="auto">
            <a:xfrm>
              <a:off x="17526000" y="2971800"/>
              <a:ext cx="457200" cy="9906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grpSp>
      <p:grpSp>
        <p:nvGrpSpPr>
          <p:cNvPr id="24" name="Group 23"/>
          <p:cNvGrpSpPr>
            <a:grpSpLocks/>
          </p:cNvGrpSpPr>
          <p:nvPr/>
        </p:nvGrpSpPr>
        <p:grpSpPr bwMode="auto">
          <a:xfrm>
            <a:off x="7581900" y="5029200"/>
            <a:ext cx="571500" cy="266700"/>
            <a:chOff x="15697200" y="10210800"/>
            <a:chExt cx="1524000" cy="990600"/>
          </a:xfrm>
        </p:grpSpPr>
        <p:sp>
          <p:nvSpPr>
            <p:cNvPr id="141" name="Rectangle 140"/>
            <p:cNvSpPr/>
            <p:nvPr/>
          </p:nvSpPr>
          <p:spPr bwMode="auto">
            <a:xfrm>
              <a:off x="15697200" y="10210800"/>
              <a:ext cx="457200" cy="990600"/>
            </a:xfrm>
            <a:prstGeom prst="rect">
              <a:avLst/>
            </a:prstGeom>
            <a:ln>
              <a:headEnd type="none" w="med" len="med"/>
              <a:tailEnd type="none" w="med" len="med"/>
            </a:ln>
            <a:extLst/>
          </p:spPr>
          <p:style>
            <a:lnRef idx="1">
              <a:schemeClr val="accent1"/>
            </a:lnRef>
            <a:fillRef idx="3">
              <a:schemeClr val="accent1"/>
            </a:fillRef>
            <a:effectRef idx="2">
              <a:schemeClr val="accent1"/>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sp>
          <p:nvSpPr>
            <p:cNvPr id="142" name="Rectangle 141"/>
            <p:cNvSpPr/>
            <p:nvPr/>
          </p:nvSpPr>
          <p:spPr bwMode="auto">
            <a:xfrm>
              <a:off x="16764000" y="10210800"/>
              <a:ext cx="457200" cy="990600"/>
            </a:xfrm>
            <a:prstGeom prst="rect">
              <a:avLst/>
            </a:prstGeom>
            <a:ln>
              <a:headEnd type="none" w="med" len="med"/>
              <a:tailEnd type="none" w="med" len="med"/>
            </a:ln>
            <a:extLst/>
          </p:spPr>
          <p:style>
            <a:lnRef idx="1">
              <a:schemeClr val="accent1"/>
            </a:lnRef>
            <a:fillRef idx="3">
              <a:schemeClr val="accent1"/>
            </a:fillRef>
            <a:effectRef idx="2">
              <a:schemeClr val="accent1"/>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grpSp>
      <p:grpSp>
        <p:nvGrpSpPr>
          <p:cNvPr id="143" name="Group 142"/>
          <p:cNvGrpSpPr>
            <a:grpSpLocks/>
          </p:cNvGrpSpPr>
          <p:nvPr/>
        </p:nvGrpSpPr>
        <p:grpSpPr bwMode="auto">
          <a:xfrm>
            <a:off x="7153275" y="1905000"/>
            <a:ext cx="1485900" cy="266700"/>
            <a:chOff x="14325600" y="2971800"/>
            <a:chExt cx="3657600" cy="990600"/>
          </a:xfrm>
        </p:grpSpPr>
        <p:sp>
          <p:nvSpPr>
            <p:cNvPr id="144" name="Rectangle 143"/>
            <p:cNvSpPr/>
            <p:nvPr/>
          </p:nvSpPr>
          <p:spPr bwMode="auto">
            <a:xfrm>
              <a:off x="14325600" y="2971800"/>
              <a:ext cx="457200" cy="9906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sp>
          <p:nvSpPr>
            <p:cNvPr id="145" name="Rectangle 144"/>
            <p:cNvSpPr/>
            <p:nvPr/>
          </p:nvSpPr>
          <p:spPr bwMode="auto">
            <a:xfrm>
              <a:off x="14782800" y="2971800"/>
              <a:ext cx="457200" cy="9906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sp>
          <p:nvSpPr>
            <p:cNvPr id="146" name="Rectangle 145"/>
            <p:cNvSpPr/>
            <p:nvPr/>
          </p:nvSpPr>
          <p:spPr bwMode="auto">
            <a:xfrm>
              <a:off x="15240000" y="2971800"/>
              <a:ext cx="457200" cy="9906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sp>
          <p:nvSpPr>
            <p:cNvPr id="147" name="Rectangle 146"/>
            <p:cNvSpPr/>
            <p:nvPr/>
          </p:nvSpPr>
          <p:spPr bwMode="auto">
            <a:xfrm>
              <a:off x="15697200" y="2971800"/>
              <a:ext cx="457200" cy="9906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sp>
          <p:nvSpPr>
            <p:cNvPr id="148" name="Rectangle 147"/>
            <p:cNvSpPr/>
            <p:nvPr/>
          </p:nvSpPr>
          <p:spPr bwMode="auto">
            <a:xfrm>
              <a:off x="16154400" y="2971800"/>
              <a:ext cx="457200" cy="9906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sp>
          <p:nvSpPr>
            <p:cNvPr id="149" name="Rectangle 148"/>
            <p:cNvSpPr/>
            <p:nvPr/>
          </p:nvSpPr>
          <p:spPr bwMode="auto">
            <a:xfrm>
              <a:off x="16611600" y="2971800"/>
              <a:ext cx="457200" cy="9906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sp>
          <p:nvSpPr>
            <p:cNvPr id="154" name="Rectangle 153"/>
            <p:cNvSpPr/>
            <p:nvPr/>
          </p:nvSpPr>
          <p:spPr bwMode="auto">
            <a:xfrm>
              <a:off x="17068800" y="2971800"/>
              <a:ext cx="457200" cy="9906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sp>
          <p:nvSpPr>
            <p:cNvPr id="156" name="Rectangle 155"/>
            <p:cNvSpPr/>
            <p:nvPr/>
          </p:nvSpPr>
          <p:spPr bwMode="auto">
            <a:xfrm>
              <a:off x="17526000" y="2971800"/>
              <a:ext cx="457200" cy="9906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grpSp>
      <p:sp>
        <p:nvSpPr>
          <p:cNvPr id="158" name="Rectangle 157"/>
          <p:cNvSpPr/>
          <p:nvPr/>
        </p:nvSpPr>
        <p:spPr bwMode="auto">
          <a:xfrm>
            <a:off x="7010400" y="4191000"/>
            <a:ext cx="185738" cy="266700"/>
          </a:xfrm>
          <a:prstGeom prst="rect">
            <a:avLst/>
          </a:prstGeom>
          <a:ln>
            <a:headEnd type="none" w="med" len="med"/>
            <a:tailEnd type="none" w="med" len="med"/>
          </a:ln>
          <a:extLst/>
        </p:spPr>
        <p:style>
          <a:lnRef idx="1">
            <a:schemeClr val="accent1"/>
          </a:lnRef>
          <a:fillRef idx="3">
            <a:schemeClr val="accent1"/>
          </a:fillRef>
          <a:effectRef idx="2">
            <a:schemeClr val="accent1"/>
          </a:effectRef>
          <a:fontRef idx="minor">
            <a:schemeClr val="lt1"/>
          </a:fontRef>
        </p:style>
        <p:txBody>
          <a:bodyPr lIns="38405" tIns="19202" rIns="38405" bIns="19202"/>
          <a:lstStyle/>
          <a:p>
            <a:pPr>
              <a:defRPr/>
            </a:pPr>
            <a:endParaRPr lang="en-US">
              <a:solidFill>
                <a:srgbClr val="000000"/>
              </a:solidFill>
              <a:latin typeface="Gill Sans" charset="0"/>
              <a:ea typeface="ヒラギノ角ゴ ProN W3" charset="0"/>
              <a:cs typeface="ヒラギノ角ゴ ProN W3" charset="0"/>
            </a:endParaRPr>
          </a:p>
        </p:txBody>
      </p:sp>
      <p:sp>
        <p:nvSpPr>
          <p:cNvPr id="159" name="Rectangle 158"/>
          <p:cNvSpPr/>
          <p:nvPr/>
        </p:nvSpPr>
        <p:spPr bwMode="auto">
          <a:xfrm>
            <a:off x="7196137" y="4191000"/>
            <a:ext cx="185738" cy="266700"/>
          </a:xfrm>
          <a:prstGeom prst="rect">
            <a:avLst/>
          </a:prstGeom>
          <a:ln>
            <a:headEnd type="none" w="med" len="med"/>
            <a:tailEnd type="none" w="med" len="med"/>
          </a:ln>
          <a:extLst/>
        </p:spPr>
        <p:style>
          <a:lnRef idx="1">
            <a:schemeClr val="accent1"/>
          </a:lnRef>
          <a:fillRef idx="3">
            <a:schemeClr val="accent1"/>
          </a:fillRef>
          <a:effectRef idx="2">
            <a:schemeClr val="accent1"/>
          </a:effectRef>
          <a:fontRef idx="minor">
            <a:schemeClr val="lt1"/>
          </a:fontRef>
        </p:style>
        <p:txBody>
          <a:bodyPr lIns="38405" tIns="19202" rIns="38405" bIns="19202"/>
          <a:lstStyle/>
          <a:p>
            <a:pPr>
              <a:defRPr/>
            </a:pPr>
            <a:endParaRPr lang="en-US">
              <a:solidFill>
                <a:srgbClr val="000000"/>
              </a:solidFill>
              <a:latin typeface="Gill Sans" charset="0"/>
              <a:ea typeface="ヒラギノ角ゴ ProN W3" charset="0"/>
              <a:cs typeface="ヒラギノ角ゴ ProN W3" charset="0"/>
            </a:endParaRPr>
          </a:p>
        </p:txBody>
      </p:sp>
      <p:sp>
        <p:nvSpPr>
          <p:cNvPr id="161" name="Rectangle 160"/>
          <p:cNvSpPr/>
          <p:nvPr/>
        </p:nvSpPr>
        <p:spPr bwMode="auto">
          <a:xfrm>
            <a:off x="7381875" y="4191000"/>
            <a:ext cx="185738" cy="266700"/>
          </a:xfrm>
          <a:prstGeom prst="rect">
            <a:avLst/>
          </a:prstGeom>
          <a:ln>
            <a:headEnd type="none" w="med" len="med"/>
            <a:tailEnd type="none" w="med" len="med"/>
          </a:ln>
          <a:extLst/>
        </p:spPr>
        <p:style>
          <a:lnRef idx="1">
            <a:schemeClr val="accent1"/>
          </a:lnRef>
          <a:fillRef idx="3">
            <a:schemeClr val="accent1"/>
          </a:fillRef>
          <a:effectRef idx="2">
            <a:schemeClr val="accent1"/>
          </a:effectRef>
          <a:fontRef idx="minor">
            <a:schemeClr val="lt1"/>
          </a:fontRef>
        </p:style>
        <p:txBody>
          <a:bodyPr lIns="38405" tIns="19202" rIns="38405" bIns="19202"/>
          <a:lstStyle/>
          <a:p>
            <a:pPr>
              <a:defRPr/>
            </a:pPr>
            <a:endParaRPr lang="en-US">
              <a:solidFill>
                <a:srgbClr val="000000"/>
              </a:solidFill>
              <a:latin typeface="Gill Sans" charset="0"/>
              <a:ea typeface="ヒラギノ角ゴ ProN W3" charset="0"/>
              <a:cs typeface="ヒラギノ角ゴ ProN W3" charset="0"/>
            </a:endParaRPr>
          </a:p>
        </p:txBody>
      </p:sp>
      <p:sp>
        <p:nvSpPr>
          <p:cNvPr id="162" name="Rectangle 161"/>
          <p:cNvSpPr/>
          <p:nvPr/>
        </p:nvSpPr>
        <p:spPr bwMode="auto">
          <a:xfrm>
            <a:off x="7567612" y="4191000"/>
            <a:ext cx="185738" cy="266700"/>
          </a:xfrm>
          <a:prstGeom prst="rect">
            <a:avLst/>
          </a:prstGeom>
          <a:ln>
            <a:headEnd type="none" w="med" len="med"/>
            <a:tailEnd type="none" w="med" len="med"/>
          </a:ln>
          <a:extLst/>
        </p:spPr>
        <p:style>
          <a:lnRef idx="1">
            <a:schemeClr val="accent1"/>
          </a:lnRef>
          <a:fillRef idx="3">
            <a:schemeClr val="accent1"/>
          </a:fillRef>
          <a:effectRef idx="2">
            <a:schemeClr val="accent1"/>
          </a:effectRef>
          <a:fontRef idx="minor">
            <a:schemeClr val="lt1"/>
          </a:fontRef>
        </p:style>
        <p:txBody>
          <a:bodyPr lIns="38405" tIns="19202" rIns="38405" bIns="19202"/>
          <a:lstStyle/>
          <a:p>
            <a:pPr>
              <a:defRPr/>
            </a:pPr>
            <a:endParaRPr lang="en-US">
              <a:solidFill>
                <a:srgbClr val="000000"/>
              </a:solidFill>
              <a:latin typeface="Gill Sans" charset="0"/>
              <a:ea typeface="ヒラギノ角ゴ ProN W3" charset="0"/>
              <a:cs typeface="ヒラギノ角ゴ ProN W3" charset="0"/>
            </a:endParaRPr>
          </a:p>
        </p:txBody>
      </p:sp>
      <p:sp>
        <p:nvSpPr>
          <p:cNvPr id="164" name="Rectangle 163"/>
          <p:cNvSpPr/>
          <p:nvPr/>
        </p:nvSpPr>
        <p:spPr bwMode="auto">
          <a:xfrm>
            <a:off x="7753350" y="4191000"/>
            <a:ext cx="185738" cy="266700"/>
          </a:xfrm>
          <a:prstGeom prst="rect">
            <a:avLst/>
          </a:prstGeom>
          <a:ln>
            <a:headEnd type="none" w="med" len="med"/>
            <a:tailEnd type="none" w="med" len="med"/>
          </a:ln>
          <a:extLst/>
        </p:spPr>
        <p:style>
          <a:lnRef idx="1">
            <a:schemeClr val="accent1"/>
          </a:lnRef>
          <a:fillRef idx="3">
            <a:schemeClr val="accent1"/>
          </a:fillRef>
          <a:effectRef idx="2">
            <a:schemeClr val="accent1"/>
          </a:effectRef>
          <a:fontRef idx="minor">
            <a:schemeClr val="lt1"/>
          </a:fontRef>
        </p:style>
        <p:txBody>
          <a:bodyPr lIns="38405" tIns="19202" rIns="38405" bIns="19202"/>
          <a:lstStyle/>
          <a:p>
            <a:pPr>
              <a:defRPr/>
            </a:pPr>
            <a:endParaRPr lang="en-US">
              <a:solidFill>
                <a:srgbClr val="000000"/>
              </a:solidFill>
              <a:latin typeface="Gill Sans" charset="0"/>
              <a:ea typeface="ヒラギノ角ゴ ProN W3" charset="0"/>
              <a:cs typeface="ヒラギノ角ゴ ProN W3" charset="0"/>
            </a:endParaRPr>
          </a:p>
        </p:txBody>
      </p:sp>
      <p:sp>
        <p:nvSpPr>
          <p:cNvPr id="166" name="Rectangle 165"/>
          <p:cNvSpPr/>
          <p:nvPr/>
        </p:nvSpPr>
        <p:spPr bwMode="auto">
          <a:xfrm>
            <a:off x="7939087" y="4191000"/>
            <a:ext cx="185738" cy="266700"/>
          </a:xfrm>
          <a:prstGeom prst="rect">
            <a:avLst/>
          </a:prstGeom>
          <a:ln>
            <a:headEnd type="none" w="med" len="med"/>
            <a:tailEnd type="none" w="med" len="med"/>
          </a:ln>
          <a:extLst/>
        </p:spPr>
        <p:style>
          <a:lnRef idx="1">
            <a:schemeClr val="accent1"/>
          </a:lnRef>
          <a:fillRef idx="3">
            <a:schemeClr val="accent1"/>
          </a:fillRef>
          <a:effectRef idx="2">
            <a:schemeClr val="accent1"/>
          </a:effectRef>
          <a:fontRef idx="minor">
            <a:schemeClr val="lt1"/>
          </a:fontRef>
        </p:style>
        <p:txBody>
          <a:bodyPr lIns="38405" tIns="19202" rIns="38405" bIns="19202"/>
          <a:lstStyle/>
          <a:p>
            <a:pPr>
              <a:defRPr/>
            </a:pPr>
            <a:endParaRPr lang="en-US">
              <a:solidFill>
                <a:srgbClr val="000000"/>
              </a:solidFill>
              <a:latin typeface="Gill Sans" charset="0"/>
              <a:ea typeface="ヒラギノ角ゴ ProN W3" charset="0"/>
              <a:cs typeface="ヒラギノ角ゴ ProN W3" charset="0"/>
            </a:endParaRPr>
          </a:p>
        </p:txBody>
      </p:sp>
      <p:sp>
        <p:nvSpPr>
          <p:cNvPr id="168" name="Rectangle 167"/>
          <p:cNvSpPr/>
          <p:nvPr/>
        </p:nvSpPr>
        <p:spPr bwMode="auto">
          <a:xfrm>
            <a:off x="8124825" y="4191000"/>
            <a:ext cx="185738" cy="266700"/>
          </a:xfrm>
          <a:prstGeom prst="rect">
            <a:avLst/>
          </a:prstGeom>
          <a:ln>
            <a:headEnd type="none" w="med" len="med"/>
            <a:tailEnd type="none" w="med" len="med"/>
          </a:ln>
          <a:extLst/>
        </p:spPr>
        <p:style>
          <a:lnRef idx="1">
            <a:schemeClr val="accent1"/>
          </a:lnRef>
          <a:fillRef idx="3">
            <a:schemeClr val="accent1"/>
          </a:fillRef>
          <a:effectRef idx="2">
            <a:schemeClr val="accent1"/>
          </a:effectRef>
          <a:fontRef idx="minor">
            <a:schemeClr val="lt1"/>
          </a:fontRef>
        </p:style>
        <p:txBody>
          <a:bodyPr lIns="38405" tIns="19202" rIns="38405" bIns="19202"/>
          <a:lstStyle/>
          <a:p>
            <a:pPr>
              <a:defRPr/>
            </a:pPr>
            <a:endParaRPr lang="en-US">
              <a:solidFill>
                <a:srgbClr val="000000"/>
              </a:solidFill>
              <a:latin typeface="Gill Sans" charset="0"/>
              <a:ea typeface="ヒラギノ角ゴ ProN W3" charset="0"/>
              <a:cs typeface="ヒラギノ角ゴ ProN W3" charset="0"/>
            </a:endParaRPr>
          </a:p>
        </p:txBody>
      </p:sp>
      <p:sp>
        <p:nvSpPr>
          <p:cNvPr id="169" name="Rectangle 168"/>
          <p:cNvSpPr/>
          <p:nvPr/>
        </p:nvSpPr>
        <p:spPr bwMode="auto">
          <a:xfrm>
            <a:off x="8310562" y="4191000"/>
            <a:ext cx="185738" cy="266700"/>
          </a:xfrm>
          <a:prstGeom prst="rect">
            <a:avLst/>
          </a:prstGeom>
          <a:ln>
            <a:headEnd type="none" w="med" len="med"/>
            <a:tailEnd type="none" w="med" len="med"/>
          </a:ln>
          <a:extLst/>
        </p:spPr>
        <p:style>
          <a:lnRef idx="1">
            <a:schemeClr val="accent1"/>
          </a:lnRef>
          <a:fillRef idx="3">
            <a:schemeClr val="accent1"/>
          </a:fillRef>
          <a:effectRef idx="2">
            <a:schemeClr val="accent1"/>
          </a:effectRef>
          <a:fontRef idx="minor">
            <a:schemeClr val="lt1"/>
          </a:fontRef>
        </p:style>
        <p:txBody>
          <a:bodyPr lIns="38405" tIns="19202" rIns="38405" bIns="19202"/>
          <a:lstStyle/>
          <a:p>
            <a:pPr>
              <a:defRPr/>
            </a:pPr>
            <a:endParaRPr lang="en-US">
              <a:solidFill>
                <a:srgbClr val="000000"/>
              </a:solidFill>
              <a:latin typeface="Gill Sans" charset="0"/>
              <a:ea typeface="ヒラギノ角ゴ ProN W3" charset="0"/>
              <a:cs typeface="ヒラギノ角ゴ ProN W3" charset="0"/>
            </a:endParaRPr>
          </a:p>
        </p:txBody>
      </p:sp>
      <p:grpSp>
        <p:nvGrpSpPr>
          <p:cNvPr id="23" name="Group 22"/>
          <p:cNvGrpSpPr>
            <a:grpSpLocks/>
          </p:cNvGrpSpPr>
          <p:nvPr/>
        </p:nvGrpSpPr>
        <p:grpSpPr bwMode="auto">
          <a:xfrm>
            <a:off x="7591725" y="2171700"/>
            <a:ext cx="954581" cy="2371726"/>
            <a:chOff x="15723840" y="4343400"/>
            <a:chExt cx="2545108" cy="4744158"/>
          </a:xfrm>
        </p:grpSpPr>
        <p:cxnSp>
          <p:nvCxnSpPr>
            <p:cNvPr id="170" name="Straight Arrow Connector 169"/>
            <p:cNvCxnSpPr>
              <a:stCxn id="154" idx="2"/>
              <a:endCxn id="23558" idx="0"/>
            </p:cNvCxnSpPr>
            <p:nvPr/>
          </p:nvCxnSpPr>
          <p:spPr bwMode="auto">
            <a:xfrm flipH="1">
              <a:off x="15723835" y="4343400"/>
              <a:ext cx="2049900" cy="4744158"/>
            </a:xfrm>
            <a:prstGeom prst="straightConnector1">
              <a:avLst/>
            </a:prstGeom>
            <a:solidFill>
              <a:srgbClr val="000000"/>
            </a:solidFill>
            <a:ln w="28575" cap="flat" cmpd="sng" algn="ctr">
              <a:solidFill>
                <a:schemeClr val="accent3"/>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71" name="Straight Arrow Connector 170"/>
            <p:cNvCxnSpPr>
              <a:stCxn id="156" idx="2"/>
              <a:endCxn id="23559" idx="0"/>
            </p:cNvCxnSpPr>
            <p:nvPr/>
          </p:nvCxnSpPr>
          <p:spPr bwMode="auto">
            <a:xfrm flipH="1">
              <a:off x="16782510" y="4343400"/>
              <a:ext cx="1486438" cy="4744158"/>
            </a:xfrm>
            <a:prstGeom prst="straightConnector1">
              <a:avLst/>
            </a:prstGeom>
            <a:solidFill>
              <a:srgbClr val="000000"/>
            </a:solidFill>
            <a:ln w="28575" cap="flat" cmpd="sng" algn="ctr">
              <a:solidFill>
                <a:schemeClr val="accent3"/>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
        <p:nvSpPr>
          <p:cNvPr id="172" name="Rounded Rectangular Callout 171"/>
          <p:cNvSpPr/>
          <p:nvPr/>
        </p:nvSpPr>
        <p:spPr>
          <a:xfrm>
            <a:off x="8753476" y="4267200"/>
            <a:ext cx="1514475" cy="952500"/>
          </a:xfrm>
          <a:prstGeom prst="wedgeRoundRectCallout">
            <a:avLst>
              <a:gd name="adj1" fmla="val -64777"/>
              <a:gd name="adj2" fmla="val -18645"/>
              <a:gd name="adj3" fmla="val 16667"/>
            </a:avLst>
          </a:prstGeom>
          <a:ln w="28575" cmpd="sng"/>
        </p:spPr>
        <p:style>
          <a:lnRef idx="2">
            <a:schemeClr val="accent4"/>
          </a:lnRef>
          <a:fillRef idx="1">
            <a:schemeClr val="lt1"/>
          </a:fillRef>
          <a:effectRef idx="0">
            <a:schemeClr val="accent4"/>
          </a:effectRef>
          <a:fontRef idx="minor">
            <a:schemeClr val="dk1"/>
          </a:fontRef>
        </p:style>
        <p:txBody>
          <a:bodyPr lIns="0" tIns="19202" rIns="0" bIns="19202" anchor="ctr"/>
          <a:lstStyle/>
          <a:p>
            <a:pPr algn="ctr">
              <a:defRPr/>
            </a:pPr>
            <a:r>
              <a:rPr lang="en-US" sz="1700" dirty="0">
                <a:solidFill>
                  <a:srgbClr val="000000"/>
                </a:solidFill>
                <a:latin typeface="Calibri"/>
                <a:ea typeface="ヒラギノ角ゴ ProN W3"/>
                <a:cs typeface="Calibri"/>
              </a:rPr>
              <a:t>lost partitions recomputed on other workers</a:t>
            </a:r>
          </a:p>
        </p:txBody>
      </p:sp>
      <p:sp>
        <p:nvSpPr>
          <p:cNvPr id="23576" name="Rectangle 155"/>
          <p:cNvSpPr>
            <a:spLocks noChangeArrowheads="1"/>
          </p:cNvSpPr>
          <p:nvPr/>
        </p:nvSpPr>
        <p:spPr bwMode="auto">
          <a:xfrm>
            <a:off x="5953125" y="1485901"/>
            <a:ext cx="1028700" cy="592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38405" tIns="19202" rIns="38405" bIns="19202">
            <a:spAutoFit/>
          </a:bodyPr>
          <a:lstStyle/>
          <a:p>
            <a:pPr algn="ctr"/>
            <a:r>
              <a:rPr lang="en-US">
                <a:solidFill>
                  <a:prstClr val="black"/>
                </a:solidFill>
                <a:latin typeface="Calibri" charset="0"/>
                <a:ea typeface="ヒラギノ角ゴ ProN W3"/>
                <a:cs typeface="Calibri" charset="0"/>
              </a:rPr>
              <a:t>tweets</a:t>
            </a:r>
          </a:p>
          <a:p>
            <a:pPr algn="ctr"/>
            <a:r>
              <a:rPr lang="en-US">
                <a:solidFill>
                  <a:prstClr val="black"/>
                </a:solidFill>
                <a:latin typeface="Calibri" charset="0"/>
                <a:ea typeface="ヒラギノ角ゴ ProN W3"/>
                <a:cs typeface="Calibri" charset="0"/>
              </a:rPr>
              <a:t>RDD</a:t>
            </a:r>
          </a:p>
        </p:txBody>
      </p:sp>
      <p:sp>
        <p:nvSpPr>
          <p:cNvPr id="23577" name="Rectangle 155"/>
          <p:cNvSpPr>
            <a:spLocks noChangeArrowheads="1"/>
          </p:cNvSpPr>
          <p:nvPr/>
        </p:nvSpPr>
        <p:spPr bwMode="auto">
          <a:xfrm>
            <a:off x="5981700" y="3886201"/>
            <a:ext cx="1028700" cy="592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38405" tIns="19202" rIns="38405" bIns="19202">
            <a:spAutoFit/>
          </a:bodyPr>
          <a:lstStyle/>
          <a:p>
            <a:pPr algn="ctr"/>
            <a:r>
              <a:rPr lang="en-US">
                <a:solidFill>
                  <a:prstClr val="black"/>
                </a:solidFill>
                <a:latin typeface="Calibri" charset="0"/>
                <a:ea typeface="ヒラギノ角ゴ ProN W3"/>
                <a:cs typeface="Calibri" charset="0"/>
              </a:rPr>
              <a:t>hashTags</a:t>
            </a:r>
          </a:p>
          <a:p>
            <a:pPr algn="ctr"/>
            <a:r>
              <a:rPr lang="en-US">
                <a:solidFill>
                  <a:prstClr val="black"/>
                </a:solidFill>
                <a:latin typeface="Calibri" charset="0"/>
                <a:ea typeface="ヒラギノ角ゴ ProN W3"/>
                <a:cs typeface="Calibri" charset="0"/>
              </a:rPr>
              <a:t>RDD</a:t>
            </a:r>
          </a:p>
        </p:txBody>
      </p:sp>
      <p:sp>
        <p:nvSpPr>
          <p:cNvPr id="51" name="Content Placeholder 1"/>
          <p:cNvSpPr txBox="1">
            <a:spLocks/>
          </p:cNvSpPr>
          <p:nvPr/>
        </p:nvSpPr>
        <p:spPr bwMode="auto">
          <a:xfrm>
            <a:off x="2057079" y="5045276"/>
            <a:ext cx="5381947" cy="1311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325374" indent="-192024" algn="l" rtl="0" eaLnBrk="0" fontAlgn="base" hangingPunct="0">
              <a:spcBef>
                <a:spcPts val="756"/>
              </a:spcBef>
              <a:spcAft>
                <a:spcPct val="0"/>
              </a:spcAft>
              <a:buClr>
                <a:srgbClr val="D11349"/>
              </a:buClr>
              <a:buSzPct val="100000"/>
              <a:buFont typeface="Wingdings" charset="0"/>
              <a:buChar char="§"/>
              <a:defRPr sz="2400">
                <a:solidFill>
                  <a:srgbClr val="0C0F20"/>
                </a:solidFill>
                <a:latin typeface="Calibri"/>
                <a:ea typeface="+mn-ea"/>
                <a:cs typeface="Calibri"/>
                <a:sym typeface="Arial" charset="0"/>
              </a:defRPr>
            </a:lvl1pPr>
            <a:lvl2pPr marL="512064" indent="-192024" algn="l" rtl="0" eaLnBrk="0" fontAlgn="base" hangingPunct="0">
              <a:spcBef>
                <a:spcPts val="756"/>
              </a:spcBef>
              <a:spcAft>
                <a:spcPct val="0"/>
              </a:spcAft>
              <a:buClr>
                <a:srgbClr val="D11349"/>
              </a:buClr>
              <a:buSzPct val="100000"/>
              <a:buFont typeface="Arial" charset="0"/>
              <a:buChar char="-"/>
              <a:defRPr sz="2000">
                <a:solidFill>
                  <a:srgbClr val="0C0F20"/>
                </a:solidFill>
                <a:latin typeface="Calibri"/>
                <a:ea typeface="+mn-ea"/>
                <a:cs typeface="Calibri"/>
                <a:sym typeface="Arial" charset="0"/>
              </a:defRPr>
            </a:lvl2pPr>
            <a:lvl3pPr marL="698754" indent="-192024" algn="l" rtl="0" eaLnBrk="0" fontAlgn="base" hangingPunct="0">
              <a:spcBef>
                <a:spcPts val="756"/>
              </a:spcBef>
              <a:spcAft>
                <a:spcPct val="0"/>
              </a:spcAft>
              <a:buClr>
                <a:srgbClr val="D11349"/>
              </a:buClr>
              <a:buSzPct val="100000"/>
              <a:buFont typeface="Arial" charset="0"/>
              <a:buChar char="-"/>
              <a:defRPr sz="1800">
                <a:solidFill>
                  <a:srgbClr val="0C0F20"/>
                </a:solidFill>
                <a:latin typeface="Calibri"/>
                <a:ea typeface="+mn-ea"/>
                <a:cs typeface="Calibri"/>
                <a:sym typeface="Arial" charset="0"/>
              </a:defRPr>
            </a:lvl3pPr>
            <a:lvl4pPr marL="885444" indent="-192024" algn="l" rtl="0" eaLnBrk="0" fontAlgn="base" hangingPunct="0">
              <a:spcBef>
                <a:spcPts val="756"/>
              </a:spcBef>
              <a:spcAft>
                <a:spcPct val="0"/>
              </a:spcAft>
              <a:buClr>
                <a:srgbClr val="D11349"/>
              </a:buClr>
              <a:buSzPct val="100000"/>
              <a:buFont typeface="Arial" charset="0"/>
              <a:buChar char="-"/>
              <a:defRPr sz="1600">
                <a:solidFill>
                  <a:srgbClr val="0C0F20"/>
                </a:solidFill>
                <a:latin typeface="Calibri"/>
                <a:ea typeface="+mn-ea"/>
                <a:cs typeface="Calibri"/>
                <a:sym typeface="Arial" charset="0"/>
              </a:defRPr>
            </a:lvl4pPr>
            <a:lvl5pPr marL="1072134" indent="-192024" algn="l" rtl="0" eaLnBrk="0" fontAlgn="base" hangingPunct="0">
              <a:spcBef>
                <a:spcPts val="756"/>
              </a:spcBef>
              <a:spcAft>
                <a:spcPct val="0"/>
              </a:spcAft>
              <a:buClr>
                <a:srgbClr val="D11349"/>
              </a:buClr>
              <a:buSzPct val="100000"/>
              <a:buFont typeface="Arial" charset="0"/>
              <a:buChar char="-"/>
              <a:defRPr sz="1800">
                <a:solidFill>
                  <a:srgbClr val="0C0F20"/>
                </a:solidFill>
                <a:latin typeface="+mn-lt"/>
                <a:ea typeface="+mn-ea"/>
                <a:cs typeface="+mn-cs"/>
                <a:sym typeface="Arial" charset="0"/>
              </a:defRPr>
            </a:lvl5pPr>
            <a:lvl6pPr marL="1264158" indent="-192024" algn="l" rtl="0" fontAlgn="base">
              <a:spcBef>
                <a:spcPts val="756"/>
              </a:spcBef>
              <a:spcAft>
                <a:spcPct val="0"/>
              </a:spcAft>
              <a:buClr>
                <a:srgbClr val="D11349"/>
              </a:buClr>
              <a:buSzPct val="100000"/>
              <a:buFont typeface="Arial" charset="0"/>
              <a:buChar char="-"/>
              <a:defRPr sz="1800">
                <a:solidFill>
                  <a:srgbClr val="0C0F20"/>
                </a:solidFill>
                <a:latin typeface="+mn-lt"/>
                <a:ea typeface="+mn-ea"/>
                <a:cs typeface="+mn-cs"/>
                <a:sym typeface="Arial" charset="0"/>
              </a:defRPr>
            </a:lvl6pPr>
            <a:lvl7pPr marL="1456182" indent="-192024" algn="l" rtl="0" fontAlgn="base">
              <a:spcBef>
                <a:spcPts val="756"/>
              </a:spcBef>
              <a:spcAft>
                <a:spcPct val="0"/>
              </a:spcAft>
              <a:buClr>
                <a:srgbClr val="D11349"/>
              </a:buClr>
              <a:buSzPct val="100000"/>
              <a:buFont typeface="Arial" charset="0"/>
              <a:buChar char="-"/>
              <a:defRPr sz="1800">
                <a:solidFill>
                  <a:srgbClr val="0C0F20"/>
                </a:solidFill>
                <a:latin typeface="+mn-lt"/>
                <a:ea typeface="+mn-ea"/>
                <a:cs typeface="+mn-cs"/>
                <a:sym typeface="Arial" charset="0"/>
              </a:defRPr>
            </a:lvl7pPr>
            <a:lvl8pPr marL="1648206" indent="-192024" algn="l" rtl="0" fontAlgn="base">
              <a:spcBef>
                <a:spcPts val="756"/>
              </a:spcBef>
              <a:spcAft>
                <a:spcPct val="0"/>
              </a:spcAft>
              <a:buClr>
                <a:srgbClr val="D11349"/>
              </a:buClr>
              <a:buSzPct val="100000"/>
              <a:buFont typeface="Arial" charset="0"/>
              <a:buChar char="-"/>
              <a:defRPr sz="1800">
                <a:solidFill>
                  <a:srgbClr val="0C0F20"/>
                </a:solidFill>
                <a:latin typeface="+mn-lt"/>
                <a:ea typeface="+mn-ea"/>
                <a:cs typeface="+mn-cs"/>
                <a:sym typeface="Arial" charset="0"/>
              </a:defRPr>
            </a:lvl8pPr>
            <a:lvl9pPr marL="1840230" indent="-192024" algn="l" rtl="0" fontAlgn="base">
              <a:spcBef>
                <a:spcPts val="756"/>
              </a:spcBef>
              <a:spcAft>
                <a:spcPct val="0"/>
              </a:spcAft>
              <a:buClr>
                <a:srgbClr val="D11349"/>
              </a:buClr>
              <a:buSzPct val="100000"/>
              <a:buFont typeface="Arial" charset="0"/>
              <a:buChar char="-"/>
              <a:defRPr sz="1800">
                <a:solidFill>
                  <a:srgbClr val="0C0F20"/>
                </a:solidFill>
                <a:latin typeface="+mn-lt"/>
                <a:ea typeface="+mn-ea"/>
                <a:cs typeface="+mn-cs"/>
                <a:sym typeface="Arial" charset="0"/>
              </a:defRPr>
            </a:lvl9pPr>
          </a:lstStyle>
          <a:p>
            <a:pPr>
              <a:defRPr/>
            </a:pPr>
            <a:r>
              <a:rPr lang="en-US" sz="2000" dirty="0"/>
              <a:t>All transformed data is fault-tolerant, and exactly-once transformations</a:t>
            </a:r>
          </a:p>
        </p:txBody>
      </p:sp>
    </p:spTree>
    <p:extLst>
      <p:ext uri="{BB962C8B-B14F-4D97-AF65-F5344CB8AC3E}">
        <p14:creationId xmlns:p14="http://schemas.microsoft.com/office/powerpoint/2010/main" val="11589754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par>
                          <p:cTn id="7" fill="hold" nodeType="afterGroup">
                            <p:stCondLst>
                              <p:cond delay="0"/>
                            </p:stCondLst>
                            <p:childTnLst>
                              <p:par>
                                <p:cTn id="8" presetID="9" presetClass="entr" presetSubtype="0" fill="hold" nodeType="afterEffect">
                                  <p:stCondLst>
                                    <p:cond delay="0"/>
                                  </p:stCondLst>
                                  <p:childTnLst>
                                    <p:set>
                                      <p:cBhvr>
                                        <p:cTn id="9" dur="1" fill="hold">
                                          <p:stCondLst>
                                            <p:cond delay="0"/>
                                          </p:stCondLst>
                                        </p:cTn>
                                        <p:tgtEl>
                                          <p:spTgt spid="143"/>
                                        </p:tgtEl>
                                        <p:attrNameLst>
                                          <p:attrName>style.visibility</p:attrName>
                                        </p:attrNameLst>
                                      </p:cBhvr>
                                      <p:to>
                                        <p:strVal val="visible"/>
                                      </p:to>
                                    </p:set>
                                    <p:animEffect transition="in" filter="dissolve">
                                      <p:cBhvr>
                                        <p:cTn id="10" dur="500"/>
                                        <p:tgtEl>
                                          <p:spTgt spid="143"/>
                                        </p:tgtEl>
                                      </p:cBhvr>
                                    </p:animEffect>
                                  </p:childTnLst>
                                </p:cTn>
                              </p:par>
                            </p:childTnLst>
                          </p:cTn>
                        </p:par>
                        <p:par>
                          <p:cTn id="11" fill="hold" nodeType="afterGroup">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11"/>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childTnLst>
                                </p:cTn>
                              </p:par>
                            </p:childTnLst>
                          </p:cTn>
                        </p:par>
                        <p:par>
                          <p:cTn id="18" fill="hold" nodeType="afterGroup">
                            <p:stCondLst>
                              <p:cond delay="0"/>
                            </p:stCondLst>
                            <p:childTnLst>
                              <p:par>
                                <p:cTn id="19" presetID="9" presetClass="exit" presetSubtype="0" fill="hold" nodeType="afterEffect">
                                  <p:stCondLst>
                                    <p:cond delay="0"/>
                                  </p:stCondLst>
                                  <p:childTnLst>
                                    <p:animEffect transition="out" filter="dissolve">
                                      <p:cBhvr>
                                        <p:cTn id="20" dur="1000"/>
                                        <p:tgtEl>
                                          <p:spTgt spid="6197"/>
                                        </p:tgtEl>
                                      </p:cBhvr>
                                    </p:animEffect>
                                    <p:set>
                                      <p:cBhvr>
                                        <p:cTn id="21" dur="1" fill="hold">
                                          <p:stCondLst>
                                            <p:cond delay="999"/>
                                          </p:stCondLst>
                                        </p:cTn>
                                        <p:tgtEl>
                                          <p:spTgt spid="6197"/>
                                        </p:tgtEl>
                                        <p:attrNameLst>
                                          <p:attrName>style.visibility</p:attrName>
                                        </p:attrNameLst>
                                      </p:cBhvr>
                                      <p:to>
                                        <p:strVal val="hidden"/>
                                      </p:to>
                                    </p:set>
                                  </p:childTnLst>
                                </p:cTn>
                              </p:par>
                            </p:childTnLst>
                          </p:cTn>
                        </p:par>
                        <p:par>
                          <p:cTn id="22" fill="hold" nodeType="afterGroup">
                            <p:stCondLst>
                              <p:cond delay="1000"/>
                            </p:stCondLst>
                            <p:childTnLst>
                              <p:par>
                                <p:cTn id="23" presetID="9" presetClass="exit" presetSubtype="0" fill="hold" grpId="0" nodeType="afterEffect">
                                  <p:stCondLst>
                                    <p:cond delay="0"/>
                                  </p:stCondLst>
                                  <p:childTnLst>
                                    <p:animEffect transition="out" filter="dissolve">
                                      <p:cBhvr>
                                        <p:cTn id="24" dur="500"/>
                                        <p:tgtEl>
                                          <p:spTgt spid="168"/>
                                        </p:tgtEl>
                                      </p:cBhvr>
                                    </p:animEffect>
                                    <p:set>
                                      <p:cBhvr>
                                        <p:cTn id="25" dur="1" fill="hold">
                                          <p:stCondLst>
                                            <p:cond delay="499"/>
                                          </p:stCondLst>
                                        </p:cTn>
                                        <p:tgtEl>
                                          <p:spTgt spid="168"/>
                                        </p:tgtEl>
                                        <p:attrNameLst>
                                          <p:attrName>style.visibility</p:attrName>
                                        </p:attrNameLst>
                                      </p:cBhvr>
                                      <p:to>
                                        <p:strVal val="hidden"/>
                                      </p:to>
                                    </p:set>
                                  </p:childTnLst>
                                </p:cTn>
                              </p:par>
                              <p:par>
                                <p:cTn id="26" presetID="9" presetClass="exit" presetSubtype="0" fill="hold" grpId="0" nodeType="withEffect">
                                  <p:stCondLst>
                                    <p:cond delay="0"/>
                                  </p:stCondLst>
                                  <p:childTnLst>
                                    <p:animEffect transition="out" filter="dissolve">
                                      <p:cBhvr>
                                        <p:cTn id="27" dur="500"/>
                                        <p:tgtEl>
                                          <p:spTgt spid="169"/>
                                        </p:tgtEl>
                                      </p:cBhvr>
                                    </p:animEffect>
                                    <p:set>
                                      <p:cBhvr>
                                        <p:cTn id="28" dur="1" fill="hold">
                                          <p:stCondLst>
                                            <p:cond delay="499"/>
                                          </p:stCondLst>
                                        </p:cTn>
                                        <p:tgtEl>
                                          <p:spTgt spid="169"/>
                                        </p:tgtEl>
                                        <p:attrNameLst>
                                          <p:attrName>style.visibility</p:attrName>
                                        </p:attrNameLst>
                                      </p:cBhvr>
                                      <p:to>
                                        <p:strVal val="hidden"/>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1"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up)">
                                      <p:cBhvr>
                                        <p:cTn id="33" dur="500"/>
                                        <p:tgtEl>
                                          <p:spTgt spid="23"/>
                                        </p:tgtEl>
                                      </p:cBhvr>
                                    </p:animEffect>
                                  </p:childTnLst>
                                </p:cTn>
                              </p:par>
                            </p:childTnLst>
                          </p:cTn>
                        </p:par>
                        <p:par>
                          <p:cTn id="34" fill="hold" nodeType="afterGroup">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172"/>
                                        </p:tgtEl>
                                        <p:attrNameLst>
                                          <p:attrName>style.visibility</p:attrName>
                                        </p:attrNameLst>
                                      </p:cBhvr>
                                      <p:to>
                                        <p:strVal val="visible"/>
                                      </p:to>
                                    </p:set>
                                  </p:childTnLst>
                                </p:cTn>
                              </p:par>
                            </p:childTnLst>
                          </p:cTn>
                        </p:par>
                        <p:par>
                          <p:cTn id="37" fill="hold" nodeType="afterGroup">
                            <p:stCondLst>
                              <p:cond delay="500"/>
                            </p:stCondLst>
                            <p:childTnLst>
                              <p:par>
                                <p:cTn id="38" presetID="22" presetClass="exit" presetSubtype="1" fill="hold" nodeType="afterEffect">
                                  <p:stCondLst>
                                    <p:cond delay="0"/>
                                  </p:stCondLst>
                                  <p:childTnLst>
                                    <p:animEffect transition="out" filter="wipe(up)">
                                      <p:cBhvr>
                                        <p:cTn id="39" dur="500"/>
                                        <p:tgtEl>
                                          <p:spTgt spid="23"/>
                                        </p:tgtEl>
                                      </p:cBhvr>
                                    </p:animEffect>
                                    <p:set>
                                      <p:cBhvr>
                                        <p:cTn id="40" dur="1" fill="hold">
                                          <p:stCondLst>
                                            <p:cond delay="499"/>
                                          </p:stCondLst>
                                        </p:cTn>
                                        <p:tgtEl>
                                          <p:spTgt spid="23"/>
                                        </p:tgtEl>
                                        <p:attrNameLst>
                                          <p:attrName>style.visibility</p:attrName>
                                        </p:attrNameLst>
                                      </p:cBhvr>
                                      <p:to>
                                        <p:strVal val="hidden"/>
                                      </p:to>
                                    </p:set>
                                  </p:childTnLst>
                                </p:cTn>
                              </p:par>
                            </p:childTnLst>
                          </p:cTn>
                        </p:par>
                        <p:par>
                          <p:cTn id="41" fill="hold" nodeType="afterGroup">
                            <p:stCondLst>
                              <p:cond delay="1000"/>
                            </p:stCondLst>
                            <p:childTnLst>
                              <p:par>
                                <p:cTn id="42" presetID="9" presetClass="entr" presetSubtype="0" fill="hold" nodeType="after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dissolve">
                                      <p:cBhvr>
                                        <p:cTn id="44" dur="500"/>
                                        <p:tgtEl>
                                          <p:spTgt spid="24"/>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68" grpId="0" animBg="1"/>
      <p:bldP spid="169" grpId="0" animBg="1"/>
      <p:bldP spid="172"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Fault-tolerance: Master</a:t>
            </a:r>
          </a:p>
        </p:txBody>
      </p:sp>
      <p:sp>
        <p:nvSpPr>
          <p:cNvPr id="3" name="Text Placeholder 2"/>
          <p:cNvSpPr>
            <a:spLocks noGrp="1"/>
          </p:cNvSpPr>
          <p:nvPr>
            <p:ph type="body" sz="quarter" idx="10"/>
          </p:nvPr>
        </p:nvSpPr>
        <p:spPr>
          <a:xfrm>
            <a:off x="269239" y="1189177"/>
            <a:ext cx="11653523" cy="4468659"/>
          </a:xfrm>
        </p:spPr>
        <p:txBody>
          <a:bodyPr/>
          <a:lstStyle/>
          <a:p>
            <a:r>
              <a:rPr lang="en-US" dirty="0"/>
              <a:t>Master saves the state of the DStreams to a checkpoint file</a:t>
            </a:r>
          </a:p>
          <a:p>
            <a:pPr lvl="1"/>
            <a:r>
              <a:rPr lang="en-US" dirty="0"/>
              <a:t>Checkpoint file saved to HDFS periodically</a:t>
            </a:r>
          </a:p>
          <a:p>
            <a:r>
              <a:rPr lang="en-US" dirty="0"/>
              <a:t>If master fails, it can be restarted using the checkpoint file</a:t>
            </a:r>
          </a:p>
          <a:p>
            <a:r>
              <a:rPr lang="en-US" dirty="0"/>
              <a:t>More information in the Spark Streaming guide</a:t>
            </a:r>
          </a:p>
          <a:p>
            <a:pPr lvl="1"/>
            <a:endParaRPr lang="en-US" dirty="0"/>
          </a:p>
          <a:p>
            <a:r>
              <a:rPr lang="en-US" dirty="0"/>
              <a:t>Automated master fault recovery coming soon</a:t>
            </a:r>
          </a:p>
        </p:txBody>
      </p:sp>
    </p:spTree>
    <p:extLst>
      <p:ext uri="{BB962C8B-B14F-4D97-AF65-F5344CB8AC3E}">
        <p14:creationId xmlns:p14="http://schemas.microsoft.com/office/powerpoint/2010/main" val="250752247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Demo</a:t>
            </a:r>
            <a:endParaRPr lang="en-US" dirty="0"/>
          </a:p>
        </p:txBody>
      </p:sp>
      <p:sp>
        <p:nvSpPr>
          <p:cNvPr id="5" name="Text Placeholder 4"/>
          <p:cNvSpPr>
            <a:spLocks noGrp="1"/>
          </p:cNvSpPr>
          <p:nvPr>
            <p:ph type="body" sz="quarter" idx="12"/>
          </p:nvPr>
        </p:nvSpPr>
        <p:spPr/>
        <p:txBody>
          <a:bodyPr/>
          <a:lstStyle/>
          <a:p>
            <a:r>
              <a:rPr lang="pl-PL" dirty="0"/>
              <a:t>Spark Streaming</a:t>
            </a:r>
            <a:endParaRPr lang="en-US" dirty="0"/>
          </a:p>
        </p:txBody>
      </p:sp>
    </p:spTree>
    <p:extLst>
      <p:ext uri="{BB962C8B-B14F-4D97-AF65-F5344CB8AC3E}">
        <p14:creationId xmlns:p14="http://schemas.microsoft.com/office/powerpoint/2010/main" val="45969861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t>Próba „porównania”</a:t>
            </a:r>
            <a:endParaRPr lang="en-GB" dirty="0"/>
          </a:p>
        </p:txBody>
      </p:sp>
      <p:graphicFrame>
        <p:nvGraphicFramePr>
          <p:cNvPr id="4" name="Table 4"/>
          <p:cNvGraphicFramePr>
            <a:graphicFrameLocks noGrp="1"/>
          </p:cNvGraphicFramePr>
          <p:nvPr>
            <p:extLst>
              <p:ext uri="{D42A27DB-BD31-4B8C-83A1-F6EECF244321}">
                <p14:modId xmlns:p14="http://schemas.microsoft.com/office/powerpoint/2010/main" val="3320552780"/>
              </p:ext>
            </p:extLst>
          </p:nvPr>
        </p:nvGraphicFramePr>
        <p:xfrm>
          <a:off x="418643" y="1340142"/>
          <a:ext cx="10906503" cy="4899892"/>
        </p:xfrm>
        <a:graphic>
          <a:graphicData uri="http://schemas.openxmlformats.org/drawingml/2006/table">
            <a:tbl>
              <a:tblPr firstRow="1">
                <a:tableStyleId>{5C22544A-7EE6-4342-B048-85BDC9FD1C3A}</a:tableStyleId>
              </a:tblPr>
              <a:tblGrid>
                <a:gridCol w="3206248">
                  <a:extLst>
                    <a:ext uri="{9D8B030D-6E8A-4147-A177-3AD203B41FA5}">
                      <a16:colId xmlns:a16="http://schemas.microsoft.com/office/drawing/2014/main" val="20000"/>
                    </a:ext>
                  </a:extLst>
                </a:gridCol>
                <a:gridCol w="2471109">
                  <a:extLst>
                    <a:ext uri="{9D8B030D-6E8A-4147-A177-3AD203B41FA5}">
                      <a16:colId xmlns:a16="http://schemas.microsoft.com/office/drawing/2014/main" val="20002"/>
                    </a:ext>
                  </a:extLst>
                </a:gridCol>
                <a:gridCol w="2658327">
                  <a:extLst>
                    <a:ext uri="{9D8B030D-6E8A-4147-A177-3AD203B41FA5}">
                      <a16:colId xmlns:a16="http://schemas.microsoft.com/office/drawing/2014/main" val="20003"/>
                    </a:ext>
                  </a:extLst>
                </a:gridCol>
                <a:gridCol w="2570819">
                  <a:extLst>
                    <a:ext uri="{9D8B030D-6E8A-4147-A177-3AD203B41FA5}">
                      <a16:colId xmlns:a16="http://schemas.microsoft.com/office/drawing/2014/main" val="4278901367"/>
                    </a:ext>
                  </a:extLst>
                </a:gridCol>
              </a:tblGrid>
              <a:tr h="932282">
                <a:tc>
                  <a:txBody>
                    <a:bodyPr/>
                    <a:lstStyle/>
                    <a:p>
                      <a:pPr defTabSz="932472" fontAlgn="base">
                        <a:lnSpc>
                          <a:spcPct val="90000"/>
                        </a:lnSpc>
                        <a:spcBef>
                          <a:spcPct val="0"/>
                        </a:spcBef>
                        <a:spcAft>
                          <a:spcPct val="0"/>
                        </a:spcAft>
                      </a:pPr>
                      <a:endParaRPr lang="en-US" sz="2400" b="1" kern="1200" dirty="0">
                        <a:gradFill>
                          <a:gsLst>
                            <a:gs pos="0">
                              <a:srgbClr val="FFFFFF"/>
                            </a:gs>
                            <a:gs pos="100000">
                              <a:srgbClr val="FFFFFF"/>
                            </a:gs>
                          </a:gsLst>
                          <a:lin ang="5400000" scaled="0"/>
                        </a:gradFill>
                        <a:latin typeface="+mj-lt"/>
                        <a:ea typeface="Segoe UI" pitchFamily="34" charset="0"/>
                        <a:cs typeface="Segoe UI" pitchFamily="34" charset="0"/>
                      </a:endParaRPr>
                    </a:p>
                  </a:txBody>
                  <a:tcPr marL="179285" marR="179285" marT="89642" marB="89642" anchor="ctr">
                    <a:lnL w="12700" cmpd="sng">
                      <a:noFill/>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6">
                        <a:lumMod val="75000"/>
                        <a:lumOff val="25000"/>
                      </a:schemeClr>
                    </a:solidFill>
                  </a:tcPr>
                </a:tc>
                <a:tc>
                  <a:txBody>
                    <a:bodyPr/>
                    <a:lstStyle/>
                    <a:p>
                      <a:pPr marL="0" algn="l" defTabSz="932472" rtl="0" eaLnBrk="1" fontAlgn="base" latinLnBrk="0" hangingPunct="1">
                        <a:lnSpc>
                          <a:spcPct val="90000"/>
                        </a:lnSpc>
                        <a:spcBef>
                          <a:spcPct val="0"/>
                        </a:spcBef>
                        <a:spcAft>
                          <a:spcPct val="0"/>
                        </a:spcAft>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Stream Analytics</a:t>
                      </a:r>
                    </a:p>
                  </a:txBody>
                  <a:tcPr marL="179285" marR="179285" marT="89642" marB="8964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6">
                        <a:lumMod val="75000"/>
                        <a:lumOff val="25000"/>
                      </a:schemeClr>
                    </a:solidFill>
                  </a:tcPr>
                </a:tc>
                <a:tc>
                  <a:txBody>
                    <a:bodyPr/>
                    <a:lstStyle/>
                    <a:p>
                      <a:pPr marL="0" algn="l" defTabSz="932472" rtl="0" eaLnBrk="1" fontAlgn="base" latinLnBrk="0" hangingPunct="1">
                        <a:lnSpc>
                          <a:spcPct val="90000"/>
                        </a:lnSpc>
                        <a:spcBef>
                          <a:spcPct val="0"/>
                        </a:spcBef>
                        <a:spcAft>
                          <a:spcPct val="0"/>
                        </a:spcAft>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HDInsight Storm</a:t>
                      </a:r>
                    </a:p>
                  </a:txBody>
                  <a:tcPr marL="179285" marR="179285" marT="89642" marB="8964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6">
                        <a:lumMod val="75000"/>
                        <a:lumOff val="25000"/>
                      </a:schemeClr>
                    </a:solidFill>
                  </a:tcPr>
                </a:tc>
                <a:tc>
                  <a:txBody>
                    <a:bodyPr/>
                    <a:lstStyle/>
                    <a:p>
                      <a:pPr marL="0" algn="l" defTabSz="932472" rtl="0" eaLnBrk="1" fontAlgn="base" latinLnBrk="0" hangingPunct="1">
                        <a:lnSpc>
                          <a:spcPct val="90000"/>
                        </a:lnSpc>
                        <a:spcBef>
                          <a:spcPct val="0"/>
                        </a:spcBef>
                        <a:spcAft>
                          <a:spcPct val="0"/>
                        </a:spcAft>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HDInsight Spark</a:t>
                      </a:r>
                    </a:p>
                  </a:txBody>
                  <a:tcPr marL="179285" marR="179285" marT="89642" marB="89642" anchor="ctr">
                    <a:lnL w="9525" cap="flat" cmpd="sng" algn="ctr">
                      <a:solidFill>
                        <a:srgbClr val="FFFFFF"/>
                      </a:solidFill>
                      <a:prstDash val="solid"/>
                      <a:round/>
                      <a:headEnd type="none" w="med" len="med"/>
                      <a:tailEnd type="none" w="med" len="med"/>
                    </a:lnL>
                    <a:lnR w="12700" cmpd="sng">
                      <a:noFill/>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6">
                        <a:lumMod val="75000"/>
                        <a:lumOff val="25000"/>
                      </a:schemeClr>
                    </a:solidFill>
                  </a:tcPr>
                </a:tc>
                <a:extLst>
                  <a:ext uri="{0D108BD9-81ED-4DB2-BD59-A6C34878D82A}">
                    <a16:rowId xmlns:a16="http://schemas.microsoft.com/office/drawing/2014/main" val="10000"/>
                  </a:ext>
                </a:extLst>
              </a:tr>
              <a:tr h="487057">
                <a:tc>
                  <a:txBody>
                    <a:bodyPr/>
                    <a:lstStyle/>
                    <a:p>
                      <a:r>
                        <a:rPr lang="pl-PL" sz="1600" kern="1200" dirty="0">
                          <a:solidFill>
                            <a:schemeClr val="dk1"/>
                          </a:solidFill>
                          <a:latin typeface="+mn-lt"/>
                          <a:ea typeface="+mn-ea"/>
                          <a:cs typeface="+mn-cs"/>
                        </a:rPr>
                        <a:t>Usługa </a:t>
                      </a:r>
                      <a:r>
                        <a:rPr lang="pl-PL" sz="1600" kern="1200" dirty="0" err="1">
                          <a:solidFill>
                            <a:schemeClr val="dk1"/>
                          </a:solidFill>
                          <a:latin typeface="+mn-lt"/>
                          <a:ea typeface="+mn-ea"/>
                          <a:cs typeface="+mn-cs"/>
                        </a:rPr>
                        <a:t>multitenant</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pl-PL" sz="1600" kern="1200" dirty="0">
                          <a:solidFill>
                            <a:schemeClr val="dk1"/>
                          </a:solidFill>
                          <a:latin typeface="+mn-lt"/>
                          <a:ea typeface="+mn-ea"/>
                          <a:cs typeface="+mn-cs"/>
                        </a:rPr>
                        <a:t>Tak</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pl-PL" sz="1600" kern="1200" dirty="0">
                          <a:solidFill>
                            <a:schemeClr val="dk1"/>
                          </a:solidFill>
                          <a:latin typeface="+mn-lt"/>
                          <a:ea typeface="+mn-ea"/>
                          <a:cs typeface="+mn-cs"/>
                        </a:rPr>
                        <a:t>Nie</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pl-PL" sz="1600" kern="1200" dirty="0">
                          <a:solidFill>
                            <a:schemeClr val="dk1"/>
                          </a:solidFill>
                          <a:latin typeface="+mn-lt"/>
                          <a:ea typeface="+mn-ea"/>
                          <a:cs typeface="+mn-cs"/>
                        </a:rPr>
                        <a:t>Nie</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1"/>
                  </a:ext>
                </a:extLst>
              </a:tr>
              <a:tr h="522914">
                <a:tc>
                  <a:txBody>
                    <a:bodyPr/>
                    <a:lstStyle/>
                    <a:p>
                      <a:r>
                        <a:rPr lang="pl-PL" sz="1600" kern="1200" dirty="0">
                          <a:solidFill>
                            <a:schemeClr val="dk1"/>
                          </a:solidFill>
                          <a:latin typeface="+mn-lt"/>
                          <a:ea typeface="+mn-ea"/>
                          <a:cs typeface="+mn-cs"/>
                        </a:rPr>
                        <a:t>Model</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PaaS</a:t>
                      </a: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kern="1200" baseline="0" dirty="0">
                          <a:solidFill>
                            <a:schemeClr val="dk1"/>
                          </a:solidFill>
                          <a:latin typeface="+mn-lt"/>
                          <a:ea typeface="+mn-ea"/>
                          <a:cs typeface="+mn-cs"/>
                        </a:rPr>
                        <a:t>PaaS*</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PaaS*</a:t>
                      </a: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2"/>
                  </a:ext>
                </a:extLst>
              </a:tr>
              <a:tr h="478093">
                <a:tc>
                  <a:txBody>
                    <a:bodyPr/>
                    <a:lstStyle/>
                    <a:p>
                      <a:r>
                        <a:rPr lang="pl-PL" sz="1600" kern="1200" dirty="0">
                          <a:solidFill>
                            <a:schemeClr val="dk1"/>
                          </a:solidFill>
                          <a:latin typeface="+mn-lt"/>
                          <a:ea typeface="+mn-ea"/>
                          <a:cs typeface="+mn-cs"/>
                        </a:rPr>
                        <a:t>Rozszerzalność</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pl-PL" sz="1600" kern="1200" dirty="0">
                          <a:solidFill>
                            <a:schemeClr val="dk1"/>
                          </a:solidFill>
                          <a:latin typeface="+mn-lt"/>
                          <a:ea typeface="+mn-ea"/>
                          <a:cs typeface="+mn-cs"/>
                        </a:rPr>
                        <a:t>Niska</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pl-PL" sz="1600" kern="1200" dirty="0">
                          <a:solidFill>
                            <a:schemeClr val="dk1"/>
                          </a:solidFill>
                          <a:latin typeface="+mn-lt"/>
                          <a:ea typeface="+mn-ea"/>
                          <a:cs typeface="+mn-cs"/>
                        </a:rPr>
                        <a:t>Wysoka</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pl-PL" sz="1600" kern="1200" dirty="0">
                          <a:solidFill>
                            <a:schemeClr val="dk1"/>
                          </a:solidFill>
                          <a:latin typeface="+mn-lt"/>
                          <a:ea typeface="+mn-ea"/>
                          <a:cs typeface="+mn-cs"/>
                        </a:rPr>
                        <a:t>Wysoka</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3"/>
                  </a:ext>
                </a:extLst>
              </a:tr>
              <a:tr h="44821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pl-PL" sz="1600" kern="1200" dirty="0" err="1">
                          <a:solidFill>
                            <a:schemeClr val="dk1"/>
                          </a:solidFill>
                          <a:latin typeface="+mn-lt"/>
                          <a:ea typeface="+mn-ea"/>
                          <a:cs typeface="+mn-cs"/>
                        </a:rPr>
                        <a:t>Złożonosć</a:t>
                      </a:r>
                      <a:r>
                        <a:rPr lang="pl-PL" sz="1600" kern="1200" dirty="0">
                          <a:solidFill>
                            <a:schemeClr val="dk1"/>
                          </a:solidFill>
                          <a:latin typeface="+mn-lt"/>
                          <a:ea typeface="+mn-ea"/>
                          <a:cs typeface="+mn-cs"/>
                        </a:rPr>
                        <a:t> wdrożenia</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pl-PL" sz="1600" kern="1200" dirty="0">
                          <a:solidFill>
                            <a:schemeClr val="dk1"/>
                          </a:solidFill>
                          <a:latin typeface="+mn-lt"/>
                          <a:ea typeface="+mn-ea"/>
                          <a:cs typeface="+mn-cs"/>
                        </a:rPr>
                        <a:t>Niskie</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r>
                        <a:rPr lang="pl-PL" sz="1600" kern="1200" dirty="0">
                          <a:solidFill>
                            <a:schemeClr val="dk1"/>
                          </a:solidFill>
                          <a:latin typeface="+mn-lt"/>
                          <a:ea typeface="+mn-ea"/>
                          <a:cs typeface="+mn-cs"/>
                        </a:rPr>
                        <a:t>Niskie*</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r>
                        <a:rPr lang="pl-PL" sz="1600" kern="1200" dirty="0">
                          <a:solidFill>
                            <a:schemeClr val="dk1"/>
                          </a:solidFill>
                          <a:latin typeface="+mn-lt"/>
                          <a:ea typeface="+mn-ea"/>
                          <a:cs typeface="+mn-cs"/>
                        </a:rPr>
                        <a:t>Niskie*</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4"/>
                  </a:ext>
                </a:extLst>
              </a:tr>
              <a:tr h="44821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pl-PL" sz="1600" kern="1200" dirty="0">
                          <a:solidFill>
                            <a:schemeClr val="dk1"/>
                          </a:solidFill>
                          <a:latin typeface="+mn-lt"/>
                          <a:ea typeface="+mn-ea"/>
                          <a:cs typeface="+mn-cs"/>
                        </a:rPr>
                        <a:t>Koszt</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pl-PL" sz="1600" kern="1200" dirty="0">
                          <a:solidFill>
                            <a:schemeClr val="dk1"/>
                          </a:solidFill>
                          <a:latin typeface="+mn-lt"/>
                          <a:ea typeface="+mn-ea"/>
                          <a:cs typeface="+mn-cs"/>
                        </a:rPr>
                        <a:t>Niski!</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r>
                        <a:rPr lang="pl-PL" sz="1600" kern="1200" dirty="0">
                          <a:solidFill>
                            <a:schemeClr val="dk1"/>
                          </a:solidFill>
                          <a:latin typeface="+mn-lt"/>
                          <a:ea typeface="+mn-ea"/>
                          <a:cs typeface="+mn-cs"/>
                        </a:rPr>
                        <a:t>Średni</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r>
                        <a:rPr lang="pl-PL" sz="1600" kern="1200" dirty="0">
                          <a:solidFill>
                            <a:schemeClr val="dk1"/>
                          </a:solidFill>
                          <a:latin typeface="+mn-lt"/>
                          <a:ea typeface="+mn-ea"/>
                          <a:cs typeface="+mn-cs"/>
                        </a:rPr>
                        <a:t>Średni</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5"/>
                  </a:ext>
                </a:extLst>
              </a:tr>
              <a:tr h="41833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pl-PL" sz="1600" kern="1200" dirty="0">
                          <a:solidFill>
                            <a:schemeClr val="dk1"/>
                          </a:solidFill>
                          <a:latin typeface="+mn-lt"/>
                          <a:ea typeface="+mn-ea"/>
                          <a:cs typeface="+mn-cs"/>
                        </a:rPr>
                        <a:t>Open Source</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pl-PL" sz="1600" kern="1200" dirty="0">
                          <a:solidFill>
                            <a:schemeClr val="dk1"/>
                          </a:solidFill>
                          <a:latin typeface="+mn-lt"/>
                          <a:ea typeface="+mn-ea"/>
                          <a:cs typeface="+mn-cs"/>
                        </a:rPr>
                        <a:t>Nie</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r>
                        <a:rPr lang="pl-PL" sz="1600" kern="1200" dirty="0">
                          <a:solidFill>
                            <a:schemeClr val="dk1"/>
                          </a:solidFill>
                          <a:latin typeface="+mn-lt"/>
                          <a:ea typeface="+mn-ea"/>
                          <a:cs typeface="+mn-cs"/>
                        </a:rPr>
                        <a:t>Tak</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r>
                        <a:rPr lang="pl-PL" sz="1600" kern="1200" dirty="0">
                          <a:solidFill>
                            <a:schemeClr val="dk1"/>
                          </a:solidFill>
                          <a:latin typeface="+mn-lt"/>
                          <a:ea typeface="+mn-ea"/>
                          <a:cs typeface="+mn-cs"/>
                        </a:rPr>
                        <a:t>Tak</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6"/>
                  </a:ext>
                </a:extLst>
              </a:tr>
              <a:tr h="657378">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pl-PL" sz="1600" kern="1200" dirty="0">
                          <a:solidFill>
                            <a:schemeClr val="dk1"/>
                          </a:solidFill>
                          <a:latin typeface="+mn-lt"/>
                          <a:ea typeface="+mn-ea"/>
                          <a:cs typeface="+mn-cs"/>
                        </a:rPr>
                        <a:t>Programowalne w</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SQL*</a:t>
                      </a:r>
                      <a:r>
                        <a:rPr lang="pl-PL" sz="1600" kern="1200" dirty="0">
                          <a:solidFill>
                            <a:schemeClr val="dk1"/>
                          </a:solidFill>
                          <a:latin typeface="+mn-lt"/>
                          <a:ea typeface="+mn-ea"/>
                          <a:cs typeface="+mn-cs"/>
                        </a:rPr>
                        <a:t>, ML</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r>
                        <a:rPr lang="en-US" sz="1600" kern="1200" dirty="0">
                          <a:solidFill>
                            <a:schemeClr val="dk1"/>
                          </a:solidFill>
                          <a:latin typeface="+mn-lt"/>
                          <a:ea typeface="+mn-ea"/>
                          <a:cs typeface="+mn-cs"/>
                        </a:rPr>
                        <a:t>.NET, Java, Python</a:t>
                      </a: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r>
                        <a:rPr lang="en-US" sz="1600" kern="1200" dirty="0" err="1">
                          <a:solidFill>
                            <a:schemeClr val="dk1"/>
                          </a:solidFill>
                          <a:latin typeface="+mn-lt"/>
                          <a:ea typeface="+mn-ea"/>
                          <a:cs typeface="+mn-cs"/>
                        </a:rPr>
                        <a:t>SparkSQL</a:t>
                      </a:r>
                      <a:r>
                        <a:rPr lang="en-US" sz="1600" kern="1200" dirty="0">
                          <a:solidFill>
                            <a:schemeClr val="dk1"/>
                          </a:solidFill>
                          <a:latin typeface="+mn-lt"/>
                          <a:ea typeface="+mn-ea"/>
                          <a:cs typeface="+mn-cs"/>
                        </a:rPr>
                        <a:t>,</a:t>
                      </a:r>
                      <a:r>
                        <a:rPr lang="en-US" sz="1600" kern="1200" baseline="0" dirty="0">
                          <a:solidFill>
                            <a:schemeClr val="dk1"/>
                          </a:solidFill>
                          <a:latin typeface="+mn-lt"/>
                          <a:ea typeface="+mn-ea"/>
                          <a:cs typeface="+mn-cs"/>
                        </a:rPr>
                        <a:t> Scala, Python, Java…</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7"/>
                  </a:ext>
                </a:extLst>
              </a:tr>
              <a:tr h="493034">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Power BI Integration</a:t>
                      </a: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pl-PL" sz="1600" kern="1200" dirty="0">
                          <a:solidFill>
                            <a:schemeClr val="dk1"/>
                          </a:solidFill>
                          <a:latin typeface="+mn-lt"/>
                          <a:ea typeface="+mn-ea"/>
                          <a:cs typeface="+mn-cs"/>
                        </a:rPr>
                        <a:t>Tak</a:t>
                      </a:r>
                      <a:r>
                        <a:rPr lang="en-US" sz="1600" kern="1200" dirty="0">
                          <a:solidFill>
                            <a:schemeClr val="dk1"/>
                          </a:solidFill>
                          <a:latin typeface="+mn-lt"/>
                          <a:ea typeface="+mn-ea"/>
                          <a:cs typeface="+mn-cs"/>
                        </a:rPr>
                        <a:t>, </a:t>
                      </a:r>
                      <a:r>
                        <a:rPr lang="pl-PL" sz="1600" kern="1200" dirty="0">
                          <a:solidFill>
                            <a:schemeClr val="dk1"/>
                          </a:solidFill>
                          <a:latin typeface="+mn-lt"/>
                          <a:ea typeface="+mn-ea"/>
                          <a:cs typeface="+mn-cs"/>
                        </a:rPr>
                        <a:t>Natywne</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r>
                        <a:rPr lang="en-US" sz="1600" kern="1200" dirty="0">
                          <a:solidFill>
                            <a:schemeClr val="dk1"/>
                          </a:solidFill>
                          <a:latin typeface="+mn-lt"/>
                          <a:ea typeface="+mn-ea"/>
                          <a:cs typeface="+mn-cs"/>
                        </a:rPr>
                        <a:t>Rest</a:t>
                      </a:r>
                      <a:r>
                        <a:rPr lang="en-US" sz="1600" kern="1200" baseline="0" dirty="0">
                          <a:solidFill>
                            <a:schemeClr val="dk1"/>
                          </a:solidFill>
                          <a:latin typeface="+mn-lt"/>
                          <a:ea typeface="+mn-ea"/>
                          <a:cs typeface="+mn-cs"/>
                        </a:rPr>
                        <a:t> API</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r>
                        <a:rPr lang="pl-PL" sz="1600" kern="1200" dirty="0">
                          <a:solidFill>
                            <a:schemeClr val="dk1"/>
                          </a:solidFill>
                          <a:latin typeface="+mn-lt"/>
                          <a:ea typeface="+mn-ea"/>
                          <a:cs typeface="+mn-cs"/>
                        </a:rPr>
                        <a:t>Tak, Natywne</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472951191"/>
                  </a:ext>
                </a:extLst>
              </a:tr>
            </a:tbl>
          </a:graphicData>
        </a:graphic>
      </p:graphicFrame>
      <p:sp>
        <p:nvSpPr>
          <p:cNvPr id="2" name="TextBox 1"/>
          <p:cNvSpPr txBox="1"/>
          <p:nvPr/>
        </p:nvSpPr>
        <p:spPr>
          <a:xfrm>
            <a:off x="282462" y="6225658"/>
            <a:ext cx="4482124" cy="452590"/>
          </a:xfrm>
          <a:prstGeom prst="rect">
            <a:avLst/>
          </a:prstGeom>
          <a:noFill/>
        </p:spPr>
        <p:txBody>
          <a:bodyPr wrap="square" lIns="179285" tIns="143428" rIns="179285" bIns="143428" rtlCol="0">
            <a:spAutoFit/>
          </a:bodyPr>
          <a:lstStyle/>
          <a:p>
            <a:pPr defTabSz="914367">
              <a:lnSpc>
                <a:spcPct val="90000"/>
              </a:lnSpc>
              <a:spcAft>
                <a:spcPts val="588"/>
              </a:spcAft>
              <a:defRPr/>
            </a:pPr>
            <a:r>
              <a:rPr lang="en-GB" sz="1176" dirty="0">
                <a:gradFill>
                  <a:gsLst>
                    <a:gs pos="2917">
                      <a:srgbClr val="FFFFFF"/>
                    </a:gs>
                    <a:gs pos="30000">
                      <a:srgbClr val="FFFFFF"/>
                    </a:gs>
                  </a:gsLst>
                  <a:lin ang="5400000" scaled="0"/>
                </a:gradFill>
                <a:latin typeface="Segoe UI"/>
              </a:rPr>
              <a:t>* </a:t>
            </a:r>
            <a:r>
              <a:rPr lang="pl-PL" sz="1176" dirty="0">
                <a:gradFill>
                  <a:gsLst>
                    <a:gs pos="2917">
                      <a:srgbClr val="FFFFFF"/>
                    </a:gs>
                    <a:gs pos="30000">
                      <a:srgbClr val="FFFFFF"/>
                    </a:gs>
                  </a:gsLst>
                  <a:lin ang="5400000" scaled="0"/>
                </a:gradFill>
                <a:latin typeface="Segoe UI"/>
              </a:rPr>
              <a:t>Tylko trochę inne – zachowuje się jak PaaS – update itp..</a:t>
            </a:r>
            <a:endParaRPr lang="en-GB" sz="1176" dirty="0">
              <a:gradFill>
                <a:gsLst>
                  <a:gs pos="2917">
                    <a:srgbClr val="FFFFFF"/>
                  </a:gs>
                  <a:gs pos="30000">
                    <a:srgbClr val="FFFFFF"/>
                  </a:gs>
                </a:gsLst>
                <a:lin ang="5400000" scaled="0"/>
              </a:gradFill>
              <a:latin typeface="Segoe UI"/>
            </a:endParaRPr>
          </a:p>
        </p:txBody>
      </p:sp>
    </p:spTree>
    <p:extLst>
      <p:ext uri="{BB962C8B-B14F-4D97-AF65-F5344CB8AC3E}">
        <p14:creationId xmlns:p14="http://schemas.microsoft.com/office/powerpoint/2010/main" val="1694639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2084172"/>
            <a:ext cx="11653523" cy="1162178"/>
          </a:xfrm>
        </p:spPr>
        <p:txBody>
          <a:bodyPr/>
          <a:lstStyle/>
          <a:p>
            <a:r>
              <a:rPr lang="pl-PL" dirty="0"/>
              <a:t>Własny kod</a:t>
            </a:r>
            <a:endParaRPr lang="en-US" dirty="0"/>
          </a:p>
        </p:txBody>
      </p:sp>
    </p:spTree>
    <p:extLst>
      <p:ext uri="{BB962C8B-B14F-4D97-AF65-F5344CB8AC3E}">
        <p14:creationId xmlns:p14="http://schemas.microsoft.com/office/powerpoint/2010/main" val="71504914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t>Analiza</a:t>
            </a:r>
            <a:endParaRPr lang="en-US" dirty="0"/>
          </a:p>
        </p:txBody>
      </p:sp>
      <p:graphicFrame>
        <p:nvGraphicFramePr>
          <p:cNvPr id="5" name="Content Placeholder 4"/>
          <p:cNvGraphicFramePr>
            <a:graphicFrameLocks noGrp="1"/>
          </p:cNvGraphicFramePr>
          <p:nvPr>
            <p:ph sz="quarter" idx="10"/>
            <p:extLst>
              <p:ext uri="{D42A27DB-BD31-4B8C-83A1-F6EECF244321}">
                <p14:modId xmlns:p14="http://schemas.microsoft.com/office/powerpoint/2010/main" val="223687154"/>
              </p:ext>
            </p:extLst>
          </p:nvPr>
        </p:nvGraphicFramePr>
        <p:xfrm>
          <a:off x="270759" y="1189176"/>
          <a:ext cx="11652805" cy="5338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30928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Własny kod - podsumowanie</a:t>
            </a:r>
            <a:endParaRPr lang="en-US" dirty="0"/>
          </a:p>
        </p:txBody>
      </p:sp>
      <p:sp>
        <p:nvSpPr>
          <p:cNvPr id="5" name="Text Placeholder 4"/>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44898650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Demo</a:t>
            </a:r>
            <a:endParaRPr lang="en-US" dirty="0"/>
          </a:p>
        </p:txBody>
      </p:sp>
      <p:sp>
        <p:nvSpPr>
          <p:cNvPr id="4" name="Text Placeholder 3"/>
          <p:cNvSpPr>
            <a:spLocks noGrp="1"/>
          </p:cNvSpPr>
          <p:nvPr>
            <p:ph type="body" sz="quarter" idx="12"/>
          </p:nvPr>
        </p:nvSpPr>
        <p:spPr/>
        <p:txBody>
          <a:bodyPr/>
          <a:lstStyle/>
          <a:p>
            <a:r>
              <a:rPr lang="pl-PL" dirty="0"/>
              <a:t>Prosta aplikacja konsolowa</a:t>
            </a:r>
            <a:endParaRPr lang="en-US" dirty="0"/>
          </a:p>
        </p:txBody>
      </p:sp>
    </p:spTree>
    <p:extLst>
      <p:ext uri="{BB962C8B-B14F-4D97-AF65-F5344CB8AC3E}">
        <p14:creationId xmlns:p14="http://schemas.microsoft.com/office/powerpoint/2010/main" val="10211606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Dlaczego Service Fabric?</a:t>
            </a:r>
            <a:endParaRPr lang="en-US" dirty="0"/>
          </a:p>
        </p:txBody>
      </p:sp>
    </p:spTree>
    <p:extLst>
      <p:ext uri="{BB962C8B-B14F-4D97-AF65-F5344CB8AC3E}">
        <p14:creationId xmlns:p14="http://schemas.microsoft.com/office/powerpoint/2010/main" val="329164160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Service Fabric advertisement </a:t>
            </a:r>
            <a:r>
              <a:rPr lang="en-US" dirty="0">
                <a:sym typeface="Wingdings" panose="05000000000000000000" pitchFamily="2" charset="2"/>
              </a:rPr>
              <a:t></a:t>
            </a:r>
            <a:endParaRPr lang="en-US" dirty="0"/>
          </a:p>
        </p:txBody>
      </p:sp>
      <p:graphicFrame>
        <p:nvGraphicFramePr>
          <p:cNvPr id="10" name="Diagram 9"/>
          <p:cNvGraphicFramePr/>
          <p:nvPr>
            <p:extLst/>
          </p:nvPr>
        </p:nvGraphicFramePr>
        <p:xfrm>
          <a:off x="269239" y="1189495"/>
          <a:ext cx="11653523" cy="54867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84159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 teraz – trochę głębiej</a:t>
            </a:r>
            <a:endParaRPr lang="en-US" dirty="0"/>
          </a:p>
        </p:txBody>
      </p:sp>
    </p:spTree>
    <p:extLst>
      <p:ext uri="{BB962C8B-B14F-4D97-AF65-F5344CB8AC3E}">
        <p14:creationId xmlns:p14="http://schemas.microsoft.com/office/powerpoint/2010/main" val="11468883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2084363"/>
            <a:ext cx="11653523" cy="2720063"/>
          </a:xfrm>
        </p:spPr>
        <p:txBody>
          <a:bodyPr/>
          <a:lstStyle/>
          <a:p>
            <a:r>
              <a:rPr lang="en-US" sz="11273" dirty="0"/>
              <a:t>Scalable AND Fast</a:t>
            </a:r>
            <a:br>
              <a:rPr lang="en-US" dirty="0"/>
            </a:br>
            <a:r>
              <a:rPr lang="en-US" dirty="0"/>
              <a:t>(not OR – as usual)</a:t>
            </a:r>
          </a:p>
        </p:txBody>
      </p:sp>
    </p:spTree>
    <p:extLst>
      <p:ext uri="{BB962C8B-B14F-4D97-AF65-F5344CB8AC3E}">
        <p14:creationId xmlns:p14="http://schemas.microsoft.com/office/powerpoint/2010/main" val="420132775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Hexagon 83"/>
          <p:cNvSpPr>
            <a:spLocks noChangeAspect="1"/>
          </p:cNvSpPr>
          <p:nvPr/>
        </p:nvSpPr>
        <p:spPr bwMode="auto">
          <a:xfrm>
            <a:off x="1477447" y="2752109"/>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Hexagon 84"/>
          <p:cNvSpPr>
            <a:spLocks noChangeAspect="1"/>
          </p:cNvSpPr>
          <p:nvPr/>
        </p:nvSpPr>
        <p:spPr bwMode="auto">
          <a:xfrm>
            <a:off x="2590726" y="2752109"/>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Hexagon 85"/>
          <p:cNvSpPr>
            <a:spLocks noChangeAspect="1"/>
          </p:cNvSpPr>
          <p:nvPr/>
        </p:nvSpPr>
        <p:spPr bwMode="auto">
          <a:xfrm>
            <a:off x="3663425" y="2752109"/>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Hexagon 86"/>
          <p:cNvSpPr>
            <a:spLocks noChangeAspect="1"/>
          </p:cNvSpPr>
          <p:nvPr/>
        </p:nvSpPr>
        <p:spPr bwMode="auto">
          <a:xfrm>
            <a:off x="4764950" y="2752109"/>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 name="Hexagon 87"/>
          <p:cNvSpPr>
            <a:spLocks noChangeAspect="1"/>
          </p:cNvSpPr>
          <p:nvPr/>
        </p:nvSpPr>
        <p:spPr bwMode="auto">
          <a:xfrm>
            <a:off x="5866475" y="2752109"/>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9" name="Hexagon 88"/>
          <p:cNvSpPr>
            <a:spLocks noChangeAspect="1"/>
          </p:cNvSpPr>
          <p:nvPr/>
        </p:nvSpPr>
        <p:spPr bwMode="auto">
          <a:xfrm>
            <a:off x="6948898" y="2752109"/>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Hexagon 89"/>
          <p:cNvSpPr>
            <a:spLocks noChangeAspect="1"/>
          </p:cNvSpPr>
          <p:nvPr/>
        </p:nvSpPr>
        <p:spPr bwMode="auto">
          <a:xfrm>
            <a:off x="8033460" y="2752109"/>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Hexagon 90"/>
          <p:cNvSpPr>
            <a:spLocks noChangeAspect="1"/>
          </p:cNvSpPr>
          <p:nvPr/>
        </p:nvSpPr>
        <p:spPr bwMode="auto">
          <a:xfrm>
            <a:off x="9131606" y="2752109"/>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Hexagon 91"/>
          <p:cNvSpPr>
            <a:spLocks noChangeAspect="1"/>
          </p:cNvSpPr>
          <p:nvPr/>
        </p:nvSpPr>
        <p:spPr bwMode="auto">
          <a:xfrm>
            <a:off x="10200193" y="2752109"/>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Pentagon 92"/>
          <p:cNvSpPr/>
          <p:nvPr/>
        </p:nvSpPr>
        <p:spPr bwMode="auto">
          <a:xfrm rot="5400000">
            <a:off x="2863643" y="3456253"/>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Pentagon 93"/>
          <p:cNvSpPr/>
          <p:nvPr/>
        </p:nvSpPr>
        <p:spPr bwMode="auto">
          <a:xfrm rot="5400000">
            <a:off x="8781049" y="3456253"/>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Pentagon 94"/>
          <p:cNvSpPr/>
          <p:nvPr/>
        </p:nvSpPr>
        <p:spPr bwMode="auto">
          <a:xfrm rot="5400000">
            <a:off x="5822346" y="3456253"/>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p:cNvSpPr/>
          <p:nvPr/>
        </p:nvSpPr>
        <p:spPr bwMode="auto">
          <a:xfrm>
            <a:off x="935399" y="3027236"/>
            <a:ext cx="10483048" cy="931544"/>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8" name="Group 97"/>
          <p:cNvGrpSpPr/>
          <p:nvPr/>
        </p:nvGrpSpPr>
        <p:grpSpPr>
          <a:xfrm>
            <a:off x="935399" y="1490017"/>
            <a:ext cx="10483048" cy="1481175"/>
            <a:chOff x="880533" y="1857930"/>
            <a:chExt cx="10706923" cy="1512807"/>
          </a:xfrm>
        </p:grpSpPr>
        <p:sp>
          <p:nvSpPr>
            <p:cNvPr id="99" name="Hexagon 98"/>
            <p:cNvSpPr>
              <a:spLocks noChangeAspect="1"/>
            </p:cNvSpPr>
            <p:nvPr/>
          </p:nvSpPr>
          <p:spPr bwMode="auto">
            <a:xfrm>
              <a:off x="880533"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Hexagon 99"/>
            <p:cNvSpPr>
              <a:spLocks noChangeAspect="1"/>
            </p:cNvSpPr>
            <p:nvPr/>
          </p:nvSpPr>
          <p:spPr bwMode="auto">
            <a:xfrm>
              <a:off x="1438686"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Hexagon 100"/>
            <p:cNvSpPr>
              <a:spLocks noChangeAspect="1"/>
            </p:cNvSpPr>
            <p:nvPr/>
          </p:nvSpPr>
          <p:spPr bwMode="auto">
            <a:xfrm>
              <a:off x="1438686"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Hexagon 101"/>
            <p:cNvSpPr>
              <a:spLocks noChangeAspect="1"/>
            </p:cNvSpPr>
            <p:nvPr/>
          </p:nvSpPr>
          <p:spPr bwMode="auto">
            <a:xfrm>
              <a:off x="1996839"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Hexagon 102"/>
            <p:cNvSpPr>
              <a:spLocks noChangeAspect="1"/>
            </p:cNvSpPr>
            <p:nvPr/>
          </p:nvSpPr>
          <p:spPr bwMode="auto">
            <a:xfrm>
              <a:off x="1996839"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Hexagon 103"/>
            <p:cNvSpPr>
              <a:spLocks noChangeAspect="1"/>
            </p:cNvSpPr>
            <p:nvPr/>
          </p:nvSpPr>
          <p:spPr bwMode="auto">
            <a:xfrm>
              <a:off x="880533"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Hexagon 104"/>
            <p:cNvSpPr>
              <a:spLocks noChangeAspect="1"/>
            </p:cNvSpPr>
            <p:nvPr/>
          </p:nvSpPr>
          <p:spPr bwMode="auto">
            <a:xfrm>
              <a:off x="2554992"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Hexagon 105"/>
            <p:cNvSpPr>
              <a:spLocks noChangeAspect="1"/>
            </p:cNvSpPr>
            <p:nvPr/>
          </p:nvSpPr>
          <p:spPr bwMode="auto">
            <a:xfrm>
              <a:off x="2554992"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Hexagon 106"/>
            <p:cNvSpPr>
              <a:spLocks noChangeAspect="1"/>
            </p:cNvSpPr>
            <p:nvPr/>
          </p:nvSpPr>
          <p:spPr bwMode="auto">
            <a:xfrm>
              <a:off x="3113145" y="2175933"/>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Hexagon 107"/>
            <p:cNvSpPr>
              <a:spLocks noChangeAspect="1"/>
            </p:cNvSpPr>
            <p:nvPr/>
          </p:nvSpPr>
          <p:spPr bwMode="auto">
            <a:xfrm>
              <a:off x="3671298"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9" name="Hexagon 108"/>
            <p:cNvSpPr>
              <a:spLocks noChangeAspect="1"/>
            </p:cNvSpPr>
            <p:nvPr/>
          </p:nvSpPr>
          <p:spPr bwMode="auto">
            <a:xfrm>
              <a:off x="3671298"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Hexagon 109"/>
            <p:cNvSpPr>
              <a:spLocks noChangeAspect="1"/>
            </p:cNvSpPr>
            <p:nvPr/>
          </p:nvSpPr>
          <p:spPr bwMode="auto">
            <a:xfrm>
              <a:off x="4229451" y="217593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p:cNvSpPr>
              <a:spLocks noChangeAspect="1"/>
            </p:cNvSpPr>
            <p:nvPr/>
          </p:nvSpPr>
          <p:spPr bwMode="auto">
            <a:xfrm>
              <a:off x="4229451" y="2793998"/>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p:cNvSpPr>
              <a:spLocks noChangeAspect="1"/>
            </p:cNvSpPr>
            <p:nvPr/>
          </p:nvSpPr>
          <p:spPr bwMode="auto">
            <a:xfrm>
              <a:off x="3113145" y="2793997"/>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p:cNvSpPr>
              <a:spLocks noChangeAspect="1"/>
            </p:cNvSpPr>
            <p:nvPr/>
          </p:nvSpPr>
          <p:spPr bwMode="auto">
            <a:xfrm>
              <a:off x="4787604"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p:cNvSpPr>
              <a:spLocks noChangeAspect="1"/>
            </p:cNvSpPr>
            <p:nvPr/>
          </p:nvSpPr>
          <p:spPr bwMode="auto">
            <a:xfrm>
              <a:off x="4787604"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p:cNvSpPr>
              <a:spLocks noChangeAspect="1"/>
            </p:cNvSpPr>
            <p:nvPr/>
          </p:nvSpPr>
          <p:spPr bwMode="auto">
            <a:xfrm>
              <a:off x="534246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p:cNvSpPr>
              <a:spLocks noChangeAspect="1"/>
            </p:cNvSpPr>
            <p:nvPr/>
          </p:nvSpPr>
          <p:spPr bwMode="auto">
            <a:xfrm>
              <a:off x="5900619"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Hexagon 116"/>
            <p:cNvSpPr>
              <a:spLocks noChangeAspect="1"/>
            </p:cNvSpPr>
            <p:nvPr/>
          </p:nvSpPr>
          <p:spPr bwMode="auto">
            <a:xfrm>
              <a:off x="5900619"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p:cNvSpPr>
              <a:spLocks noChangeAspect="1"/>
            </p:cNvSpPr>
            <p:nvPr/>
          </p:nvSpPr>
          <p:spPr bwMode="auto">
            <a:xfrm>
              <a:off x="6458772" y="217593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p:cNvSpPr>
              <a:spLocks noChangeAspect="1"/>
            </p:cNvSpPr>
            <p:nvPr/>
          </p:nvSpPr>
          <p:spPr bwMode="auto">
            <a:xfrm>
              <a:off x="6458772" y="2793998"/>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p:cNvSpPr>
              <a:spLocks noChangeAspect="1"/>
            </p:cNvSpPr>
            <p:nvPr/>
          </p:nvSpPr>
          <p:spPr bwMode="auto">
            <a:xfrm>
              <a:off x="5342466" y="2785530"/>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Hexagon 120"/>
            <p:cNvSpPr>
              <a:spLocks noChangeAspect="1"/>
            </p:cNvSpPr>
            <p:nvPr/>
          </p:nvSpPr>
          <p:spPr bwMode="auto">
            <a:xfrm>
              <a:off x="7016925"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Hexagon 121"/>
            <p:cNvSpPr>
              <a:spLocks noChangeAspect="1"/>
            </p:cNvSpPr>
            <p:nvPr/>
          </p:nvSpPr>
          <p:spPr bwMode="auto">
            <a:xfrm>
              <a:off x="7016925"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Hexagon 122"/>
            <p:cNvSpPr>
              <a:spLocks noChangeAspect="1"/>
            </p:cNvSpPr>
            <p:nvPr/>
          </p:nvSpPr>
          <p:spPr bwMode="auto">
            <a:xfrm>
              <a:off x="7575078"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Hexagon 123"/>
            <p:cNvSpPr>
              <a:spLocks noChangeAspect="1"/>
            </p:cNvSpPr>
            <p:nvPr/>
          </p:nvSpPr>
          <p:spPr bwMode="auto">
            <a:xfrm>
              <a:off x="8133231"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Hexagon 124"/>
            <p:cNvSpPr>
              <a:spLocks noChangeAspect="1"/>
            </p:cNvSpPr>
            <p:nvPr/>
          </p:nvSpPr>
          <p:spPr bwMode="auto">
            <a:xfrm>
              <a:off x="8133231"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Hexagon 125"/>
            <p:cNvSpPr>
              <a:spLocks noChangeAspect="1"/>
            </p:cNvSpPr>
            <p:nvPr/>
          </p:nvSpPr>
          <p:spPr bwMode="auto">
            <a:xfrm>
              <a:off x="8691384"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7" name="Hexagon 126"/>
            <p:cNvSpPr>
              <a:spLocks noChangeAspect="1"/>
            </p:cNvSpPr>
            <p:nvPr/>
          </p:nvSpPr>
          <p:spPr bwMode="auto">
            <a:xfrm>
              <a:off x="8691384"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Hexagon 127"/>
            <p:cNvSpPr>
              <a:spLocks noChangeAspect="1"/>
            </p:cNvSpPr>
            <p:nvPr/>
          </p:nvSpPr>
          <p:spPr bwMode="auto">
            <a:xfrm>
              <a:off x="7575078"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9" name="Hexagon 128"/>
            <p:cNvSpPr>
              <a:spLocks noChangeAspect="1"/>
            </p:cNvSpPr>
            <p:nvPr/>
          </p:nvSpPr>
          <p:spPr bwMode="auto">
            <a:xfrm>
              <a:off x="9249537"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Hexagon 129"/>
            <p:cNvSpPr>
              <a:spLocks noChangeAspect="1"/>
            </p:cNvSpPr>
            <p:nvPr/>
          </p:nvSpPr>
          <p:spPr bwMode="auto">
            <a:xfrm>
              <a:off x="9249537"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1" name="Hexagon 130"/>
            <p:cNvSpPr>
              <a:spLocks noChangeAspect="1"/>
            </p:cNvSpPr>
            <p:nvPr/>
          </p:nvSpPr>
          <p:spPr bwMode="auto">
            <a:xfrm>
              <a:off x="9804400" y="2167467"/>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2" name="Hexagon 131"/>
            <p:cNvSpPr>
              <a:spLocks noChangeAspect="1"/>
            </p:cNvSpPr>
            <p:nvPr/>
          </p:nvSpPr>
          <p:spPr bwMode="auto">
            <a:xfrm>
              <a:off x="10362553" y="1857930"/>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3" name="Hexagon 132"/>
            <p:cNvSpPr>
              <a:spLocks noChangeAspect="1"/>
            </p:cNvSpPr>
            <p:nvPr/>
          </p:nvSpPr>
          <p:spPr bwMode="auto">
            <a:xfrm>
              <a:off x="10362553" y="24759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4" name="Hexagon 133"/>
            <p:cNvSpPr>
              <a:spLocks noChangeAspect="1"/>
            </p:cNvSpPr>
            <p:nvPr/>
          </p:nvSpPr>
          <p:spPr bwMode="auto">
            <a:xfrm>
              <a:off x="1092070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5" name="Hexagon 134"/>
            <p:cNvSpPr>
              <a:spLocks noChangeAspect="1"/>
            </p:cNvSpPr>
            <p:nvPr/>
          </p:nvSpPr>
          <p:spPr bwMode="auto">
            <a:xfrm>
              <a:off x="10920706" y="2785532"/>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6" name="Hexagon 135"/>
            <p:cNvSpPr>
              <a:spLocks noChangeAspect="1"/>
            </p:cNvSpPr>
            <p:nvPr/>
          </p:nvSpPr>
          <p:spPr bwMode="auto">
            <a:xfrm>
              <a:off x="9804400" y="2785531"/>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37" name="TextBox 136"/>
          <p:cNvSpPr txBox="1"/>
          <p:nvPr/>
        </p:nvSpPr>
        <p:spPr>
          <a:xfrm>
            <a:off x="2438725" y="5902353"/>
            <a:ext cx="2052294" cy="1015693"/>
          </a:xfrm>
          <a:prstGeom prst="rect">
            <a:avLst/>
          </a:prstGeom>
          <a:noFill/>
        </p:spPr>
        <p:txBody>
          <a:bodyPr wrap="square" lIns="179057" tIns="143245" rIns="179057" bIns="143245" rtlCol="0">
            <a:spAutoFit/>
          </a:bodyPr>
          <a:lstStyle/>
          <a:p>
            <a:pPr algn="ctr" defTabSz="913205">
              <a:lnSpc>
                <a:spcPct val="90000"/>
              </a:lnSpc>
              <a:spcAft>
                <a:spcPts val="587"/>
              </a:spcAft>
              <a:defRPr/>
            </a:pPr>
            <a:r>
              <a:rPr lang="en-US" sz="2350" kern="0" dirty="0">
                <a:solidFill>
                  <a:srgbClr val="505050"/>
                </a:solidFill>
                <a:latin typeface="Segoe UI"/>
                <a:ea typeface="MS PGothic" panose="020B0600070205080204" pitchFamily="34" charset="-128"/>
              </a:rPr>
              <a:t>Public Cloud</a:t>
            </a:r>
          </a:p>
          <a:p>
            <a:pPr algn="ctr" defTabSz="913205">
              <a:lnSpc>
                <a:spcPct val="90000"/>
              </a:lnSpc>
              <a:spcAft>
                <a:spcPts val="587"/>
              </a:spcAft>
              <a:defRPr/>
            </a:pPr>
            <a:r>
              <a:rPr lang="en-US" sz="2350" kern="0" dirty="0">
                <a:solidFill>
                  <a:srgbClr val="505050"/>
                </a:solidFill>
                <a:latin typeface="+mj-lt"/>
                <a:ea typeface="MS PGothic" panose="020B0600070205080204" pitchFamily="34" charset="-128"/>
              </a:rPr>
              <a:t>(Azure)</a:t>
            </a:r>
          </a:p>
        </p:txBody>
      </p:sp>
      <p:sp>
        <p:nvSpPr>
          <p:cNvPr id="138" name="Freeform 137"/>
          <p:cNvSpPr>
            <a:spLocks/>
          </p:cNvSpPr>
          <p:nvPr/>
        </p:nvSpPr>
        <p:spPr bwMode="auto">
          <a:xfrm>
            <a:off x="2590727" y="4964695"/>
            <a:ext cx="1755623" cy="971794"/>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0078D7">
              <a:lumMod val="20000"/>
              <a:lumOff val="80000"/>
            </a:srgbClr>
          </a:solidFill>
          <a:ln>
            <a:noFill/>
          </a:ln>
        </p:spPr>
        <p:txBody>
          <a:bodyPr vert="horz" wrap="square" lIns="89528" tIns="44763" rIns="89528" bIns="44763" numCol="1" anchor="t" anchorCtr="0" compatLnSpc="1">
            <a:prstTxWarp prst="textNoShape">
              <a:avLst/>
            </a:prstTxWarp>
          </a:bodyPr>
          <a:lstStyle/>
          <a:p>
            <a:pPr defTabSz="913205">
              <a:defRPr/>
            </a:pPr>
            <a:endParaRPr lang="en-US" sz="1763" kern="0">
              <a:solidFill>
                <a:srgbClr val="505050"/>
              </a:solidFill>
              <a:latin typeface="Segoe UI"/>
              <a:ea typeface="MS PGothic" panose="020B0600070205080204" pitchFamily="34" charset="-128"/>
            </a:endParaRPr>
          </a:p>
        </p:txBody>
      </p:sp>
      <p:sp>
        <p:nvSpPr>
          <p:cNvPr id="139" name="TextBox 138"/>
          <p:cNvSpPr txBox="1"/>
          <p:nvPr/>
        </p:nvSpPr>
        <p:spPr>
          <a:xfrm>
            <a:off x="7937767" y="5894168"/>
            <a:ext cx="2864464" cy="1015693"/>
          </a:xfrm>
          <a:prstGeom prst="rect">
            <a:avLst/>
          </a:prstGeom>
          <a:noFill/>
        </p:spPr>
        <p:txBody>
          <a:bodyPr wrap="square" lIns="179057" tIns="143245" rIns="179057" bIns="143245" rtlCol="0">
            <a:spAutoFit/>
          </a:bodyPr>
          <a:lstStyle/>
          <a:p>
            <a:pPr algn="ctr" defTabSz="913205">
              <a:lnSpc>
                <a:spcPct val="90000"/>
              </a:lnSpc>
              <a:spcAft>
                <a:spcPts val="587"/>
              </a:spcAft>
              <a:defRPr/>
            </a:pPr>
            <a:r>
              <a:rPr lang="en-US" sz="2350" kern="0" dirty="0">
                <a:solidFill>
                  <a:srgbClr val="505050"/>
                </a:solidFill>
                <a:latin typeface="Segoe UI"/>
                <a:ea typeface="MS PGothic" panose="020B0600070205080204" pitchFamily="34" charset="-128"/>
              </a:rPr>
              <a:t>Other Clouds</a:t>
            </a:r>
          </a:p>
          <a:p>
            <a:pPr algn="ctr" defTabSz="913205">
              <a:lnSpc>
                <a:spcPct val="90000"/>
              </a:lnSpc>
              <a:spcAft>
                <a:spcPts val="587"/>
              </a:spcAft>
              <a:defRPr/>
            </a:pPr>
            <a:r>
              <a:rPr lang="en-US" sz="2350" kern="0" dirty="0">
                <a:solidFill>
                  <a:srgbClr val="505050"/>
                </a:solidFill>
                <a:latin typeface="+mj-lt"/>
                <a:ea typeface="MS PGothic" panose="020B0600070205080204" pitchFamily="34" charset="-128"/>
              </a:rPr>
              <a:t>(Amazon AWS, etc.)</a:t>
            </a:r>
          </a:p>
        </p:txBody>
      </p:sp>
      <p:sp>
        <p:nvSpPr>
          <p:cNvPr id="140" name="Freeform 139"/>
          <p:cNvSpPr>
            <a:spLocks/>
          </p:cNvSpPr>
          <p:nvPr/>
        </p:nvSpPr>
        <p:spPr bwMode="auto">
          <a:xfrm>
            <a:off x="8466815" y="4944214"/>
            <a:ext cx="1755623" cy="971794"/>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326"/>
          </a:solidFill>
          <a:ln>
            <a:noFill/>
          </a:ln>
        </p:spPr>
        <p:txBody>
          <a:bodyPr vert="horz" wrap="square" lIns="89528" tIns="44763" rIns="89528" bIns="44763" numCol="1" anchor="t" anchorCtr="0" compatLnSpc="1">
            <a:prstTxWarp prst="textNoShape">
              <a:avLst/>
            </a:prstTxWarp>
          </a:bodyPr>
          <a:lstStyle/>
          <a:p>
            <a:pPr defTabSz="913205">
              <a:defRPr/>
            </a:pPr>
            <a:endParaRPr lang="en-US" sz="1763" kern="0">
              <a:solidFill>
                <a:srgbClr val="505050"/>
              </a:solidFill>
              <a:latin typeface="Segoe UI"/>
              <a:ea typeface="MS PGothic" panose="020B0600070205080204" pitchFamily="34" charset="-128"/>
            </a:endParaRPr>
          </a:p>
        </p:txBody>
      </p:sp>
      <p:sp>
        <p:nvSpPr>
          <p:cNvPr id="141" name="TextBox 140"/>
          <p:cNvSpPr txBox="1"/>
          <p:nvPr/>
        </p:nvSpPr>
        <p:spPr>
          <a:xfrm>
            <a:off x="5192612" y="5894169"/>
            <a:ext cx="2511197" cy="1015693"/>
          </a:xfrm>
          <a:prstGeom prst="rect">
            <a:avLst/>
          </a:prstGeom>
          <a:noFill/>
        </p:spPr>
        <p:txBody>
          <a:bodyPr wrap="square" lIns="179057" tIns="143245" rIns="179057" bIns="143245" rtlCol="0">
            <a:spAutoFit/>
          </a:bodyPr>
          <a:lstStyle/>
          <a:p>
            <a:pPr algn="ctr" defTabSz="913205">
              <a:lnSpc>
                <a:spcPct val="90000"/>
              </a:lnSpc>
              <a:spcAft>
                <a:spcPts val="587"/>
              </a:spcAft>
              <a:defRPr/>
            </a:pPr>
            <a:r>
              <a:rPr lang="en-US" sz="2350" kern="0" dirty="0">
                <a:solidFill>
                  <a:srgbClr val="505050"/>
                </a:solidFill>
                <a:latin typeface="Segoe UI"/>
                <a:ea typeface="MS PGothic" panose="020B0600070205080204" pitchFamily="34" charset="-128"/>
              </a:rPr>
              <a:t>On Premises</a:t>
            </a:r>
          </a:p>
          <a:p>
            <a:pPr algn="ctr" defTabSz="913205">
              <a:lnSpc>
                <a:spcPct val="90000"/>
              </a:lnSpc>
              <a:spcAft>
                <a:spcPts val="587"/>
              </a:spcAft>
              <a:defRPr/>
            </a:pPr>
            <a:r>
              <a:rPr lang="en-US" sz="2350" kern="0" dirty="0">
                <a:solidFill>
                  <a:srgbClr val="505050"/>
                </a:solidFill>
                <a:latin typeface="+mj-lt"/>
                <a:ea typeface="MS PGothic" panose="020B0600070205080204" pitchFamily="34" charset="-128"/>
              </a:rPr>
              <a:t>(Own machines)</a:t>
            </a:r>
          </a:p>
        </p:txBody>
      </p:sp>
      <p:grpSp>
        <p:nvGrpSpPr>
          <p:cNvPr id="142" name="Group 8"/>
          <p:cNvGrpSpPr>
            <a:grpSpLocks noChangeAspect="1"/>
          </p:cNvGrpSpPr>
          <p:nvPr/>
        </p:nvGrpSpPr>
        <p:grpSpPr bwMode="auto">
          <a:xfrm>
            <a:off x="5499899" y="4558103"/>
            <a:ext cx="1771583" cy="1770485"/>
            <a:chOff x="4385" y="3099"/>
            <a:chExt cx="1613" cy="1612"/>
          </a:xfrm>
        </p:grpSpPr>
        <p:sp>
          <p:nvSpPr>
            <p:cNvPr id="143" name="AutoShape 7"/>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defTabSz="913205">
                <a:defRPr/>
              </a:pPr>
              <a:endParaRPr lang="en-US" sz="1763" b="1" kern="0">
                <a:solidFill>
                  <a:srgbClr val="505050"/>
                </a:solidFill>
                <a:latin typeface="Segoe UI"/>
                <a:ea typeface="MS PGothic" panose="020B0600070205080204" pitchFamily="34" charset="-128"/>
              </a:endParaRPr>
            </a:p>
          </p:txBody>
        </p:sp>
        <p:sp>
          <p:nvSpPr>
            <p:cNvPr id="144" name="Rectangle 9"/>
            <p:cNvSpPr>
              <a:spLocks noChangeArrowheads="1"/>
            </p:cNvSpPr>
            <p:nvPr/>
          </p:nvSpPr>
          <p:spPr bwMode="auto">
            <a:xfrm>
              <a:off x="5494" y="3463"/>
              <a:ext cx="253"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defTabSz="913205">
                <a:defRPr/>
              </a:pPr>
              <a:endParaRPr lang="en-US" sz="1763" b="1" kern="0">
                <a:solidFill>
                  <a:srgbClr val="505050"/>
                </a:solidFill>
                <a:latin typeface="Segoe UI"/>
                <a:ea typeface="MS PGothic" panose="020B0600070205080204" pitchFamily="34" charset="-128"/>
              </a:endParaRPr>
            </a:p>
          </p:txBody>
        </p:sp>
        <p:sp>
          <p:nvSpPr>
            <p:cNvPr id="145" name="Rectangle 10"/>
            <p:cNvSpPr>
              <a:spLocks noChangeArrowheads="1"/>
            </p:cNvSpPr>
            <p:nvPr/>
          </p:nvSpPr>
          <p:spPr bwMode="auto">
            <a:xfrm>
              <a:off x="4638" y="3463"/>
              <a:ext cx="254"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defTabSz="913205">
                <a:defRPr/>
              </a:pPr>
              <a:endParaRPr lang="en-US" sz="1763" b="1" kern="0">
                <a:solidFill>
                  <a:srgbClr val="505050"/>
                </a:solidFill>
                <a:latin typeface="Segoe UI"/>
                <a:ea typeface="MS PGothic" panose="020B0600070205080204" pitchFamily="34" charset="-128"/>
              </a:endParaRPr>
            </a:p>
          </p:txBody>
        </p:sp>
        <p:sp>
          <p:nvSpPr>
            <p:cNvPr id="146" name="Rectangle 11"/>
            <p:cNvSpPr>
              <a:spLocks noChangeArrowheads="1"/>
            </p:cNvSpPr>
            <p:nvPr/>
          </p:nvSpPr>
          <p:spPr bwMode="auto">
            <a:xfrm>
              <a:off x="4704" y="3531"/>
              <a:ext cx="314" cy="8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defTabSz="913205">
                <a:defRPr/>
              </a:pPr>
              <a:endParaRPr lang="en-US" sz="1763" b="1" kern="0">
                <a:solidFill>
                  <a:srgbClr val="505050"/>
                </a:solidFill>
                <a:latin typeface="Segoe UI"/>
                <a:ea typeface="MS PGothic" panose="020B0600070205080204" pitchFamily="34" charset="-128"/>
              </a:endParaRPr>
            </a:p>
          </p:txBody>
        </p:sp>
        <p:sp>
          <p:nvSpPr>
            <p:cNvPr id="147" name="Rectangle 146"/>
            <p:cNvSpPr>
              <a:spLocks noChangeArrowheads="1"/>
            </p:cNvSpPr>
            <p:nvPr/>
          </p:nvSpPr>
          <p:spPr bwMode="auto">
            <a:xfrm>
              <a:off x="5367" y="3653"/>
              <a:ext cx="313" cy="7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defTabSz="913205">
                <a:defRPr/>
              </a:pPr>
              <a:endParaRPr lang="en-US" sz="1763" b="1" kern="0">
                <a:solidFill>
                  <a:srgbClr val="505050"/>
                </a:solidFill>
                <a:latin typeface="Segoe UI"/>
                <a:ea typeface="MS PGothic" panose="020B0600070205080204" pitchFamily="34" charset="-128"/>
              </a:endParaRPr>
            </a:p>
          </p:txBody>
        </p:sp>
        <p:sp>
          <p:nvSpPr>
            <p:cNvPr id="148" name="Rectangle 13"/>
            <p:cNvSpPr>
              <a:spLocks noChangeArrowheads="1"/>
            </p:cNvSpPr>
            <p:nvPr/>
          </p:nvSpPr>
          <p:spPr bwMode="auto">
            <a:xfrm>
              <a:off x="4968" y="3779"/>
              <a:ext cx="462" cy="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defTabSz="913205">
                <a:defRPr/>
              </a:pPr>
              <a:endParaRPr lang="en-US" sz="1763" b="1" kern="0">
                <a:solidFill>
                  <a:srgbClr val="505050"/>
                </a:solidFill>
                <a:latin typeface="Segoe UI"/>
                <a:ea typeface="MS PGothic" panose="020B0600070205080204" pitchFamily="34" charset="-128"/>
              </a:endParaRPr>
            </a:p>
          </p:txBody>
        </p:sp>
        <p:sp>
          <p:nvSpPr>
            <p:cNvPr id="149" name="Rectangle 14"/>
            <p:cNvSpPr>
              <a:spLocks noChangeArrowheads="1"/>
            </p:cNvSpPr>
            <p:nvPr/>
          </p:nvSpPr>
          <p:spPr bwMode="auto">
            <a:xfrm>
              <a:off x="4945" y="3761"/>
              <a:ext cx="508" cy="18"/>
            </a:xfrm>
            <a:prstGeom prst="rect">
              <a:avLst/>
            </a:prstGeom>
            <a:solidFill>
              <a:srgbClr val="0078D7">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defTabSz="913205">
                <a:defRPr/>
              </a:pPr>
              <a:endParaRPr lang="en-US" sz="1763" b="1" kern="0">
                <a:solidFill>
                  <a:srgbClr val="505050"/>
                </a:solidFill>
                <a:latin typeface="Segoe UI"/>
                <a:ea typeface="MS PGothic" panose="020B0600070205080204" pitchFamily="34" charset="-128"/>
              </a:endParaRPr>
            </a:p>
          </p:txBody>
        </p:sp>
        <p:sp>
          <p:nvSpPr>
            <p:cNvPr id="150" name="Rectangle 15"/>
            <p:cNvSpPr>
              <a:spLocks noChangeArrowheads="1"/>
            </p:cNvSpPr>
            <p:nvPr/>
          </p:nvSpPr>
          <p:spPr bwMode="auto">
            <a:xfrm>
              <a:off x="5222"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defTabSz="913205">
                <a:defRPr/>
              </a:pPr>
              <a:endParaRPr lang="en-US" sz="1763" b="1" kern="0">
                <a:solidFill>
                  <a:srgbClr val="505050"/>
                </a:solidFill>
                <a:latin typeface="Segoe UI"/>
                <a:ea typeface="MS PGothic" panose="020B0600070205080204" pitchFamily="34" charset="-128"/>
              </a:endParaRPr>
            </a:p>
          </p:txBody>
        </p:sp>
        <p:sp>
          <p:nvSpPr>
            <p:cNvPr id="151" name="Rectangle 16"/>
            <p:cNvSpPr>
              <a:spLocks noChangeArrowheads="1"/>
            </p:cNvSpPr>
            <p:nvPr/>
          </p:nvSpPr>
          <p:spPr bwMode="auto">
            <a:xfrm>
              <a:off x="5117"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defTabSz="913205">
                <a:defRPr/>
              </a:pPr>
              <a:endParaRPr lang="en-US" sz="1763" b="1" kern="0">
                <a:solidFill>
                  <a:srgbClr val="505050"/>
                </a:solidFill>
                <a:latin typeface="Segoe UI"/>
                <a:ea typeface="MS PGothic" panose="020B0600070205080204" pitchFamily="34" charset="-128"/>
              </a:endParaRPr>
            </a:p>
          </p:txBody>
        </p:sp>
        <p:sp>
          <p:nvSpPr>
            <p:cNvPr id="152" name="Rectangle 17"/>
            <p:cNvSpPr>
              <a:spLocks noChangeArrowheads="1"/>
            </p:cNvSpPr>
            <p:nvPr/>
          </p:nvSpPr>
          <p:spPr bwMode="auto">
            <a:xfrm>
              <a:off x="5014" y="3831"/>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defTabSz="913205">
                <a:defRPr/>
              </a:pPr>
              <a:endParaRPr lang="en-US" sz="1763" b="1" kern="0">
                <a:solidFill>
                  <a:srgbClr val="505050"/>
                </a:solidFill>
                <a:latin typeface="Segoe UI"/>
                <a:ea typeface="MS PGothic" panose="020B0600070205080204" pitchFamily="34" charset="-128"/>
              </a:endParaRPr>
            </a:p>
          </p:txBody>
        </p:sp>
        <p:sp>
          <p:nvSpPr>
            <p:cNvPr id="153" name="Rectangle 18"/>
            <p:cNvSpPr>
              <a:spLocks noChangeArrowheads="1"/>
            </p:cNvSpPr>
            <p:nvPr/>
          </p:nvSpPr>
          <p:spPr bwMode="auto">
            <a:xfrm>
              <a:off x="5014" y="3934"/>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defTabSz="913205">
                <a:defRPr/>
              </a:pPr>
              <a:endParaRPr lang="en-US" sz="1763" b="1" kern="0">
                <a:solidFill>
                  <a:srgbClr val="505050"/>
                </a:solidFill>
                <a:latin typeface="Segoe UI"/>
                <a:ea typeface="MS PGothic" panose="020B0600070205080204" pitchFamily="34" charset="-128"/>
              </a:endParaRPr>
            </a:p>
          </p:txBody>
        </p:sp>
        <p:sp>
          <p:nvSpPr>
            <p:cNvPr id="154" name="Rectangle 19"/>
            <p:cNvSpPr>
              <a:spLocks noChangeArrowheads="1"/>
            </p:cNvSpPr>
            <p:nvPr/>
          </p:nvSpPr>
          <p:spPr bwMode="auto">
            <a:xfrm>
              <a:off x="5014" y="4038"/>
              <a:ext cx="372" cy="60"/>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defTabSz="913205">
                <a:defRPr/>
              </a:pPr>
              <a:endParaRPr lang="en-US" sz="1763" b="1" kern="0">
                <a:solidFill>
                  <a:srgbClr val="505050"/>
                </a:solidFill>
                <a:latin typeface="Segoe UI"/>
                <a:ea typeface="MS PGothic" panose="020B0600070205080204" pitchFamily="34" charset="-128"/>
              </a:endParaRPr>
            </a:p>
          </p:txBody>
        </p:sp>
        <p:sp>
          <p:nvSpPr>
            <p:cNvPr id="155" name="Rectangle 20"/>
            <p:cNvSpPr>
              <a:spLocks noChangeArrowheads="1"/>
            </p:cNvSpPr>
            <p:nvPr/>
          </p:nvSpPr>
          <p:spPr bwMode="auto">
            <a:xfrm>
              <a:off x="5014" y="4141"/>
              <a:ext cx="372" cy="61"/>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defTabSz="913205">
                <a:defRPr/>
              </a:pPr>
              <a:endParaRPr lang="en-US" sz="1763" b="1" kern="0">
                <a:solidFill>
                  <a:srgbClr val="505050"/>
                </a:solidFill>
                <a:latin typeface="Segoe UI"/>
                <a:ea typeface="MS PGothic" panose="020B0600070205080204" pitchFamily="34" charset="-128"/>
              </a:endParaRPr>
            </a:p>
          </p:txBody>
        </p:sp>
        <p:sp>
          <p:nvSpPr>
            <p:cNvPr id="156" name="Rectangle 21"/>
            <p:cNvSpPr>
              <a:spLocks noChangeArrowheads="1"/>
            </p:cNvSpPr>
            <p:nvPr/>
          </p:nvSpPr>
          <p:spPr bwMode="auto">
            <a:xfrm>
              <a:off x="5043" y="3689"/>
              <a:ext cx="179"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defTabSz="913205">
                <a:defRPr/>
              </a:pPr>
              <a:endParaRPr lang="en-US" sz="1763" b="1" kern="0">
                <a:solidFill>
                  <a:srgbClr val="505050"/>
                </a:solidFill>
                <a:latin typeface="Segoe UI"/>
                <a:ea typeface="MS PGothic" panose="020B0600070205080204" pitchFamily="34" charset="-128"/>
              </a:endParaRPr>
            </a:p>
          </p:txBody>
        </p:sp>
      </p:grpSp>
      <p:sp>
        <p:nvSpPr>
          <p:cNvPr id="157" name="TextBox 156"/>
          <p:cNvSpPr txBox="1"/>
          <p:nvPr/>
        </p:nvSpPr>
        <p:spPr>
          <a:xfrm>
            <a:off x="1244663" y="3095578"/>
            <a:ext cx="1448247" cy="853081"/>
          </a:xfrm>
          <a:prstGeom prst="rect">
            <a:avLst/>
          </a:prstGeom>
          <a:noFill/>
        </p:spPr>
        <p:txBody>
          <a:bodyPr wrap="square" lIns="179057" tIns="143245" rIns="179057" bIns="143245" rtlCol="0">
            <a:spAutoFit/>
          </a:bodyPr>
          <a:lstStyle/>
          <a:p>
            <a:pPr algn="ctr" defTabSz="913205">
              <a:lnSpc>
                <a:spcPct val="90000"/>
              </a:lnSpc>
              <a:spcAft>
                <a:spcPts val="587"/>
              </a:spcAft>
              <a:defRPr/>
            </a:pPr>
            <a:r>
              <a:rPr lang="en-US" sz="1961" kern="0" dirty="0" err="1">
                <a:gradFill>
                  <a:gsLst>
                    <a:gs pos="12097">
                      <a:srgbClr val="FFFFFF"/>
                    </a:gs>
                    <a:gs pos="34000">
                      <a:srgbClr val="FFFFFF"/>
                    </a:gs>
                  </a:gsLst>
                  <a:lin ang="5400000" scaled="0"/>
                </a:gradFill>
                <a:latin typeface="Segoe UI"/>
                <a:ea typeface="MS PGothic" panose="020B0600070205080204" pitchFamily="34" charset="-128"/>
              </a:rPr>
              <a:t>LifecycleMgmt</a:t>
            </a:r>
            <a:endParaRPr lang="en-US" sz="1961" kern="0" dirty="0">
              <a:gradFill>
                <a:gsLst>
                  <a:gs pos="12097">
                    <a:srgbClr val="FFFFFF"/>
                  </a:gs>
                  <a:gs pos="34000">
                    <a:srgbClr val="FFFFFF"/>
                  </a:gs>
                </a:gsLst>
                <a:lin ang="5400000" scaled="0"/>
              </a:gradFill>
              <a:latin typeface="Segoe UI"/>
              <a:ea typeface="MS PGothic" panose="020B0600070205080204" pitchFamily="34" charset="-128"/>
            </a:endParaRPr>
          </a:p>
        </p:txBody>
      </p:sp>
      <p:sp>
        <p:nvSpPr>
          <p:cNvPr id="158" name="TextBox 157"/>
          <p:cNvSpPr txBox="1"/>
          <p:nvPr/>
        </p:nvSpPr>
        <p:spPr>
          <a:xfrm>
            <a:off x="2714123" y="3116683"/>
            <a:ext cx="1915934" cy="853081"/>
          </a:xfrm>
          <a:prstGeom prst="rect">
            <a:avLst/>
          </a:prstGeom>
          <a:noFill/>
        </p:spPr>
        <p:txBody>
          <a:bodyPr wrap="square" lIns="179057" tIns="143245" rIns="179057" bIns="143245" rtlCol="0">
            <a:spAutoFit/>
          </a:bodyPr>
          <a:lstStyle/>
          <a:p>
            <a:pPr algn="ctr" defTabSz="913205">
              <a:lnSpc>
                <a:spcPct val="90000"/>
              </a:lnSpc>
              <a:spcAft>
                <a:spcPts val="587"/>
              </a:spcAft>
              <a:defRPr/>
            </a:pPr>
            <a:r>
              <a:rPr lang="en-US" sz="1961" kern="0" dirty="0">
                <a:gradFill>
                  <a:gsLst>
                    <a:gs pos="12097">
                      <a:srgbClr val="FFFFFF"/>
                    </a:gs>
                    <a:gs pos="34000">
                      <a:srgbClr val="FFFFFF"/>
                    </a:gs>
                  </a:gsLst>
                  <a:lin ang="5400000" scaled="0"/>
                </a:gradFill>
                <a:latin typeface="Segoe UI"/>
                <a:ea typeface="MS PGothic" panose="020B0600070205080204" pitchFamily="34" charset="-128"/>
              </a:rPr>
              <a:t>Independent Scaling</a:t>
            </a:r>
          </a:p>
        </p:txBody>
      </p:sp>
      <p:sp>
        <p:nvSpPr>
          <p:cNvPr id="159" name="TextBox 158"/>
          <p:cNvSpPr txBox="1"/>
          <p:nvPr/>
        </p:nvSpPr>
        <p:spPr>
          <a:xfrm>
            <a:off x="4732323" y="3101199"/>
            <a:ext cx="1915934" cy="853081"/>
          </a:xfrm>
          <a:prstGeom prst="rect">
            <a:avLst/>
          </a:prstGeom>
          <a:noFill/>
        </p:spPr>
        <p:txBody>
          <a:bodyPr wrap="square" lIns="179057" tIns="143245" rIns="179057" bIns="143245" rtlCol="0">
            <a:spAutoFit/>
          </a:bodyPr>
          <a:lstStyle/>
          <a:p>
            <a:pPr algn="ctr" defTabSz="913205">
              <a:lnSpc>
                <a:spcPct val="90000"/>
              </a:lnSpc>
              <a:spcAft>
                <a:spcPts val="587"/>
              </a:spcAft>
              <a:defRPr/>
            </a:pPr>
            <a:r>
              <a:rPr lang="en-US" sz="1961" kern="0" dirty="0">
                <a:gradFill>
                  <a:gsLst>
                    <a:gs pos="12097">
                      <a:srgbClr val="FFFFFF"/>
                    </a:gs>
                    <a:gs pos="34000">
                      <a:srgbClr val="FFFFFF"/>
                    </a:gs>
                  </a:gsLst>
                  <a:lin ang="5400000" scaled="0"/>
                </a:gradFill>
                <a:latin typeface="Segoe UI"/>
                <a:ea typeface="MS PGothic" panose="020B0600070205080204" pitchFamily="34" charset="-128"/>
              </a:rPr>
              <a:t>Independent Updates</a:t>
            </a:r>
          </a:p>
        </p:txBody>
      </p:sp>
      <p:sp>
        <p:nvSpPr>
          <p:cNvPr id="160" name="TextBox 159"/>
          <p:cNvSpPr txBox="1"/>
          <p:nvPr/>
        </p:nvSpPr>
        <p:spPr>
          <a:xfrm>
            <a:off x="6789069" y="3100766"/>
            <a:ext cx="1623593" cy="842703"/>
          </a:xfrm>
          <a:prstGeom prst="rect">
            <a:avLst/>
          </a:prstGeom>
          <a:noFill/>
        </p:spPr>
        <p:txBody>
          <a:bodyPr wrap="square" lIns="179057" tIns="143245" rIns="179057" bIns="143245" rtlCol="0">
            <a:spAutoFit/>
          </a:bodyPr>
          <a:lstStyle/>
          <a:p>
            <a:pPr algn="ctr" defTabSz="913205">
              <a:lnSpc>
                <a:spcPct val="90000"/>
              </a:lnSpc>
              <a:spcAft>
                <a:spcPts val="587"/>
              </a:spcAft>
              <a:defRPr/>
            </a:pPr>
            <a:r>
              <a:rPr lang="en-US" sz="1961" kern="0" dirty="0">
                <a:gradFill>
                  <a:gsLst>
                    <a:gs pos="12097">
                      <a:srgbClr val="FFFFFF"/>
                    </a:gs>
                    <a:gs pos="34000">
                      <a:srgbClr val="FFFFFF"/>
                    </a:gs>
                  </a:gsLst>
                  <a:lin ang="5400000" scaled="0"/>
                </a:gradFill>
                <a:latin typeface="Segoe UI"/>
                <a:ea typeface="MS PGothic" panose="020B0600070205080204" pitchFamily="34" charset="-128"/>
              </a:rPr>
              <a:t>Always On</a:t>
            </a:r>
            <a:br>
              <a:rPr lang="en-US" sz="1961" kern="0" dirty="0">
                <a:gradFill>
                  <a:gsLst>
                    <a:gs pos="12097">
                      <a:srgbClr val="FFFFFF"/>
                    </a:gs>
                    <a:gs pos="34000">
                      <a:srgbClr val="FFFFFF"/>
                    </a:gs>
                  </a:gsLst>
                  <a:lin ang="5400000" scaled="0"/>
                </a:gradFill>
                <a:latin typeface="Segoe UI"/>
                <a:ea typeface="MS PGothic" panose="020B0600070205080204" pitchFamily="34" charset="-128"/>
              </a:rPr>
            </a:br>
            <a:r>
              <a:rPr lang="en-US" sz="1961" kern="0" dirty="0">
                <a:gradFill>
                  <a:gsLst>
                    <a:gs pos="12097">
                      <a:srgbClr val="FFFFFF"/>
                    </a:gs>
                    <a:gs pos="34000">
                      <a:srgbClr val="FFFFFF"/>
                    </a:gs>
                  </a:gsLst>
                  <a:lin ang="5400000" scaled="0"/>
                </a:gradFill>
                <a:latin typeface="Segoe UI"/>
                <a:ea typeface="MS PGothic" panose="020B0600070205080204" pitchFamily="34" charset="-128"/>
              </a:rPr>
              <a:t>Availability</a:t>
            </a:r>
          </a:p>
        </p:txBody>
      </p:sp>
      <p:sp>
        <p:nvSpPr>
          <p:cNvPr id="161" name="TextBox 160"/>
          <p:cNvSpPr txBox="1"/>
          <p:nvPr/>
        </p:nvSpPr>
        <p:spPr>
          <a:xfrm>
            <a:off x="8466815" y="3149722"/>
            <a:ext cx="1623593" cy="832395"/>
          </a:xfrm>
          <a:prstGeom prst="rect">
            <a:avLst/>
          </a:prstGeom>
          <a:noFill/>
        </p:spPr>
        <p:txBody>
          <a:bodyPr wrap="square" lIns="179057" tIns="143245" rIns="179057" bIns="143245" rtlCol="0">
            <a:spAutoFit/>
          </a:bodyPr>
          <a:lstStyle/>
          <a:p>
            <a:pPr algn="ctr" defTabSz="913205">
              <a:lnSpc>
                <a:spcPct val="90000"/>
              </a:lnSpc>
              <a:spcAft>
                <a:spcPts val="587"/>
              </a:spcAft>
              <a:defRPr/>
            </a:pPr>
            <a:r>
              <a:rPr lang="en-US" sz="1961" kern="0" dirty="0">
                <a:gradFill>
                  <a:gsLst>
                    <a:gs pos="12097">
                      <a:srgbClr val="FFFFFF"/>
                    </a:gs>
                    <a:gs pos="34000">
                      <a:srgbClr val="FFFFFF"/>
                    </a:gs>
                  </a:gsLst>
                  <a:lin ang="5400000" scaled="0"/>
                </a:gradFill>
                <a:latin typeface="Segoe UI"/>
                <a:ea typeface="MS PGothic" panose="020B0600070205080204" pitchFamily="34" charset="-128"/>
              </a:rPr>
              <a:t>Resource</a:t>
            </a:r>
            <a:br>
              <a:rPr lang="en-US" sz="1961" kern="0" dirty="0">
                <a:gradFill>
                  <a:gsLst>
                    <a:gs pos="12097">
                      <a:srgbClr val="FFFFFF"/>
                    </a:gs>
                    <a:gs pos="34000">
                      <a:srgbClr val="FFFFFF"/>
                    </a:gs>
                  </a:gsLst>
                  <a:lin ang="5400000" scaled="0"/>
                </a:gradFill>
                <a:latin typeface="Segoe UI"/>
                <a:ea typeface="MS PGothic" panose="020B0600070205080204" pitchFamily="34" charset="-128"/>
              </a:rPr>
            </a:br>
            <a:r>
              <a:rPr lang="en-US" sz="1961" kern="0" dirty="0">
                <a:gradFill>
                  <a:gsLst>
                    <a:gs pos="12097">
                      <a:srgbClr val="FFFFFF"/>
                    </a:gs>
                    <a:gs pos="34000">
                      <a:srgbClr val="FFFFFF"/>
                    </a:gs>
                  </a:gsLst>
                  <a:lin ang="5400000" scaled="0"/>
                </a:gradFill>
                <a:latin typeface="Segoe UI"/>
                <a:ea typeface="MS PGothic" panose="020B0600070205080204" pitchFamily="34" charset="-128"/>
              </a:rPr>
              <a:t>Efficient</a:t>
            </a:r>
          </a:p>
        </p:txBody>
      </p:sp>
      <p:sp>
        <p:nvSpPr>
          <p:cNvPr id="162" name="TextBox 161"/>
          <p:cNvSpPr txBox="1"/>
          <p:nvPr/>
        </p:nvSpPr>
        <p:spPr>
          <a:xfrm>
            <a:off x="9935666" y="3099997"/>
            <a:ext cx="1623593" cy="907826"/>
          </a:xfrm>
          <a:prstGeom prst="rect">
            <a:avLst/>
          </a:prstGeom>
          <a:noFill/>
        </p:spPr>
        <p:txBody>
          <a:bodyPr wrap="square" lIns="179057" tIns="143245" rIns="179057" bIns="143245" rtlCol="0">
            <a:spAutoFit/>
          </a:bodyPr>
          <a:lstStyle/>
          <a:p>
            <a:pPr algn="ctr" defTabSz="913205">
              <a:lnSpc>
                <a:spcPct val="90000"/>
              </a:lnSpc>
              <a:spcAft>
                <a:spcPts val="587"/>
              </a:spcAft>
              <a:defRPr/>
            </a:pPr>
            <a:r>
              <a:rPr lang="en-US" sz="1961" kern="0" dirty="0">
                <a:gradFill>
                  <a:gsLst>
                    <a:gs pos="12097">
                      <a:srgbClr val="FFFFFF"/>
                    </a:gs>
                    <a:gs pos="34000">
                      <a:srgbClr val="FFFFFF"/>
                    </a:gs>
                  </a:gsLst>
                  <a:lin ang="5400000" scaled="0"/>
                </a:gradFill>
                <a:latin typeface="Segoe UI"/>
                <a:ea typeface="MS PGothic" panose="020B0600070205080204" pitchFamily="34" charset="-128"/>
              </a:rPr>
              <a:t>Stateless/</a:t>
            </a:r>
          </a:p>
          <a:p>
            <a:pPr algn="ctr" defTabSz="913205">
              <a:lnSpc>
                <a:spcPct val="90000"/>
              </a:lnSpc>
              <a:spcAft>
                <a:spcPts val="587"/>
              </a:spcAft>
              <a:defRPr/>
            </a:pPr>
            <a:r>
              <a:rPr lang="en-US" sz="1961" kern="0" dirty="0">
                <a:gradFill>
                  <a:gsLst>
                    <a:gs pos="12097">
                      <a:srgbClr val="FFFFFF"/>
                    </a:gs>
                    <a:gs pos="34000">
                      <a:srgbClr val="FFFFFF"/>
                    </a:gs>
                  </a:gsLst>
                  <a:lin ang="5400000" scaled="0"/>
                </a:gradFill>
                <a:latin typeface="Segoe UI"/>
                <a:ea typeface="MS PGothic" panose="020B0600070205080204" pitchFamily="34" charset="-128"/>
              </a:rPr>
              <a:t>Stateful</a:t>
            </a:r>
          </a:p>
        </p:txBody>
      </p:sp>
      <p:sp>
        <p:nvSpPr>
          <p:cNvPr id="163" name="Title 2"/>
          <p:cNvSpPr txBox="1">
            <a:spLocks/>
          </p:cNvSpPr>
          <p:nvPr/>
        </p:nvSpPr>
        <p:spPr>
          <a:xfrm>
            <a:off x="1299901" y="253500"/>
            <a:ext cx="6032665"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solidFill>
                  <a:srgbClr val="505050"/>
                </a:solidFill>
                <a:latin typeface="Segoe UI Light"/>
              </a:rPr>
              <a:t>Azure Service Fabric</a:t>
            </a:r>
          </a:p>
        </p:txBody>
      </p:sp>
      <p:pic>
        <p:nvPicPr>
          <p:cNvPr id="81" name="Picture 4" descr="https://azure.microsoft.com/svghandler/service-fabric?width=600&amp;height=3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71" y="159435"/>
            <a:ext cx="1892575" cy="99360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65843" y="4886702"/>
            <a:ext cx="750779" cy="750779"/>
          </a:xfrm>
          <a:prstGeom prst="rect">
            <a:avLst/>
          </a:prstGeom>
        </p:spPr>
      </p:pic>
      <p:pic>
        <p:nvPicPr>
          <p:cNvPr id="1030" name="Picture 6" descr="Image result for linux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52" y="5788088"/>
            <a:ext cx="801564" cy="949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08732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Fabric 101</a:t>
            </a:r>
          </a:p>
        </p:txBody>
      </p:sp>
      <p:sp>
        <p:nvSpPr>
          <p:cNvPr id="3" name="Text Placeholder 2"/>
          <p:cNvSpPr>
            <a:spLocks noGrp="1"/>
          </p:cNvSpPr>
          <p:nvPr>
            <p:ph type="body" sz="quarter" idx="10"/>
          </p:nvPr>
        </p:nvSpPr>
        <p:spPr>
          <a:xfrm>
            <a:off x="269240" y="1189495"/>
            <a:ext cx="6885647" cy="5394867"/>
          </a:xfrm>
        </p:spPr>
        <p:txBody>
          <a:bodyPr/>
          <a:lstStyle/>
          <a:p>
            <a:r>
              <a:rPr lang="en-US" sz="3137" b="1" dirty="0"/>
              <a:t>Cluster</a:t>
            </a:r>
            <a:r>
              <a:rPr lang="en-US" sz="3137" dirty="0"/>
              <a:t>: OS Instances (PHY/VIRT/DOCKER). Pool of Resources. Nodes. Environment Independent Abstraction Layer </a:t>
            </a:r>
          </a:p>
          <a:p>
            <a:pPr lvl="1"/>
            <a:r>
              <a:rPr lang="en-US" sz="1568" dirty="0"/>
              <a:t>Fault Domain &amp; Update Domain</a:t>
            </a:r>
          </a:p>
          <a:p>
            <a:pPr lvl="1"/>
            <a:r>
              <a:rPr lang="en-US" sz="1568" dirty="0"/>
              <a:t>Active-Passive (“Primary” and “Secondary”) with fast failover.</a:t>
            </a:r>
          </a:p>
          <a:p>
            <a:r>
              <a:rPr lang="en-US" sz="3137" b="1" dirty="0"/>
              <a:t>Service</a:t>
            </a:r>
            <a:r>
              <a:rPr lang="en-US" sz="3137" dirty="0"/>
              <a:t>: code and state that Fabric manages. </a:t>
            </a:r>
          </a:p>
          <a:p>
            <a:pPr lvl="1"/>
            <a:r>
              <a:rPr lang="en-US" sz="1568" dirty="0"/>
              <a:t>Service </a:t>
            </a:r>
            <a:r>
              <a:rPr lang="en-US" sz="1568" b="1" dirty="0"/>
              <a:t>Instance</a:t>
            </a:r>
            <a:r>
              <a:rPr lang="en-US" sz="1568" dirty="0"/>
              <a:t> can communicate with another using any protocol </a:t>
            </a:r>
          </a:p>
          <a:p>
            <a:pPr lvl="1"/>
            <a:r>
              <a:rPr lang="en-US" sz="1568" dirty="0"/>
              <a:t>Service can have </a:t>
            </a:r>
            <a:r>
              <a:rPr lang="en-US" sz="1568" b="1" dirty="0"/>
              <a:t>partitions</a:t>
            </a:r>
            <a:r>
              <a:rPr lang="en-US" sz="1568" dirty="0"/>
              <a:t> (scale out unit)</a:t>
            </a:r>
          </a:p>
          <a:p>
            <a:pPr lvl="1"/>
            <a:r>
              <a:rPr lang="en-US" sz="1568" b="1" dirty="0"/>
              <a:t>Replicas</a:t>
            </a:r>
            <a:r>
              <a:rPr lang="en-US" sz="1568" dirty="0"/>
              <a:t> in statefull services (usually one primary and two secondary, quorum)</a:t>
            </a:r>
          </a:p>
          <a:p>
            <a:r>
              <a:rPr lang="en-US" sz="3137" dirty="0"/>
              <a:t>Application is a collection of services. Upgradeable / </a:t>
            </a:r>
            <a:r>
              <a:rPr lang="en-US" sz="3137" dirty="0" err="1"/>
              <a:t>downgradeable</a:t>
            </a:r>
            <a:endParaRPr lang="en-US" sz="3137" dirty="0"/>
          </a:p>
        </p:txBody>
      </p:sp>
      <p:pic>
        <p:nvPicPr>
          <p:cNvPr id="4" name="Picture 4" descr="C:\Users\tkopa\AppData\Local\Temp\SNAGHTML12fc2fb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0773" y="245955"/>
            <a:ext cx="5527953" cy="36137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6979350" y="4699665"/>
            <a:ext cx="4971425" cy="1607141"/>
          </a:xfrm>
          <a:prstGeom prst="rect">
            <a:avLst/>
          </a:prstGeom>
        </p:spPr>
      </p:pic>
    </p:spTree>
    <p:extLst>
      <p:ext uri="{BB962C8B-B14F-4D97-AF65-F5344CB8AC3E}">
        <p14:creationId xmlns:p14="http://schemas.microsoft.com/office/powerpoint/2010/main" val="233346891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Service Fabric API</a:t>
            </a:r>
            <a:endParaRPr lang="en-US" dirty="0"/>
          </a:p>
        </p:txBody>
      </p:sp>
      <p:graphicFrame>
        <p:nvGraphicFramePr>
          <p:cNvPr id="11" name="Diagram 10"/>
          <p:cNvGraphicFramePr/>
          <p:nvPr>
            <p:extLst/>
          </p:nvPr>
        </p:nvGraphicFramePr>
        <p:xfrm>
          <a:off x="269239" y="1189494"/>
          <a:ext cx="11653523" cy="56680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7780737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Przetwarzanie IoT</a:t>
            </a:r>
            <a:endParaRPr lang="en-US" dirty="0"/>
          </a:p>
        </p:txBody>
      </p:sp>
      <p:sp>
        <p:nvSpPr>
          <p:cNvPr id="3" name="Text Placeholder 2"/>
          <p:cNvSpPr>
            <a:spLocks noGrp="1"/>
          </p:cNvSpPr>
          <p:nvPr>
            <p:ph type="body" sz="quarter" idx="10"/>
          </p:nvPr>
        </p:nvSpPr>
        <p:spPr>
          <a:xfrm>
            <a:off x="269239" y="1189177"/>
            <a:ext cx="11653523" cy="2598147"/>
          </a:xfrm>
        </p:spPr>
        <p:txBody>
          <a:bodyPr/>
          <a:lstStyle/>
          <a:p>
            <a:pPr marL="742950" indent="-742950">
              <a:buFont typeface="+mj-lt"/>
              <a:buAutoNum type="arabicPeriod"/>
            </a:pPr>
            <a:r>
              <a:rPr lang="pl-PL" dirty="0"/>
              <a:t>Tyle usług ile partycji</a:t>
            </a:r>
          </a:p>
          <a:p>
            <a:pPr marL="742950" indent="-742950">
              <a:buFont typeface="+mj-lt"/>
              <a:buAutoNum type="arabicPeriod"/>
            </a:pPr>
            <a:r>
              <a:rPr lang="pl-PL" dirty="0"/>
              <a:t>Każda partycja przechowuje stan (statefull service) gdzie zakończyła operacje</a:t>
            </a:r>
          </a:p>
          <a:p>
            <a:endParaRPr lang="en-US" dirty="0"/>
          </a:p>
        </p:txBody>
      </p:sp>
    </p:spTree>
    <p:extLst>
      <p:ext uri="{BB962C8B-B14F-4D97-AF65-F5344CB8AC3E}">
        <p14:creationId xmlns:p14="http://schemas.microsoft.com/office/powerpoint/2010/main" val="401387450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Demo</a:t>
            </a:r>
            <a:endParaRPr lang="en-US" dirty="0"/>
          </a:p>
        </p:txBody>
      </p:sp>
      <p:sp>
        <p:nvSpPr>
          <p:cNvPr id="4" name="Text Placeholder 3"/>
          <p:cNvSpPr>
            <a:spLocks noGrp="1"/>
          </p:cNvSpPr>
          <p:nvPr>
            <p:ph type="body" sz="quarter" idx="12"/>
          </p:nvPr>
        </p:nvSpPr>
        <p:spPr/>
        <p:txBody>
          <a:bodyPr/>
          <a:lstStyle/>
          <a:p>
            <a:r>
              <a:rPr lang="pl-PL" dirty="0"/>
              <a:t>Service Fabric</a:t>
            </a:r>
            <a:endParaRPr lang="en-US" dirty="0"/>
          </a:p>
        </p:txBody>
      </p:sp>
    </p:spTree>
    <p:extLst>
      <p:ext uri="{BB962C8B-B14F-4D97-AF65-F5344CB8AC3E}">
        <p14:creationId xmlns:p14="http://schemas.microsoft.com/office/powerpoint/2010/main" val="240699526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Function – triggery</a:t>
            </a:r>
            <a:r>
              <a:rPr lang="pl-PL" dirty="0"/>
              <a:t> i I/O</a:t>
            </a:r>
            <a:endParaRPr lang="en-US" dirty="0"/>
          </a:p>
        </p:txBody>
      </p:sp>
      <p:pic>
        <p:nvPicPr>
          <p:cNvPr id="6" name="Picture 5"/>
          <p:cNvPicPr>
            <a:picLocks noChangeAspect="1"/>
          </p:cNvPicPr>
          <p:nvPr/>
        </p:nvPicPr>
        <p:blipFill>
          <a:blip r:embed="rId2"/>
          <a:stretch>
            <a:fillRect/>
          </a:stretch>
        </p:blipFill>
        <p:spPr>
          <a:xfrm>
            <a:off x="1208437" y="1189176"/>
            <a:ext cx="9777446" cy="5602149"/>
          </a:xfrm>
          <a:prstGeom prst="rect">
            <a:avLst/>
          </a:prstGeom>
        </p:spPr>
      </p:pic>
    </p:spTree>
    <p:extLst>
      <p:ext uri="{BB962C8B-B14F-4D97-AF65-F5344CB8AC3E}">
        <p14:creationId xmlns:p14="http://schemas.microsoft.com/office/powerpoint/2010/main" val="125490355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Logic Apps</a:t>
            </a:r>
            <a:endParaRPr lang="en-US" dirty="0"/>
          </a:p>
        </p:txBody>
      </p:sp>
      <p:sp>
        <p:nvSpPr>
          <p:cNvPr id="3" name="Text Placeholder 2"/>
          <p:cNvSpPr>
            <a:spLocks noGrp="1"/>
          </p:cNvSpPr>
          <p:nvPr>
            <p:ph type="body" sz="quarter" idx="10"/>
          </p:nvPr>
        </p:nvSpPr>
        <p:spPr>
          <a:xfrm>
            <a:off x="269239" y="1189177"/>
            <a:ext cx="11653523" cy="4589398"/>
          </a:xfrm>
        </p:spPr>
        <p:txBody>
          <a:bodyPr/>
          <a:lstStyle/>
          <a:p>
            <a:r>
              <a:rPr lang="pl-PL" dirty="0"/>
              <a:t>Orkiestracja wywołań REST</a:t>
            </a:r>
          </a:p>
          <a:p>
            <a:r>
              <a:rPr lang="pl-PL" dirty="0"/>
              <a:t>Konektory </a:t>
            </a:r>
            <a:r>
              <a:rPr lang="pl-PL" dirty="0">
                <a:hlinkClick r:id="rId2"/>
              </a:rPr>
              <a:t>biznesowe</a:t>
            </a:r>
            <a:endParaRPr lang="pl-PL" dirty="0"/>
          </a:p>
          <a:p>
            <a:r>
              <a:rPr lang="pl-PL" dirty="0"/>
              <a:t>Ale:</a:t>
            </a:r>
          </a:p>
          <a:p>
            <a:pPr lvl="1"/>
            <a:r>
              <a:rPr lang="pl-PL" dirty="0"/>
              <a:t>HTTP </a:t>
            </a:r>
            <a:r>
              <a:rPr lang="pl-PL" dirty="0" err="1"/>
              <a:t>Request</a:t>
            </a:r>
            <a:endParaRPr lang="pl-PL" dirty="0"/>
          </a:p>
          <a:p>
            <a:pPr lvl="1"/>
            <a:r>
              <a:rPr lang="pl-PL" dirty="0"/>
              <a:t>HTTP </a:t>
            </a:r>
            <a:r>
              <a:rPr lang="pl-PL" dirty="0" err="1"/>
              <a:t>Response</a:t>
            </a:r>
            <a:endParaRPr lang="pl-PL" dirty="0"/>
          </a:p>
          <a:p>
            <a:pPr lvl="1"/>
            <a:r>
              <a:rPr lang="pl-PL" dirty="0" err="1">
                <a:hlinkClick r:id="rId3"/>
              </a:rPr>
              <a:t>WebHook</a:t>
            </a:r>
            <a:r>
              <a:rPr lang="pl-PL" dirty="0"/>
              <a:t> (</a:t>
            </a:r>
            <a:r>
              <a:rPr lang="pl-PL" dirty="0" err="1"/>
              <a:t>callback</a:t>
            </a:r>
            <a:r>
              <a:rPr lang="pl-PL" dirty="0"/>
              <a:t>)</a:t>
            </a:r>
          </a:p>
          <a:p>
            <a:pPr lvl="1"/>
            <a:r>
              <a:rPr lang="pl-PL" dirty="0"/>
              <a:t>Service Bus</a:t>
            </a:r>
          </a:p>
          <a:p>
            <a:r>
              <a:rPr lang="pl-PL" dirty="0"/>
              <a:t>Użycie: integracja z </a:t>
            </a:r>
            <a:br>
              <a:rPr lang="pl-PL" dirty="0"/>
            </a:br>
            <a:r>
              <a:rPr lang="pl-PL" dirty="0"/>
              <a:t>procesami biznesowymi</a:t>
            </a:r>
            <a:endParaRPr lang="en-US" dirty="0"/>
          </a:p>
        </p:txBody>
      </p:sp>
      <p:pic>
        <p:nvPicPr>
          <p:cNvPr id="9220" name="Picture 4" descr="Flow app design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5628" y="1189176"/>
            <a:ext cx="6466372" cy="4420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70556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Demo</a:t>
            </a:r>
            <a:endParaRPr lang="en-US" dirty="0"/>
          </a:p>
        </p:txBody>
      </p:sp>
      <p:sp>
        <p:nvSpPr>
          <p:cNvPr id="4" name="Text Placeholder 3"/>
          <p:cNvSpPr>
            <a:spLocks noGrp="1"/>
          </p:cNvSpPr>
          <p:nvPr>
            <p:ph type="body" sz="quarter" idx="12"/>
          </p:nvPr>
        </p:nvSpPr>
        <p:spPr/>
        <p:txBody>
          <a:bodyPr/>
          <a:lstStyle/>
          <a:p>
            <a:r>
              <a:rPr lang="pl-PL" dirty="0"/>
              <a:t>Azure </a:t>
            </a:r>
            <a:r>
              <a:rPr lang="pl-PL" dirty="0" err="1"/>
              <a:t>Function</a:t>
            </a:r>
            <a:r>
              <a:rPr lang="pl-PL" dirty="0"/>
              <a:t> + Logic Apps </a:t>
            </a:r>
            <a:endParaRPr lang="en-US" dirty="0"/>
          </a:p>
        </p:txBody>
      </p:sp>
    </p:spTree>
    <p:extLst>
      <p:ext uri="{BB962C8B-B14F-4D97-AF65-F5344CB8AC3E}">
        <p14:creationId xmlns:p14="http://schemas.microsoft.com/office/powerpoint/2010/main" val="70524201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2084172"/>
            <a:ext cx="11653523" cy="2139688"/>
          </a:xfrm>
        </p:spPr>
        <p:txBody>
          <a:bodyPr/>
          <a:lstStyle/>
          <a:p>
            <a:r>
              <a:rPr lang="pl-PL" dirty="0"/>
              <a:t>Analiza (danych). Zdecydowanie nie „real </a:t>
            </a:r>
            <a:r>
              <a:rPr lang="pl-PL" dirty="0" err="1"/>
              <a:t>time</a:t>
            </a:r>
            <a:r>
              <a:rPr lang="pl-PL" dirty="0"/>
              <a:t>”</a:t>
            </a:r>
            <a:endParaRPr lang="en-US" dirty="0"/>
          </a:p>
        </p:txBody>
      </p:sp>
    </p:spTree>
    <p:extLst>
      <p:ext uri="{BB962C8B-B14F-4D97-AF65-F5344CB8AC3E}">
        <p14:creationId xmlns:p14="http://schemas.microsoft.com/office/powerpoint/2010/main" val="633149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Event Hub – na początek</a:t>
            </a:r>
            <a:br>
              <a:rPr lang="pl-PL" dirty="0"/>
            </a:br>
            <a:r>
              <a:rPr lang="pl-PL" dirty="0"/>
              <a:t>(i protokół AMQP)</a:t>
            </a:r>
            <a:endParaRPr lang="en-US" dirty="0"/>
          </a:p>
        </p:txBody>
      </p:sp>
    </p:spTree>
    <p:extLst>
      <p:ext uri="{BB962C8B-B14F-4D97-AF65-F5344CB8AC3E}">
        <p14:creationId xmlns:p14="http://schemas.microsoft.com/office/powerpoint/2010/main" val="16401362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t>Gdzie i czym?</a:t>
            </a:r>
            <a:endParaRPr lang="en-US" dirty="0"/>
          </a:p>
        </p:txBody>
      </p:sp>
      <p:graphicFrame>
        <p:nvGraphicFramePr>
          <p:cNvPr id="5" name="Content Placeholder 4"/>
          <p:cNvGraphicFramePr>
            <a:graphicFrameLocks noGrp="1"/>
          </p:cNvGraphicFramePr>
          <p:nvPr>
            <p:ph sz="quarter" idx="10"/>
            <p:extLst>
              <p:ext uri="{D42A27DB-BD31-4B8C-83A1-F6EECF244321}">
                <p14:modId xmlns:p14="http://schemas.microsoft.com/office/powerpoint/2010/main" val="3806344946"/>
              </p:ext>
            </p:extLst>
          </p:nvPr>
        </p:nvGraphicFramePr>
        <p:xfrm>
          <a:off x="270759" y="1189176"/>
          <a:ext cx="11652805" cy="53386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138019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989589" y="3469358"/>
            <a:ext cx="5845130" cy="2396503"/>
          </a:xfrm>
          <a:prstGeom prst="rect">
            <a:avLst/>
          </a:prstGeom>
        </p:spPr>
      </p:pic>
      <p:sp>
        <p:nvSpPr>
          <p:cNvPr id="3" name="Title 2"/>
          <p:cNvSpPr>
            <a:spLocks noGrp="1"/>
          </p:cNvSpPr>
          <p:nvPr>
            <p:ph type="title"/>
          </p:nvPr>
        </p:nvSpPr>
        <p:spPr/>
        <p:txBody>
          <a:bodyPr/>
          <a:lstStyle/>
          <a:p>
            <a:r>
              <a:rPr lang="en-US" dirty="0"/>
              <a:t>The Data Lake approach</a:t>
            </a:r>
          </a:p>
        </p:txBody>
      </p:sp>
      <p:cxnSp>
        <p:nvCxnSpPr>
          <p:cNvPr id="58" name="Straight Arrow Connector 57"/>
          <p:cNvCxnSpPr/>
          <p:nvPr/>
        </p:nvCxnSpPr>
        <p:spPr>
          <a:xfrm>
            <a:off x="2347624" y="3796797"/>
            <a:ext cx="2213699" cy="342686"/>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2825985" y="3313317"/>
            <a:ext cx="1745747" cy="584065"/>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223" idx="1"/>
          </p:cNvCxnSpPr>
          <p:nvPr/>
        </p:nvCxnSpPr>
        <p:spPr>
          <a:xfrm>
            <a:off x="2189724" y="4049353"/>
            <a:ext cx="2371598" cy="278804"/>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2940964" y="4506334"/>
            <a:ext cx="1624772" cy="78725"/>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2872719" y="4733038"/>
            <a:ext cx="1693017" cy="386610"/>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V="1">
            <a:off x="2872719" y="4921711"/>
            <a:ext cx="1688603" cy="786359"/>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76" name="Pentagon 75"/>
          <p:cNvSpPr/>
          <p:nvPr/>
        </p:nvSpPr>
        <p:spPr bwMode="auto">
          <a:xfrm>
            <a:off x="2552202" y="1747583"/>
            <a:ext cx="2525697" cy="1081237"/>
          </a:xfrm>
          <a:prstGeom prst="homePlat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0" bIns="143407" numCol="1" spcCol="0" rtlCol="0" fromWordArt="0" anchor="ctr" anchorCtr="0" forceAA="0" compatLnSpc="1">
            <a:prstTxWarp prst="textNoShape">
              <a:avLst/>
            </a:prstTxWarp>
            <a:noAutofit/>
          </a:bodyPr>
          <a:lstStyle/>
          <a:p>
            <a:pPr defTabSz="913927">
              <a:lnSpc>
                <a:spcPct val="90000"/>
              </a:lnSpc>
              <a:defRPr/>
            </a:pPr>
            <a:r>
              <a:rPr lang="en-US" sz="2059" b="1" kern="0" dirty="0">
                <a:solidFill>
                  <a:srgbClr val="FFFFFF"/>
                </a:solidFill>
                <a:latin typeface="Segoe UI Semibold" panose="020B0702040204020203" pitchFamily="34" charset="0"/>
                <a:ea typeface="Segoe UI" pitchFamily="34" charset="0"/>
                <a:cs typeface="Segoe UI" pitchFamily="34" charset="0"/>
              </a:rPr>
              <a:t>Ingest all data </a:t>
            </a:r>
            <a:r>
              <a:rPr lang="en-US" sz="1400" b="1" kern="0" dirty="0">
                <a:solidFill>
                  <a:srgbClr val="FFFFFF"/>
                </a:solidFill>
                <a:latin typeface="Segoe UI Semibold" panose="020B0702040204020203" pitchFamily="34" charset="0"/>
                <a:ea typeface="Segoe UI" pitchFamily="34" charset="0"/>
                <a:cs typeface="Segoe UI" pitchFamily="34" charset="0"/>
              </a:rPr>
              <a:t>regardless of requirements</a:t>
            </a:r>
          </a:p>
          <a:p>
            <a:pPr defTabSz="913927">
              <a:lnSpc>
                <a:spcPct val="90000"/>
              </a:lnSpc>
              <a:defRPr/>
            </a:pPr>
            <a:endParaRPr lang="en-US" sz="1175" b="1" kern="0" dirty="0">
              <a:solidFill>
                <a:srgbClr val="FFFFFF"/>
              </a:solidFill>
              <a:latin typeface="Segoe UI Semibold" panose="020B0702040204020203" pitchFamily="34" charset="0"/>
              <a:ea typeface="Segoe UI" pitchFamily="34" charset="0"/>
              <a:cs typeface="Segoe UI" pitchFamily="34" charset="0"/>
            </a:endParaRPr>
          </a:p>
        </p:txBody>
      </p:sp>
      <p:sp>
        <p:nvSpPr>
          <p:cNvPr id="77" name="Chevron 76"/>
          <p:cNvSpPr/>
          <p:nvPr/>
        </p:nvSpPr>
        <p:spPr>
          <a:xfrm>
            <a:off x="4672100" y="1738878"/>
            <a:ext cx="2967030" cy="1081237"/>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45706" rIns="0" bIns="45706" numCol="1" spcCol="0" rtlCol="0" fromWordArt="0" anchor="ctr" anchorCtr="0" forceAA="0" compatLnSpc="1">
            <a:prstTxWarp prst="textNoShape">
              <a:avLst/>
            </a:prstTxWarp>
            <a:noAutofit/>
          </a:bodyPr>
          <a:lstStyle/>
          <a:p>
            <a:pPr defTabSz="914192">
              <a:defRPr/>
            </a:pPr>
            <a:r>
              <a:rPr lang="en-US" sz="2059" b="1" kern="0" dirty="0">
                <a:solidFill>
                  <a:srgbClr val="FFFFFF"/>
                </a:solidFill>
                <a:latin typeface="Segoe UI Semibold" panose="020B0702040204020203" pitchFamily="34" charset="0"/>
                <a:ea typeface="Segoe UI" pitchFamily="34" charset="0"/>
                <a:cs typeface="Segoe UI" pitchFamily="34" charset="0"/>
              </a:rPr>
              <a:t>Store all data </a:t>
            </a:r>
          </a:p>
          <a:p>
            <a:pPr defTabSz="914192">
              <a:defRPr/>
            </a:pPr>
            <a:r>
              <a:rPr lang="en-US" sz="1400" b="1" kern="0" dirty="0">
                <a:solidFill>
                  <a:srgbClr val="FFFFFF"/>
                </a:solidFill>
                <a:latin typeface="Segoe UI Semibold" panose="020B0702040204020203" pitchFamily="34" charset="0"/>
                <a:ea typeface="Segoe UI" pitchFamily="34" charset="0"/>
                <a:cs typeface="Segoe UI" pitchFamily="34" charset="0"/>
              </a:rPr>
              <a:t>in native format without schema definition</a:t>
            </a:r>
          </a:p>
        </p:txBody>
      </p:sp>
      <p:sp>
        <p:nvSpPr>
          <p:cNvPr id="78" name="Chevron 77"/>
          <p:cNvSpPr/>
          <p:nvPr/>
        </p:nvSpPr>
        <p:spPr>
          <a:xfrm>
            <a:off x="7246637" y="1750045"/>
            <a:ext cx="2917378" cy="1081237"/>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45706" rIns="0" bIns="45706" numCol="1" spcCol="0" rtlCol="0" fromWordArt="0" anchor="ctr" anchorCtr="0" forceAA="0" compatLnSpc="1">
            <a:prstTxWarp prst="textNoShape">
              <a:avLst/>
            </a:prstTxWarp>
            <a:noAutofit/>
          </a:bodyPr>
          <a:lstStyle/>
          <a:p>
            <a:pPr defTabSz="914192">
              <a:defRPr/>
            </a:pPr>
            <a:r>
              <a:rPr lang="en-US" sz="2059" b="1" kern="0" dirty="0">
                <a:solidFill>
                  <a:srgbClr val="FFFFFF"/>
                </a:solidFill>
                <a:latin typeface="Segoe UI Semibold" panose="020B0702040204020203" pitchFamily="34" charset="0"/>
                <a:ea typeface="Segoe UI" pitchFamily="34" charset="0"/>
                <a:cs typeface="Segoe UI" pitchFamily="34" charset="0"/>
              </a:rPr>
              <a:t>Do analysis</a:t>
            </a:r>
          </a:p>
          <a:p>
            <a:pPr defTabSz="914192">
              <a:defRPr/>
            </a:pPr>
            <a:r>
              <a:rPr lang="en-US" sz="1400" b="1" kern="0" dirty="0">
                <a:solidFill>
                  <a:srgbClr val="FFFFFF"/>
                </a:solidFill>
                <a:latin typeface="Segoe UI Semibold" panose="020B0702040204020203" pitchFamily="34" charset="0"/>
                <a:ea typeface="Segoe UI" pitchFamily="34" charset="0"/>
                <a:cs typeface="Segoe UI" pitchFamily="34" charset="0"/>
              </a:rPr>
              <a:t>Using analytic engines like Hadoop</a:t>
            </a:r>
          </a:p>
        </p:txBody>
      </p:sp>
      <p:cxnSp>
        <p:nvCxnSpPr>
          <p:cNvPr id="79" name="Straight Arrow Connector 78"/>
          <p:cNvCxnSpPr/>
          <p:nvPr/>
        </p:nvCxnSpPr>
        <p:spPr>
          <a:xfrm flipV="1">
            <a:off x="7695003" y="3457155"/>
            <a:ext cx="1535444" cy="573505"/>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7699441" y="3891336"/>
            <a:ext cx="1533603" cy="300217"/>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9285776" y="3698814"/>
            <a:ext cx="1954744" cy="369279"/>
          </a:xfrm>
          <a:prstGeom prst="rect">
            <a:avLst/>
          </a:prstGeom>
          <a:noFill/>
        </p:spPr>
        <p:txBody>
          <a:bodyPr wrap="none" lIns="0" rtlCol="0">
            <a:spAutoFit/>
          </a:bodyPr>
          <a:lstStyle/>
          <a:p>
            <a:pPr defTabSz="913874">
              <a:defRPr/>
            </a:pPr>
            <a:r>
              <a:rPr lang="en-US" sz="1765" kern="0" dirty="0">
                <a:solidFill>
                  <a:srgbClr val="FFFFFF"/>
                </a:solidFill>
              </a:rPr>
              <a:t>Interactive queries</a:t>
            </a:r>
          </a:p>
        </p:txBody>
      </p:sp>
      <p:sp>
        <p:nvSpPr>
          <p:cNvPr id="84" name="TextBox 83"/>
          <p:cNvSpPr txBox="1"/>
          <p:nvPr/>
        </p:nvSpPr>
        <p:spPr>
          <a:xfrm>
            <a:off x="9285774" y="3267105"/>
            <a:ext cx="1461090" cy="369279"/>
          </a:xfrm>
          <a:prstGeom prst="rect">
            <a:avLst/>
          </a:prstGeom>
          <a:noFill/>
        </p:spPr>
        <p:txBody>
          <a:bodyPr wrap="none" lIns="0" rtlCol="0">
            <a:spAutoFit/>
          </a:bodyPr>
          <a:lstStyle/>
          <a:p>
            <a:pPr defTabSz="913874">
              <a:defRPr/>
            </a:pPr>
            <a:r>
              <a:rPr lang="en-US" sz="1765" kern="0" dirty="0">
                <a:solidFill>
                  <a:srgbClr val="FFFFFF"/>
                </a:solidFill>
              </a:rPr>
              <a:t>Batch queries</a:t>
            </a:r>
          </a:p>
        </p:txBody>
      </p:sp>
      <p:cxnSp>
        <p:nvCxnSpPr>
          <p:cNvPr id="85" name="Straight Arrow Connector 84"/>
          <p:cNvCxnSpPr/>
          <p:nvPr/>
        </p:nvCxnSpPr>
        <p:spPr>
          <a:xfrm>
            <a:off x="7717389" y="4466102"/>
            <a:ext cx="1513058" cy="237918"/>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285774" y="4562233"/>
            <a:ext cx="1900250" cy="369279"/>
          </a:xfrm>
          <a:prstGeom prst="rect">
            <a:avLst/>
          </a:prstGeom>
          <a:noFill/>
        </p:spPr>
        <p:txBody>
          <a:bodyPr wrap="none" lIns="0" rtlCol="0">
            <a:spAutoFit/>
          </a:bodyPr>
          <a:lstStyle/>
          <a:p>
            <a:pPr defTabSz="913874">
              <a:defRPr/>
            </a:pPr>
            <a:r>
              <a:rPr lang="en-US" sz="1765" kern="0" dirty="0">
                <a:solidFill>
                  <a:srgbClr val="FFFFFF"/>
                </a:solidFill>
              </a:rPr>
              <a:t>Machine Learning</a:t>
            </a:r>
          </a:p>
        </p:txBody>
      </p:sp>
      <p:cxnSp>
        <p:nvCxnSpPr>
          <p:cNvPr id="87" name="Straight Arrow Connector 86"/>
          <p:cNvCxnSpPr/>
          <p:nvPr/>
        </p:nvCxnSpPr>
        <p:spPr>
          <a:xfrm>
            <a:off x="7699441" y="4651401"/>
            <a:ext cx="1531006" cy="530967"/>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9285777" y="4993943"/>
            <a:ext cx="1725548" cy="369279"/>
          </a:xfrm>
          <a:prstGeom prst="rect">
            <a:avLst/>
          </a:prstGeom>
          <a:noFill/>
        </p:spPr>
        <p:txBody>
          <a:bodyPr wrap="none" lIns="0" rtlCol="0">
            <a:spAutoFit/>
          </a:bodyPr>
          <a:lstStyle/>
          <a:p>
            <a:pPr defTabSz="913874">
              <a:defRPr/>
            </a:pPr>
            <a:r>
              <a:rPr lang="en-US" sz="1765" kern="0" dirty="0">
                <a:solidFill>
                  <a:srgbClr val="FFFFFF"/>
                </a:solidFill>
              </a:rPr>
              <a:t>Data warehouse</a:t>
            </a:r>
          </a:p>
        </p:txBody>
      </p:sp>
      <p:sp>
        <p:nvSpPr>
          <p:cNvPr id="89" name="TextBox 88"/>
          <p:cNvSpPr txBox="1"/>
          <p:nvPr/>
        </p:nvSpPr>
        <p:spPr>
          <a:xfrm>
            <a:off x="9285776" y="4130524"/>
            <a:ext cx="2004432" cy="369279"/>
          </a:xfrm>
          <a:prstGeom prst="rect">
            <a:avLst/>
          </a:prstGeom>
          <a:noFill/>
        </p:spPr>
        <p:txBody>
          <a:bodyPr wrap="none" lIns="0" rtlCol="0">
            <a:spAutoFit/>
          </a:bodyPr>
          <a:lstStyle/>
          <a:p>
            <a:pPr defTabSz="913874">
              <a:defRPr/>
            </a:pPr>
            <a:r>
              <a:rPr lang="en-US" sz="1765" kern="0" dirty="0">
                <a:solidFill>
                  <a:srgbClr val="FFFFFF"/>
                </a:solidFill>
              </a:rPr>
              <a:t>Real-time analytics</a:t>
            </a:r>
          </a:p>
        </p:txBody>
      </p:sp>
      <p:cxnSp>
        <p:nvCxnSpPr>
          <p:cNvPr id="90" name="Straight Arrow Connector 89"/>
          <p:cNvCxnSpPr/>
          <p:nvPr/>
        </p:nvCxnSpPr>
        <p:spPr>
          <a:xfrm flipV="1">
            <a:off x="7709041" y="4293949"/>
            <a:ext cx="1524002" cy="41196"/>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461345" y="3001860"/>
            <a:ext cx="678086" cy="678086"/>
            <a:chOff x="372628" y="2473035"/>
            <a:chExt cx="691781" cy="691781"/>
          </a:xfrm>
          <a:solidFill>
            <a:srgbClr val="002050"/>
          </a:solidFill>
        </p:grpSpPr>
        <p:sp>
          <p:nvSpPr>
            <p:cNvPr id="12" name="Rectangle 11"/>
            <p:cNvSpPr/>
            <p:nvPr>
              <p:custDataLst>
                <p:tags r:id="rId16"/>
              </p:custDataLst>
            </p:nvPr>
          </p:nvSpPr>
          <p:spPr bwMode="auto">
            <a:xfrm>
              <a:off x="372628" y="2473035"/>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defTabSz="913927">
                <a:lnSpc>
                  <a:spcPct val="90000"/>
                </a:lnSpc>
                <a:defRPr/>
              </a:pPr>
              <a:r>
                <a:rPr lang="en-US" sz="784" kern="0" dirty="0">
                  <a:solidFill>
                    <a:srgbClr val="FFFFFF"/>
                  </a:solidFill>
                  <a:ea typeface="Segoe UI" pitchFamily="34" charset="0"/>
                  <a:cs typeface="Segoe UI" pitchFamily="34" charset="0"/>
                </a:rPr>
                <a:t>Devices</a:t>
              </a:r>
            </a:p>
          </p:txBody>
        </p:sp>
        <p:grpSp>
          <p:nvGrpSpPr>
            <p:cNvPr id="4" name="Group 3"/>
            <p:cNvGrpSpPr/>
            <p:nvPr/>
          </p:nvGrpSpPr>
          <p:grpSpPr>
            <a:xfrm>
              <a:off x="476130" y="2594121"/>
              <a:ext cx="496449" cy="279445"/>
              <a:chOff x="2769908" y="1409697"/>
              <a:chExt cx="1965320" cy="1106255"/>
            </a:xfrm>
            <a:grpFill/>
          </p:grpSpPr>
          <p:sp>
            <p:nvSpPr>
              <p:cNvPr id="190" name="Round Same Side Corner Rectangle 11"/>
              <p:cNvSpPr/>
              <p:nvPr/>
            </p:nvSpPr>
            <p:spPr>
              <a:xfrm>
                <a:off x="3182901" y="1794718"/>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bg1"/>
              </a:solidFill>
              <a:ln w="25400" cap="flat" cmpd="sng" algn="ctr">
                <a:noFill/>
                <a:prstDash val="solid"/>
              </a:ln>
              <a:effectLst/>
            </p:spPr>
            <p:txBody>
              <a:bodyPr rtlCol="0" anchor="ctr"/>
              <a:lstStyle/>
              <a:p>
                <a:pPr defTabSz="914225">
                  <a:defRPr/>
                </a:pPr>
                <a:endParaRPr lang="en-US" sz="784" kern="0">
                  <a:solidFill>
                    <a:srgbClr val="FFFFFF"/>
                  </a:solidFill>
                  <a:latin typeface="Segoe"/>
                </a:endParaRPr>
              </a:p>
            </p:txBody>
          </p:sp>
          <p:sp>
            <p:nvSpPr>
              <p:cNvPr id="191"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defTabSz="895919">
                  <a:defRPr/>
                </a:pPr>
                <a:endParaRPr lang="en-US" sz="784" kern="0" spc="-49" dirty="0" err="1">
                  <a:solidFill>
                    <a:srgbClr val="FFFFFF"/>
                  </a:solidFill>
                  <a:ea typeface="Segoe UI" pitchFamily="34" charset="0"/>
                  <a:cs typeface="Segoe UI" pitchFamily="34" charset="0"/>
                </a:endParaRPr>
              </a:p>
            </p:txBody>
          </p:sp>
          <p:sp>
            <p:nvSpPr>
              <p:cNvPr id="192"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26" tIns="44812" rIns="89626" bIns="44812" numCol="1" rtlCol="0" anchor="ctr" anchorCtr="0" compatLnSpc="1">
                <a:prstTxWarp prst="textNoShape">
                  <a:avLst/>
                </a:prstTxWarp>
              </a:bodyPr>
              <a:lstStyle/>
              <a:p>
                <a:pPr defTabSz="806586">
                  <a:defRPr/>
                </a:pPr>
                <a:endParaRPr lang="en-US" sz="784" kern="0" spc="-132" dirty="0">
                  <a:solidFill>
                    <a:srgbClr val="FFFFFF"/>
                  </a:solidFill>
                  <a:latin typeface="Segoe Light" pitchFamily="34" charset="0"/>
                </a:endParaRPr>
              </a:p>
            </p:txBody>
          </p:sp>
        </p:grpSp>
      </p:grpSp>
      <p:grpSp>
        <p:nvGrpSpPr>
          <p:cNvPr id="20" name="Group 19"/>
          <p:cNvGrpSpPr/>
          <p:nvPr/>
        </p:nvGrpSpPr>
        <p:grpSpPr>
          <a:xfrm>
            <a:off x="1461345" y="5127063"/>
            <a:ext cx="678086" cy="678086"/>
            <a:chOff x="1103397" y="3187789"/>
            <a:chExt cx="691781" cy="691781"/>
          </a:xfrm>
          <a:solidFill>
            <a:srgbClr val="002050"/>
          </a:solidFill>
        </p:grpSpPr>
        <p:sp>
          <p:nvSpPr>
            <p:cNvPr id="15" name="Rectangle 14"/>
            <p:cNvSpPr/>
            <p:nvPr>
              <p:custDataLst>
                <p:tags r:id="rId15"/>
              </p:custDataLst>
            </p:nvPr>
          </p:nvSpPr>
          <p:spPr bwMode="auto">
            <a:xfrm>
              <a:off x="1103397"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defTabSz="913927">
                <a:lnSpc>
                  <a:spcPct val="90000"/>
                </a:lnSpc>
                <a:defRPr/>
              </a:pPr>
              <a:r>
                <a:rPr lang="en-US" sz="784" kern="0" dirty="0">
                  <a:ln>
                    <a:solidFill>
                      <a:srgbClr val="000000">
                        <a:alpha val="0"/>
                      </a:srgbClr>
                    </a:solidFill>
                  </a:ln>
                  <a:solidFill>
                    <a:srgbClr val="FFFFFF"/>
                  </a:solidFill>
                </a:rPr>
                <a:t>Relational</a:t>
              </a:r>
              <a:endParaRPr lang="en-US" sz="784" kern="0" dirty="0">
                <a:solidFill>
                  <a:srgbClr val="FFFFFF"/>
                </a:solidFill>
                <a:ea typeface="Segoe UI" pitchFamily="34" charset="0"/>
                <a:cs typeface="Segoe UI" pitchFamily="34" charset="0"/>
              </a:endParaRPr>
            </a:p>
          </p:txBody>
        </p:sp>
        <p:grpSp>
          <p:nvGrpSpPr>
            <p:cNvPr id="174" name="Group 173"/>
            <p:cNvGrpSpPr/>
            <p:nvPr/>
          </p:nvGrpSpPr>
          <p:grpSpPr>
            <a:xfrm>
              <a:off x="1304674" y="3262655"/>
              <a:ext cx="289229" cy="318346"/>
              <a:chOff x="9677938" y="4380341"/>
              <a:chExt cx="180750" cy="203154"/>
            </a:xfrm>
            <a:grpFill/>
          </p:grpSpPr>
          <p:sp>
            <p:nvSpPr>
              <p:cNvPr id="176" name="Freeform 175"/>
              <p:cNvSpPr/>
              <p:nvPr/>
            </p:nvSpPr>
            <p:spPr>
              <a:xfrm>
                <a:off x="9677938" y="4380341"/>
                <a:ext cx="180750" cy="203154"/>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w="12700" cap="flat" cmpd="sng" algn="ctr">
                <a:noFill/>
                <a:prstDash val="solid"/>
                <a:miter lim="800000"/>
              </a:ln>
              <a:effectLst/>
            </p:spPr>
            <p:txBody>
              <a:bodyPr rtlCol="0" anchor="ctr"/>
              <a:lstStyle/>
              <a:p>
                <a:pPr defTabSz="913788">
                  <a:defRPr/>
                </a:pPr>
                <a:endParaRPr lang="en-US" sz="784" kern="0">
                  <a:solidFill>
                    <a:srgbClr val="FFFFFF"/>
                  </a:solidFill>
                  <a:latin typeface="Calibri" panose="020F0502020204030204"/>
                </a:endParaRPr>
              </a:p>
            </p:txBody>
          </p:sp>
          <p:sp>
            <p:nvSpPr>
              <p:cNvPr id="177" name="Oval 176"/>
              <p:cNvSpPr/>
              <p:nvPr/>
            </p:nvSpPr>
            <p:spPr>
              <a:xfrm>
                <a:off x="9692924" y="4389921"/>
                <a:ext cx="146753" cy="40388"/>
              </a:xfrm>
              <a:prstGeom prst="ellipse">
                <a:avLst/>
              </a:prstGeom>
              <a:grpFill/>
              <a:ln w="12700" cap="flat" cmpd="sng" algn="ctr">
                <a:noFill/>
                <a:prstDash val="solid"/>
                <a:miter lim="800000"/>
              </a:ln>
              <a:effectLst/>
            </p:spPr>
            <p:txBody>
              <a:bodyPr rtlCol="0" anchor="ctr"/>
              <a:lstStyle/>
              <a:p>
                <a:pPr defTabSz="913788">
                  <a:defRPr/>
                </a:pPr>
                <a:endParaRPr lang="en-US" sz="784" kern="0">
                  <a:solidFill>
                    <a:srgbClr val="FFFFFF"/>
                  </a:solidFill>
                  <a:latin typeface="Calibri" panose="020F0502020204030204"/>
                </a:endParaRPr>
              </a:p>
            </p:txBody>
          </p:sp>
        </p:grpSp>
      </p:grpSp>
      <p:grpSp>
        <p:nvGrpSpPr>
          <p:cNvPr id="22" name="Group 21"/>
          <p:cNvGrpSpPr/>
          <p:nvPr/>
        </p:nvGrpSpPr>
        <p:grpSpPr>
          <a:xfrm>
            <a:off x="2189725" y="4416937"/>
            <a:ext cx="678086" cy="678086"/>
            <a:chOff x="2551230" y="2464452"/>
            <a:chExt cx="691781" cy="691781"/>
          </a:xfrm>
          <a:solidFill>
            <a:srgbClr val="002050"/>
          </a:solidFill>
        </p:grpSpPr>
        <p:sp>
          <p:nvSpPr>
            <p:cNvPr id="222" name="Rectangle 221"/>
            <p:cNvSpPr/>
            <p:nvPr>
              <p:custDataLst>
                <p:tags r:id="rId14"/>
              </p:custDataLst>
            </p:nvPr>
          </p:nvSpPr>
          <p:spPr bwMode="auto">
            <a:xfrm>
              <a:off x="2551230" y="2464452"/>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defTabSz="913927">
                <a:lnSpc>
                  <a:spcPct val="90000"/>
                </a:lnSpc>
                <a:defRPr/>
              </a:pPr>
              <a:r>
                <a:rPr lang="en-US" sz="784" kern="0" dirty="0">
                  <a:ln>
                    <a:solidFill>
                      <a:srgbClr val="000000">
                        <a:alpha val="0"/>
                      </a:srgbClr>
                    </a:solidFill>
                  </a:ln>
                  <a:solidFill>
                    <a:srgbClr val="FFFFFF"/>
                  </a:solidFill>
                </a:rPr>
                <a:t>Sensors</a:t>
              </a:r>
              <a:endParaRPr lang="en-US" sz="784" kern="0" dirty="0">
                <a:solidFill>
                  <a:srgbClr val="FFFFFF"/>
                </a:solidFill>
                <a:ea typeface="Segoe UI" pitchFamily="34" charset="0"/>
                <a:cs typeface="Segoe UI" pitchFamily="34" charset="0"/>
              </a:endParaRPr>
            </a:p>
          </p:txBody>
        </p:sp>
        <p:sp>
          <p:nvSpPr>
            <p:cNvPr id="187" name="Frame 5"/>
            <p:cNvSpPr>
              <a:spLocks noChangeAspect="1"/>
            </p:cNvSpPr>
            <p:nvPr/>
          </p:nvSpPr>
          <p:spPr bwMode="auto">
            <a:xfrm>
              <a:off x="2761691" y="2548139"/>
              <a:ext cx="270860" cy="2707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defTabSz="1053721">
                <a:defRPr/>
              </a:pPr>
              <a:endParaRPr lang="en-US" sz="784" kern="0" spc="-58" dirty="0" err="1">
                <a:solidFill>
                  <a:srgbClr val="FFFFFF"/>
                </a:solidFill>
                <a:ea typeface="Segoe UI" pitchFamily="34" charset="0"/>
                <a:cs typeface="Segoe UI" pitchFamily="34" charset="0"/>
              </a:endParaRPr>
            </a:p>
          </p:txBody>
        </p:sp>
      </p:grpSp>
      <p:grpSp>
        <p:nvGrpSpPr>
          <p:cNvPr id="23" name="Group 22"/>
          <p:cNvGrpSpPr/>
          <p:nvPr/>
        </p:nvGrpSpPr>
        <p:grpSpPr>
          <a:xfrm>
            <a:off x="2189725" y="3710311"/>
            <a:ext cx="678086" cy="678086"/>
            <a:chOff x="1822857" y="3187789"/>
            <a:chExt cx="691781" cy="691781"/>
          </a:xfrm>
          <a:solidFill>
            <a:srgbClr val="002050"/>
          </a:solidFill>
        </p:grpSpPr>
        <p:sp>
          <p:nvSpPr>
            <p:cNvPr id="223" name="Rectangle 222"/>
            <p:cNvSpPr/>
            <p:nvPr>
              <p:custDataLst>
                <p:tags r:id="rId13"/>
              </p:custDataLst>
            </p:nvPr>
          </p:nvSpPr>
          <p:spPr bwMode="auto">
            <a:xfrm>
              <a:off x="1822857"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defTabSz="913927">
                <a:lnSpc>
                  <a:spcPct val="90000"/>
                </a:lnSpc>
                <a:defRPr/>
              </a:pPr>
              <a:r>
                <a:rPr lang="en-US" sz="784" kern="0" dirty="0">
                  <a:ln>
                    <a:solidFill>
                      <a:srgbClr val="000000">
                        <a:alpha val="0"/>
                      </a:srgbClr>
                    </a:solidFill>
                  </a:ln>
                  <a:solidFill>
                    <a:srgbClr val="FFFFFF"/>
                  </a:solidFill>
                </a:rPr>
                <a:t>Video</a:t>
              </a:r>
              <a:endParaRPr lang="en-US" sz="784" kern="0" dirty="0">
                <a:solidFill>
                  <a:srgbClr val="FFFFFF"/>
                </a:solidFill>
                <a:ea typeface="Segoe UI" pitchFamily="34" charset="0"/>
                <a:cs typeface="Segoe UI" pitchFamily="34" charset="0"/>
              </a:endParaRPr>
            </a:p>
          </p:txBody>
        </p:sp>
        <p:sp>
          <p:nvSpPr>
            <p:cNvPr id="189" name="Freeform 7"/>
            <p:cNvSpPr>
              <a:spLocks noEditPoints="1"/>
            </p:cNvSpPr>
            <p:nvPr/>
          </p:nvSpPr>
          <p:spPr bwMode="auto">
            <a:xfrm>
              <a:off x="2019832" y="3275280"/>
              <a:ext cx="297830" cy="319992"/>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26" tIns="44812" rIns="89626" bIns="44812" numCol="1" rtlCol="0" anchor="ctr" anchorCtr="0" compatLnSpc="1">
              <a:prstTxWarp prst="textNoShape">
                <a:avLst/>
              </a:prstTxWarp>
            </a:bodyPr>
            <a:lstStyle/>
            <a:p>
              <a:pPr defTabSz="806586">
                <a:defRPr/>
              </a:pPr>
              <a:endParaRPr lang="en-US" sz="784" kern="0" spc="-132" dirty="0">
                <a:solidFill>
                  <a:srgbClr val="FFFFFF"/>
                </a:solidFill>
                <a:latin typeface="Segoe Light" pitchFamily="34" charset="0"/>
              </a:endParaRPr>
            </a:p>
          </p:txBody>
        </p:sp>
      </p:grpSp>
      <p:grpSp>
        <p:nvGrpSpPr>
          <p:cNvPr id="18" name="Group 17"/>
          <p:cNvGrpSpPr/>
          <p:nvPr/>
        </p:nvGrpSpPr>
        <p:grpSpPr>
          <a:xfrm>
            <a:off x="1461345" y="3711867"/>
            <a:ext cx="678086" cy="678086"/>
            <a:chOff x="370109" y="3187789"/>
            <a:chExt cx="691781" cy="691781"/>
          </a:xfrm>
          <a:solidFill>
            <a:srgbClr val="002050"/>
          </a:solidFill>
        </p:grpSpPr>
        <p:sp>
          <p:nvSpPr>
            <p:cNvPr id="14" name="Rectangle 13"/>
            <p:cNvSpPr/>
            <p:nvPr>
              <p:custDataLst>
                <p:tags r:id="rId12"/>
              </p:custDataLst>
            </p:nvPr>
          </p:nvSpPr>
          <p:spPr bwMode="auto">
            <a:xfrm>
              <a:off x="370109"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defTabSz="913788">
                <a:lnSpc>
                  <a:spcPct val="90000"/>
                </a:lnSpc>
                <a:defRPr/>
              </a:pPr>
              <a:r>
                <a:rPr lang="en-US" sz="784" kern="0" dirty="0">
                  <a:ln>
                    <a:solidFill>
                      <a:srgbClr val="000000">
                        <a:alpha val="0"/>
                      </a:srgbClr>
                    </a:solidFill>
                  </a:ln>
                  <a:solidFill>
                    <a:srgbClr val="FFFFFF"/>
                  </a:solidFill>
                </a:rPr>
                <a:t>LOB applications</a:t>
              </a:r>
            </a:p>
          </p:txBody>
        </p:sp>
        <p:sp>
          <p:nvSpPr>
            <p:cNvPr id="193" name="Donut 59"/>
            <p:cNvSpPr>
              <a:spLocks noChangeAspect="1"/>
            </p:cNvSpPr>
            <p:nvPr/>
          </p:nvSpPr>
          <p:spPr bwMode="auto">
            <a:xfrm>
              <a:off x="587672" y="3258426"/>
              <a:ext cx="256656" cy="276958"/>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defTabSz="895919">
                <a:defRPr/>
              </a:pPr>
              <a:endParaRPr lang="en-US" sz="784" kern="0" spc="-49" dirty="0" err="1">
                <a:solidFill>
                  <a:srgbClr val="FFFFFF"/>
                </a:solidFill>
                <a:ea typeface="Segoe UI" pitchFamily="34" charset="0"/>
                <a:cs typeface="Segoe UI" pitchFamily="34" charset="0"/>
              </a:endParaRPr>
            </a:p>
          </p:txBody>
        </p:sp>
      </p:grpSp>
      <p:grpSp>
        <p:nvGrpSpPr>
          <p:cNvPr id="19" name="Group 18"/>
          <p:cNvGrpSpPr/>
          <p:nvPr/>
        </p:nvGrpSpPr>
        <p:grpSpPr>
          <a:xfrm>
            <a:off x="1461345" y="4420051"/>
            <a:ext cx="678086" cy="678086"/>
            <a:chOff x="1103397" y="2464452"/>
            <a:chExt cx="691781" cy="691781"/>
          </a:xfrm>
          <a:solidFill>
            <a:srgbClr val="002050"/>
          </a:solidFill>
        </p:grpSpPr>
        <p:sp>
          <p:nvSpPr>
            <p:cNvPr id="13" name="Rectangle 12"/>
            <p:cNvSpPr/>
            <p:nvPr>
              <p:custDataLst>
                <p:tags r:id="rId11"/>
              </p:custDataLst>
            </p:nvPr>
          </p:nvSpPr>
          <p:spPr bwMode="auto">
            <a:xfrm>
              <a:off x="1103397" y="2464452"/>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defTabSz="913927">
                <a:lnSpc>
                  <a:spcPct val="90000"/>
                </a:lnSpc>
                <a:defRPr/>
              </a:pPr>
              <a:r>
                <a:rPr lang="en-US" sz="784" kern="0" dirty="0">
                  <a:ln>
                    <a:solidFill>
                      <a:srgbClr val="000000">
                        <a:alpha val="0"/>
                      </a:srgbClr>
                    </a:solidFill>
                  </a:ln>
                  <a:solidFill>
                    <a:srgbClr val="FFFFFF"/>
                  </a:solidFill>
                </a:rPr>
                <a:t>Web</a:t>
              </a:r>
              <a:endParaRPr lang="en-US" sz="784" kern="0" dirty="0">
                <a:solidFill>
                  <a:srgbClr val="FFFFFF"/>
                </a:solidFill>
                <a:ea typeface="Segoe UI" pitchFamily="34" charset="0"/>
                <a:cs typeface="Segoe UI" pitchFamily="34" charset="0"/>
              </a:endParaRPr>
            </a:p>
          </p:txBody>
        </p:sp>
        <p:sp>
          <p:nvSpPr>
            <p:cNvPr id="194" name="Rounded Rectangle 18"/>
            <p:cNvSpPr/>
            <p:nvPr/>
          </p:nvSpPr>
          <p:spPr bwMode="auto">
            <a:xfrm>
              <a:off x="1331186" y="2561849"/>
              <a:ext cx="236204" cy="243353"/>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defTabSz="895919">
                <a:defRPr/>
              </a:pPr>
              <a:endParaRPr lang="en-US" sz="784" kern="0" spc="-49" dirty="0" err="1">
                <a:solidFill>
                  <a:srgbClr val="FFFFFF"/>
                </a:solidFill>
                <a:ea typeface="Segoe UI" pitchFamily="34" charset="0"/>
                <a:cs typeface="Segoe UI" pitchFamily="34" charset="0"/>
              </a:endParaRPr>
            </a:p>
          </p:txBody>
        </p:sp>
      </p:grpSp>
      <p:grpSp>
        <p:nvGrpSpPr>
          <p:cNvPr id="21" name="Group 20"/>
          <p:cNvGrpSpPr/>
          <p:nvPr/>
        </p:nvGrpSpPr>
        <p:grpSpPr>
          <a:xfrm>
            <a:off x="2189725" y="3001860"/>
            <a:ext cx="678086" cy="678086"/>
            <a:chOff x="1822857" y="2464452"/>
            <a:chExt cx="691781" cy="691781"/>
          </a:xfrm>
          <a:solidFill>
            <a:srgbClr val="002050"/>
          </a:solidFill>
        </p:grpSpPr>
        <p:sp>
          <p:nvSpPr>
            <p:cNvPr id="221" name="Rectangle 220"/>
            <p:cNvSpPr/>
            <p:nvPr>
              <p:custDataLst>
                <p:tags r:id="rId10"/>
              </p:custDataLst>
            </p:nvPr>
          </p:nvSpPr>
          <p:spPr bwMode="auto">
            <a:xfrm>
              <a:off x="1822857" y="2464452"/>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defTabSz="913927">
                <a:lnSpc>
                  <a:spcPct val="90000"/>
                </a:lnSpc>
                <a:defRPr/>
              </a:pPr>
              <a:r>
                <a:rPr lang="en-US" sz="784" kern="0" dirty="0">
                  <a:ln>
                    <a:solidFill>
                      <a:srgbClr val="000000">
                        <a:alpha val="0"/>
                      </a:srgbClr>
                    </a:solidFill>
                  </a:ln>
                  <a:solidFill>
                    <a:srgbClr val="FFFFFF"/>
                  </a:solidFill>
                </a:rPr>
                <a:t>Social</a:t>
              </a:r>
              <a:endParaRPr lang="en-US" sz="784" kern="0" dirty="0">
                <a:solidFill>
                  <a:srgbClr val="FFFFFF"/>
                </a:solidFill>
                <a:ea typeface="Segoe UI" pitchFamily="34" charset="0"/>
                <a:cs typeface="Segoe UI" pitchFamily="34" charset="0"/>
              </a:endParaRPr>
            </a:p>
          </p:txBody>
        </p:sp>
        <p:sp>
          <p:nvSpPr>
            <p:cNvPr id="9" name="Freeform 5"/>
            <p:cNvSpPr>
              <a:spLocks noEditPoints="1"/>
            </p:cNvSpPr>
            <p:nvPr/>
          </p:nvSpPr>
          <p:spPr bwMode="auto">
            <a:xfrm>
              <a:off x="2039038" y="2574721"/>
              <a:ext cx="259418" cy="217623"/>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914192">
                <a:defRPr/>
              </a:pPr>
              <a:endParaRPr lang="en-US" sz="784" kern="0">
                <a:solidFill>
                  <a:srgbClr val="FFFFFF"/>
                </a:solidFill>
              </a:endParaRPr>
            </a:p>
          </p:txBody>
        </p:sp>
      </p:grpSp>
      <p:grpSp>
        <p:nvGrpSpPr>
          <p:cNvPr id="24" name="Group 23"/>
          <p:cNvGrpSpPr/>
          <p:nvPr/>
        </p:nvGrpSpPr>
        <p:grpSpPr>
          <a:xfrm>
            <a:off x="2189725" y="5122393"/>
            <a:ext cx="678086" cy="678086"/>
            <a:chOff x="2551230" y="3187789"/>
            <a:chExt cx="691781" cy="691781"/>
          </a:xfrm>
          <a:solidFill>
            <a:srgbClr val="002050"/>
          </a:solidFill>
        </p:grpSpPr>
        <p:sp>
          <p:nvSpPr>
            <p:cNvPr id="224" name="Rectangle 223"/>
            <p:cNvSpPr/>
            <p:nvPr>
              <p:custDataLst>
                <p:tags r:id="rId9"/>
              </p:custDataLst>
            </p:nvPr>
          </p:nvSpPr>
          <p:spPr bwMode="auto">
            <a:xfrm>
              <a:off x="2551230"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defTabSz="913927">
                <a:lnSpc>
                  <a:spcPct val="90000"/>
                </a:lnSpc>
                <a:defRPr/>
              </a:pPr>
              <a:r>
                <a:rPr lang="en-US" sz="784" kern="0" dirty="0">
                  <a:ln>
                    <a:solidFill>
                      <a:srgbClr val="000000">
                        <a:alpha val="0"/>
                      </a:srgbClr>
                    </a:solidFill>
                  </a:ln>
                  <a:solidFill>
                    <a:srgbClr val="FFFFFF"/>
                  </a:solidFill>
                </a:rPr>
                <a:t>Clickstream</a:t>
              </a:r>
              <a:endParaRPr lang="en-US" sz="784" kern="0" dirty="0">
                <a:solidFill>
                  <a:srgbClr val="FFFFFF"/>
                </a:solidFill>
                <a:ea typeface="Segoe UI" pitchFamily="34" charset="0"/>
                <a:cs typeface="Segoe UI" pitchFamily="34" charset="0"/>
              </a:endParaRPr>
            </a:p>
          </p:txBody>
        </p:sp>
        <p:sp>
          <p:nvSpPr>
            <p:cNvPr id="220" name="Freeform 219"/>
            <p:cNvSpPr>
              <a:spLocks noChangeAspect="1"/>
            </p:cNvSpPr>
            <p:nvPr/>
          </p:nvSpPr>
          <p:spPr bwMode="auto">
            <a:xfrm>
              <a:off x="2746121" y="3280505"/>
              <a:ext cx="301998" cy="304393"/>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a:lnSpc>
                  <a:spcPct val="90000"/>
                </a:lnSpc>
                <a:defRPr/>
              </a:pPr>
              <a:endParaRPr lang="en-US" sz="784" kern="0" dirty="0" err="1">
                <a:solidFill>
                  <a:srgbClr val="FFFFFF"/>
                </a:solidFill>
                <a:ea typeface="Segoe UI" pitchFamily="34" charset="0"/>
                <a:cs typeface="Segoe UI" pitchFamily="34" charset="0"/>
              </a:endParaRPr>
            </a:p>
          </p:txBody>
        </p:sp>
      </p:grpSp>
      <p:grpSp>
        <p:nvGrpSpPr>
          <p:cNvPr id="251" name="Group 250"/>
          <p:cNvGrpSpPr/>
          <p:nvPr/>
        </p:nvGrpSpPr>
        <p:grpSpPr>
          <a:xfrm>
            <a:off x="5838609" y="3619768"/>
            <a:ext cx="545849" cy="545849"/>
            <a:chOff x="372628" y="2473035"/>
            <a:chExt cx="691781" cy="691781"/>
          </a:xfrm>
          <a:solidFill>
            <a:schemeClr val="accent2"/>
          </a:solidFill>
        </p:grpSpPr>
        <p:sp>
          <p:nvSpPr>
            <p:cNvPr id="252" name="Rectangle 251"/>
            <p:cNvSpPr/>
            <p:nvPr>
              <p:custDataLst>
                <p:tags r:id="rId8"/>
              </p:custDataLst>
            </p:nvPr>
          </p:nvSpPr>
          <p:spPr bwMode="auto">
            <a:xfrm>
              <a:off x="372628" y="2473035"/>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defTabSz="913927">
                <a:lnSpc>
                  <a:spcPct val="90000"/>
                </a:lnSpc>
                <a:defRPr/>
              </a:pPr>
              <a:r>
                <a:rPr lang="en-US" sz="588" kern="0" dirty="0">
                  <a:ln>
                    <a:solidFill>
                      <a:srgbClr val="000000">
                        <a:alpha val="0"/>
                      </a:srgbClr>
                    </a:solidFill>
                  </a:ln>
                  <a:solidFill>
                    <a:srgbClr val="FFFFFF"/>
                  </a:solidFill>
                </a:rPr>
                <a:t>Devices</a:t>
              </a:r>
            </a:p>
          </p:txBody>
        </p:sp>
        <p:grpSp>
          <p:nvGrpSpPr>
            <p:cNvPr id="253" name="Group 252"/>
            <p:cNvGrpSpPr/>
            <p:nvPr/>
          </p:nvGrpSpPr>
          <p:grpSpPr>
            <a:xfrm>
              <a:off x="476130" y="2594121"/>
              <a:ext cx="496449" cy="266646"/>
              <a:chOff x="2769908" y="1409697"/>
              <a:chExt cx="1965320" cy="1055586"/>
            </a:xfrm>
            <a:grpFill/>
          </p:grpSpPr>
          <p:sp>
            <p:nvSpPr>
              <p:cNvPr id="254"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bg1"/>
              </a:solidFill>
              <a:ln w="25400" cap="flat" cmpd="sng" algn="ctr">
                <a:noFill/>
                <a:prstDash val="solid"/>
              </a:ln>
              <a:effectLst/>
            </p:spPr>
            <p:txBody>
              <a:bodyPr rtlCol="0" anchor="ctr"/>
              <a:lstStyle/>
              <a:p>
                <a:pPr defTabSz="914225">
                  <a:defRPr/>
                </a:pPr>
                <a:endParaRPr lang="en-US" sz="588" kern="0">
                  <a:solidFill>
                    <a:srgbClr val="FFFFFF"/>
                  </a:solidFill>
                  <a:latin typeface="Segoe"/>
                </a:endParaRPr>
              </a:p>
            </p:txBody>
          </p:sp>
          <p:sp>
            <p:nvSpPr>
              <p:cNvPr id="255"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defTabSz="895919">
                  <a:defRPr/>
                </a:pPr>
                <a:endParaRPr lang="en-US" sz="588" kern="0" spc="-49" dirty="0" err="1">
                  <a:solidFill>
                    <a:srgbClr val="FFFFFF"/>
                  </a:solidFill>
                  <a:ea typeface="Segoe UI" pitchFamily="34" charset="0"/>
                  <a:cs typeface="Segoe UI" pitchFamily="34" charset="0"/>
                </a:endParaRPr>
              </a:p>
            </p:txBody>
          </p:sp>
          <p:sp>
            <p:nvSpPr>
              <p:cNvPr id="256"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26" tIns="44812" rIns="89626" bIns="44812" numCol="1" rtlCol="0" anchor="ctr" anchorCtr="0" compatLnSpc="1">
                <a:prstTxWarp prst="textNoShape">
                  <a:avLst/>
                </a:prstTxWarp>
              </a:bodyPr>
              <a:lstStyle/>
              <a:p>
                <a:pPr defTabSz="806586">
                  <a:defRPr/>
                </a:pPr>
                <a:endParaRPr lang="en-US" sz="588" kern="0" spc="-132" dirty="0">
                  <a:solidFill>
                    <a:srgbClr val="FFFFFF"/>
                  </a:solidFill>
                  <a:latin typeface="Segoe Light" pitchFamily="34" charset="0"/>
                </a:endParaRPr>
              </a:p>
            </p:txBody>
          </p:sp>
        </p:grpSp>
      </p:grpSp>
      <p:grpSp>
        <p:nvGrpSpPr>
          <p:cNvPr id="257" name="Group 256"/>
          <p:cNvGrpSpPr/>
          <p:nvPr/>
        </p:nvGrpSpPr>
        <p:grpSpPr>
          <a:xfrm>
            <a:off x="4706165" y="4617718"/>
            <a:ext cx="545850" cy="545850"/>
            <a:chOff x="1103397" y="3187789"/>
            <a:chExt cx="691781" cy="691781"/>
          </a:xfrm>
          <a:solidFill>
            <a:schemeClr val="accent2"/>
          </a:solidFill>
        </p:grpSpPr>
        <p:sp>
          <p:nvSpPr>
            <p:cNvPr id="258" name="Rectangle 257"/>
            <p:cNvSpPr/>
            <p:nvPr>
              <p:custDataLst>
                <p:tags r:id="rId7"/>
              </p:custDataLst>
            </p:nvPr>
          </p:nvSpPr>
          <p:spPr bwMode="auto">
            <a:xfrm>
              <a:off x="1103397"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defTabSz="913927">
                <a:lnSpc>
                  <a:spcPct val="90000"/>
                </a:lnSpc>
                <a:defRPr/>
              </a:pPr>
              <a:r>
                <a:rPr lang="en-US" sz="588" kern="0" dirty="0">
                  <a:ln>
                    <a:solidFill>
                      <a:srgbClr val="000000">
                        <a:alpha val="0"/>
                      </a:srgbClr>
                    </a:solidFill>
                  </a:ln>
                  <a:solidFill>
                    <a:srgbClr val="FFFFFF"/>
                  </a:solidFill>
                </a:rPr>
                <a:t>Relational</a:t>
              </a:r>
              <a:endParaRPr lang="en-US" sz="588" kern="0" dirty="0">
                <a:solidFill>
                  <a:srgbClr val="FFFFFF"/>
                </a:solidFill>
                <a:ea typeface="Segoe UI" pitchFamily="34" charset="0"/>
                <a:cs typeface="Segoe UI" pitchFamily="34" charset="0"/>
              </a:endParaRPr>
            </a:p>
          </p:txBody>
        </p:sp>
        <p:grpSp>
          <p:nvGrpSpPr>
            <p:cNvPr id="259" name="Group 258"/>
            <p:cNvGrpSpPr/>
            <p:nvPr/>
          </p:nvGrpSpPr>
          <p:grpSpPr>
            <a:xfrm>
              <a:off x="1304674" y="3262655"/>
              <a:ext cx="289229" cy="318346"/>
              <a:chOff x="9677938" y="4380341"/>
              <a:chExt cx="180750" cy="203154"/>
            </a:xfrm>
            <a:grpFill/>
          </p:grpSpPr>
          <p:sp>
            <p:nvSpPr>
              <p:cNvPr id="260" name="Freeform 259"/>
              <p:cNvSpPr/>
              <p:nvPr/>
            </p:nvSpPr>
            <p:spPr>
              <a:xfrm>
                <a:off x="9677938" y="4380341"/>
                <a:ext cx="180750" cy="203154"/>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w="12700" cap="flat" cmpd="sng" algn="ctr">
                <a:noFill/>
                <a:prstDash val="solid"/>
                <a:miter lim="800000"/>
              </a:ln>
              <a:effectLst/>
            </p:spPr>
            <p:txBody>
              <a:bodyPr rtlCol="0" anchor="ctr"/>
              <a:lstStyle/>
              <a:p>
                <a:pPr defTabSz="913788">
                  <a:defRPr/>
                </a:pPr>
                <a:endParaRPr lang="en-US" sz="588" kern="0">
                  <a:solidFill>
                    <a:srgbClr val="FFFFFF"/>
                  </a:solidFill>
                  <a:latin typeface="Calibri" panose="020F0502020204030204"/>
                </a:endParaRPr>
              </a:p>
            </p:txBody>
          </p:sp>
          <p:sp>
            <p:nvSpPr>
              <p:cNvPr id="261" name="Oval 260"/>
              <p:cNvSpPr/>
              <p:nvPr/>
            </p:nvSpPr>
            <p:spPr>
              <a:xfrm>
                <a:off x="9692924" y="4389921"/>
                <a:ext cx="146753" cy="40388"/>
              </a:xfrm>
              <a:prstGeom prst="ellipse">
                <a:avLst/>
              </a:prstGeom>
              <a:solidFill>
                <a:schemeClr val="accent3"/>
              </a:solidFill>
              <a:ln w="12700" cap="flat" cmpd="sng" algn="ctr">
                <a:noFill/>
                <a:prstDash val="solid"/>
                <a:miter lim="800000"/>
              </a:ln>
              <a:effectLst/>
            </p:spPr>
            <p:txBody>
              <a:bodyPr rtlCol="0" anchor="ctr"/>
              <a:lstStyle/>
              <a:p>
                <a:pPr defTabSz="913788">
                  <a:defRPr/>
                </a:pPr>
                <a:endParaRPr lang="en-US" sz="588" kern="0">
                  <a:solidFill>
                    <a:srgbClr val="FFFFFF"/>
                  </a:solidFill>
                  <a:latin typeface="Calibri" panose="020F0502020204030204"/>
                </a:endParaRPr>
              </a:p>
            </p:txBody>
          </p:sp>
        </p:grpSp>
      </p:grpSp>
      <p:grpSp>
        <p:nvGrpSpPr>
          <p:cNvPr id="262" name="Group 261"/>
          <p:cNvGrpSpPr/>
          <p:nvPr/>
        </p:nvGrpSpPr>
        <p:grpSpPr>
          <a:xfrm>
            <a:off x="5924544" y="4287504"/>
            <a:ext cx="545850" cy="545850"/>
            <a:chOff x="2551230" y="2464452"/>
            <a:chExt cx="691781" cy="691781"/>
          </a:xfrm>
          <a:solidFill>
            <a:schemeClr val="accent2"/>
          </a:solidFill>
        </p:grpSpPr>
        <p:sp>
          <p:nvSpPr>
            <p:cNvPr id="263" name="Rectangle 262"/>
            <p:cNvSpPr/>
            <p:nvPr>
              <p:custDataLst>
                <p:tags r:id="rId6"/>
              </p:custDataLst>
            </p:nvPr>
          </p:nvSpPr>
          <p:spPr bwMode="auto">
            <a:xfrm>
              <a:off x="2551230" y="2464452"/>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defTabSz="913927">
                <a:lnSpc>
                  <a:spcPct val="90000"/>
                </a:lnSpc>
                <a:defRPr/>
              </a:pPr>
              <a:r>
                <a:rPr lang="en-US" sz="588" kern="0" dirty="0">
                  <a:ln>
                    <a:solidFill>
                      <a:srgbClr val="000000">
                        <a:alpha val="0"/>
                      </a:srgbClr>
                    </a:solidFill>
                  </a:ln>
                  <a:solidFill>
                    <a:srgbClr val="FFFFFF"/>
                  </a:solidFill>
                </a:rPr>
                <a:t>Sensors</a:t>
              </a:r>
              <a:endParaRPr lang="en-US" sz="588" kern="0" dirty="0">
                <a:solidFill>
                  <a:srgbClr val="FFFFFF"/>
                </a:solidFill>
                <a:ea typeface="Segoe UI" pitchFamily="34" charset="0"/>
                <a:cs typeface="Segoe UI" pitchFamily="34" charset="0"/>
              </a:endParaRPr>
            </a:p>
          </p:txBody>
        </p:sp>
        <p:sp>
          <p:nvSpPr>
            <p:cNvPr id="264" name="Frame 5"/>
            <p:cNvSpPr>
              <a:spLocks noChangeAspect="1"/>
            </p:cNvSpPr>
            <p:nvPr/>
          </p:nvSpPr>
          <p:spPr bwMode="auto">
            <a:xfrm>
              <a:off x="2761691" y="2548139"/>
              <a:ext cx="270860" cy="2707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defTabSz="1053721">
                <a:defRPr/>
              </a:pPr>
              <a:endParaRPr lang="en-US" sz="588" kern="0" spc="-58" dirty="0" err="1">
                <a:solidFill>
                  <a:srgbClr val="FFFFFF"/>
                </a:solidFill>
                <a:ea typeface="Segoe UI" pitchFamily="34" charset="0"/>
                <a:cs typeface="Segoe UI" pitchFamily="34" charset="0"/>
              </a:endParaRPr>
            </a:p>
          </p:txBody>
        </p:sp>
      </p:grpSp>
      <p:grpSp>
        <p:nvGrpSpPr>
          <p:cNvPr id="265" name="Group 264"/>
          <p:cNvGrpSpPr/>
          <p:nvPr/>
        </p:nvGrpSpPr>
        <p:grpSpPr>
          <a:xfrm>
            <a:off x="7092512" y="4433029"/>
            <a:ext cx="545850" cy="545850"/>
            <a:chOff x="1822857" y="3187789"/>
            <a:chExt cx="691781" cy="691781"/>
          </a:xfrm>
          <a:solidFill>
            <a:schemeClr val="accent2"/>
          </a:solidFill>
        </p:grpSpPr>
        <p:sp>
          <p:nvSpPr>
            <p:cNvPr id="266" name="Rectangle 265"/>
            <p:cNvSpPr/>
            <p:nvPr>
              <p:custDataLst>
                <p:tags r:id="rId5"/>
              </p:custDataLst>
            </p:nvPr>
          </p:nvSpPr>
          <p:spPr bwMode="auto">
            <a:xfrm>
              <a:off x="1822857"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defTabSz="913927">
                <a:lnSpc>
                  <a:spcPct val="90000"/>
                </a:lnSpc>
                <a:defRPr/>
              </a:pPr>
              <a:r>
                <a:rPr lang="en-US" sz="588" kern="0" dirty="0">
                  <a:ln>
                    <a:solidFill>
                      <a:srgbClr val="000000">
                        <a:alpha val="0"/>
                      </a:srgbClr>
                    </a:solidFill>
                  </a:ln>
                  <a:solidFill>
                    <a:srgbClr val="FFFFFF"/>
                  </a:solidFill>
                </a:rPr>
                <a:t>Video</a:t>
              </a:r>
              <a:endParaRPr lang="en-US" sz="588" kern="0" dirty="0">
                <a:solidFill>
                  <a:srgbClr val="FFFFFF"/>
                </a:solidFill>
                <a:ea typeface="Segoe UI" pitchFamily="34" charset="0"/>
                <a:cs typeface="Segoe UI" pitchFamily="34" charset="0"/>
              </a:endParaRPr>
            </a:p>
          </p:txBody>
        </p:sp>
        <p:sp>
          <p:nvSpPr>
            <p:cNvPr id="267" name="Freeform 7"/>
            <p:cNvSpPr>
              <a:spLocks noEditPoints="1"/>
            </p:cNvSpPr>
            <p:nvPr/>
          </p:nvSpPr>
          <p:spPr bwMode="auto">
            <a:xfrm>
              <a:off x="2019832" y="3275280"/>
              <a:ext cx="297830" cy="319992"/>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26" tIns="44812" rIns="89626" bIns="44812" numCol="1" rtlCol="0" anchor="ctr" anchorCtr="0" compatLnSpc="1">
              <a:prstTxWarp prst="textNoShape">
                <a:avLst/>
              </a:prstTxWarp>
            </a:bodyPr>
            <a:lstStyle/>
            <a:p>
              <a:pPr defTabSz="806586">
                <a:defRPr/>
              </a:pPr>
              <a:endParaRPr lang="en-US" sz="588" kern="0" spc="-132" dirty="0">
                <a:solidFill>
                  <a:srgbClr val="FFFFFF"/>
                </a:solidFill>
                <a:latin typeface="Segoe Light" pitchFamily="34" charset="0"/>
              </a:endParaRPr>
            </a:p>
          </p:txBody>
        </p:sp>
      </p:grpSp>
      <p:grpSp>
        <p:nvGrpSpPr>
          <p:cNvPr id="268" name="Group 267"/>
          <p:cNvGrpSpPr/>
          <p:nvPr/>
        </p:nvGrpSpPr>
        <p:grpSpPr>
          <a:xfrm>
            <a:off x="5129157" y="3929710"/>
            <a:ext cx="545850" cy="545850"/>
            <a:chOff x="370109" y="3187789"/>
            <a:chExt cx="691781" cy="691781"/>
          </a:xfrm>
          <a:solidFill>
            <a:schemeClr val="accent2"/>
          </a:solidFill>
        </p:grpSpPr>
        <p:sp>
          <p:nvSpPr>
            <p:cNvPr id="269" name="Rectangle 268"/>
            <p:cNvSpPr/>
            <p:nvPr>
              <p:custDataLst>
                <p:tags r:id="rId4"/>
              </p:custDataLst>
            </p:nvPr>
          </p:nvSpPr>
          <p:spPr bwMode="auto">
            <a:xfrm>
              <a:off x="370109"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defTabSz="913788">
                <a:lnSpc>
                  <a:spcPct val="90000"/>
                </a:lnSpc>
                <a:defRPr/>
              </a:pPr>
              <a:r>
                <a:rPr lang="en-US" sz="588" kern="0" dirty="0">
                  <a:ln>
                    <a:solidFill>
                      <a:srgbClr val="000000">
                        <a:alpha val="0"/>
                      </a:srgbClr>
                    </a:solidFill>
                  </a:ln>
                  <a:solidFill>
                    <a:srgbClr val="FFFFFF"/>
                  </a:solidFill>
                </a:rPr>
                <a:t>LOB applications</a:t>
              </a:r>
            </a:p>
          </p:txBody>
        </p:sp>
        <p:sp>
          <p:nvSpPr>
            <p:cNvPr id="270" name="Donut 59"/>
            <p:cNvSpPr>
              <a:spLocks noChangeAspect="1"/>
            </p:cNvSpPr>
            <p:nvPr/>
          </p:nvSpPr>
          <p:spPr bwMode="auto">
            <a:xfrm>
              <a:off x="587672" y="3258426"/>
              <a:ext cx="256656" cy="276958"/>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defTabSz="895919">
                <a:defRPr/>
              </a:pPr>
              <a:endParaRPr lang="en-US" sz="588" kern="0" spc="-49" dirty="0" err="1">
                <a:solidFill>
                  <a:srgbClr val="FFFFFF"/>
                </a:solidFill>
                <a:ea typeface="Segoe UI" pitchFamily="34" charset="0"/>
                <a:cs typeface="Segoe UI" pitchFamily="34" charset="0"/>
              </a:endParaRPr>
            </a:p>
          </p:txBody>
        </p:sp>
      </p:grpSp>
      <p:grpSp>
        <p:nvGrpSpPr>
          <p:cNvPr id="271" name="Group 270"/>
          <p:cNvGrpSpPr/>
          <p:nvPr/>
        </p:nvGrpSpPr>
        <p:grpSpPr>
          <a:xfrm>
            <a:off x="5414733" y="4902028"/>
            <a:ext cx="545850" cy="545850"/>
            <a:chOff x="1103397" y="2464452"/>
            <a:chExt cx="691781" cy="691781"/>
          </a:xfrm>
          <a:solidFill>
            <a:schemeClr val="accent2"/>
          </a:solidFill>
        </p:grpSpPr>
        <p:sp>
          <p:nvSpPr>
            <p:cNvPr id="272" name="Rectangle 271"/>
            <p:cNvSpPr/>
            <p:nvPr>
              <p:custDataLst>
                <p:tags r:id="rId3"/>
              </p:custDataLst>
            </p:nvPr>
          </p:nvSpPr>
          <p:spPr bwMode="auto">
            <a:xfrm>
              <a:off x="1103397" y="2464452"/>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defTabSz="913927">
                <a:lnSpc>
                  <a:spcPct val="90000"/>
                </a:lnSpc>
                <a:defRPr/>
              </a:pPr>
              <a:r>
                <a:rPr lang="en-US" sz="588" kern="0" dirty="0">
                  <a:ln>
                    <a:solidFill>
                      <a:srgbClr val="000000">
                        <a:alpha val="0"/>
                      </a:srgbClr>
                    </a:solidFill>
                  </a:ln>
                  <a:solidFill>
                    <a:srgbClr val="FFFFFF"/>
                  </a:solidFill>
                </a:rPr>
                <a:t>Web</a:t>
              </a:r>
              <a:endParaRPr lang="en-US" sz="588" kern="0" dirty="0">
                <a:solidFill>
                  <a:srgbClr val="FFFFFF"/>
                </a:solidFill>
                <a:ea typeface="Segoe UI" pitchFamily="34" charset="0"/>
                <a:cs typeface="Segoe UI" pitchFamily="34" charset="0"/>
              </a:endParaRPr>
            </a:p>
          </p:txBody>
        </p:sp>
        <p:sp>
          <p:nvSpPr>
            <p:cNvPr id="273" name="Rounded Rectangle 18"/>
            <p:cNvSpPr/>
            <p:nvPr/>
          </p:nvSpPr>
          <p:spPr bwMode="auto">
            <a:xfrm>
              <a:off x="1331186" y="2561849"/>
              <a:ext cx="236204" cy="243353"/>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defTabSz="895919">
                <a:defRPr/>
              </a:pPr>
              <a:endParaRPr lang="en-US" sz="588" kern="0" spc="-49" dirty="0" err="1">
                <a:solidFill>
                  <a:srgbClr val="FFFFFF"/>
                </a:solidFill>
                <a:ea typeface="Segoe UI" pitchFamily="34" charset="0"/>
                <a:cs typeface="Segoe UI" pitchFamily="34" charset="0"/>
              </a:endParaRPr>
            </a:p>
          </p:txBody>
        </p:sp>
      </p:grpSp>
      <p:grpSp>
        <p:nvGrpSpPr>
          <p:cNvPr id="274" name="Group 273"/>
          <p:cNvGrpSpPr/>
          <p:nvPr/>
        </p:nvGrpSpPr>
        <p:grpSpPr>
          <a:xfrm>
            <a:off x="6700786" y="3808097"/>
            <a:ext cx="545850" cy="545850"/>
            <a:chOff x="1822857" y="2464452"/>
            <a:chExt cx="691781" cy="691781"/>
          </a:xfrm>
          <a:solidFill>
            <a:schemeClr val="accent2"/>
          </a:solidFill>
        </p:grpSpPr>
        <p:sp>
          <p:nvSpPr>
            <p:cNvPr id="275" name="Rectangle 274"/>
            <p:cNvSpPr/>
            <p:nvPr>
              <p:custDataLst>
                <p:tags r:id="rId2"/>
              </p:custDataLst>
            </p:nvPr>
          </p:nvSpPr>
          <p:spPr bwMode="auto">
            <a:xfrm>
              <a:off x="1822857" y="2464452"/>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defTabSz="913927">
                <a:lnSpc>
                  <a:spcPct val="90000"/>
                </a:lnSpc>
                <a:defRPr/>
              </a:pPr>
              <a:r>
                <a:rPr lang="en-US" sz="588" kern="0" dirty="0">
                  <a:ln>
                    <a:solidFill>
                      <a:srgbClr val="000000">
                        <a:alpha val="0"/>
                      </a:srgbClr>
                    </a:solidFill>
                  </a:ln>
                  <a:solidFill>
                    <a:srgbClr val="FFFFFF"/>
                  </a:solidFill>
                </a:rPr>
                <a:t>Social</a:t>
              </a:r>
              <a:endParaRPr lang="en-US" sz="588" kern="0" dirty="0">
                <a:solidFill>
                  <a:srgbClr val="FFFFFF"/>
                </a:solidFill>
                <a:ea typeface="Segoe UI" pitchFamily="34" charset="0"/>
                <a:cs typeface="Segoe UI" pitchFamily="34" charset="0"/>
              </a:endParaRPr>
            </a:p>
          </p:txBody>
        </p:sp>
        <p:sp>
          <p:nvSpPr>
            <p:cNvPr id="276" name="Freeform 5"/>
            <p:cNvSpPr>
              <a:spLocks noEditPoints="1"/>
            </p:cNvSpPr>
            <p:nvPr/>
          </p:nvSpPr>
          <p:spPr bwMode="auto">
            <a:xfrm>
              <a:off x="2039038" y="2574721"/>
              <a:ext cx="259418" cy="217623"/>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914192">
                <a:defRPr/>
              </a:pPr>
              <a:endParaRPr lang="en-US" sz="588" kern="0">
                <a:solidFill>
                  <a:srgbClr val="FFFFFF"/>
                </a:solidFill>
              </a:endParaRPr>
            </a:p>
          </p:txBody>
        </p:sp>
      </p:grpSp>
      <p:grpSp>
        <p:nvGrpSpPr>
          <p:cNvPr id="277" name="Group 276"/>
          <p:cNvGrpSpPr/>
          <p:nvPr/>
        </p:nvGrpSpPr>
        <p:grpSpPr>
          <a:xfrm>
            <a:off x="6466754" y="4866297"/>
            <a:ext cx="545850" cy="545850"/>
            <a:chOff x="2551230" y="3187789"/>
            <a:chExt cx="691781" cy="691781"/>
          </a:xfrm>
          <a:solidFill>
            <a:schemeClr val="accent2"/>
          </a:solidFill>
        </p:grpSpPr>
        <p:sp>
          <p:nvSpPr>
            <p:cNvPr id="278" name="Rectangle 277"/>
            <p:cNvSpPr/>
            <p:nvPr>
              <p:custDataLst>
                <p:tags r:id="rId1"/>
              </p:custDataLst>
            </p:nvPr>
          </p:nvSpPr>
          <p:spPr bwMode="auto">
            <a:xfrm>
              <a:off x="2551230"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defTabSz="913927">
                <a:lnSpc>
                  <a:spcPct val="90000"/>
                </a:lnSpc>
                <a:defRPr/>
              </a:pPr>
              <a:r>
                <a:rPr lang="en-US" sz="588" kern="0" dirty="0">
                  <a:ln>
                    <a:solidFill>
                      <a:srgbClr val="000000">
                        <a:alpha val="0"/>
                      </a:srgbClr>
                    </a:solidFill>
                  </a:ln>
                  <a:solidFill>
                    <a:srgbClr val="FFFFFF"/>
                  </a:solidFill>
                </a:rPr>
                <a:t>Clickstream</a:t>
              </a:r>
              <a:endParaRPr lang="en-US" sz="588" kern="0" dirty="0">
                <a:solidFill>
                  <a:srgbClr val="FFFFFF"/>
                </a:solidFill>
                <a:ea typeface="Segoe UI" pitchFamily="34" charset="0"/>
                <a:cs typeface="Segoe UI" pitchFamily="34" charset="0"/>
              </a:endParaRPr>
            </a:p>
          </p:txBody>
        </p:sp>
        <p:sp>
          <p:nvSpPr>
            <p:cNvPr id="279" name="Freeform 278"/>
            <p:cNvSpPr>
              <a:spLocks noChangeAspect="1"/>
            </p:cNvSpPr>
            <p:nvPr/>
          </p:nvSpPr>
          <p:spPr bwMode="auto">
            <a:xfrm>
              <a:off x="2746121" y="3280505"/>
              <a:ext cx="301998" cy="304393"/>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a:lnSpc>
                  <a:spcPct val="90000"/>
                </a:lnSpc>
                <a:defRPr/>
              </a:pPr>
              <a:endParaRPr lang="en-US" sz="588" kern="0" dirty="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388458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0-#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5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0-#ppt_w/2"/>
                                          </p:val>
                                        </p:tav>
                                        <p:tav tm="100000">
                                          <p:val>
                                            <p:strVal val="#ppt_x"/>
                                          </p:val>
                                        </p:tav>
                                      </p:tavLst>
                                    </p:anim>
                                    <p:anim calcmode="lin" valueType="num">
                                      <p:cBhvr additive="base">
                                        <p:cTn id="16" dur="500" fill="hold"/>
                                        <p:tgtEl>
                                          <p:spTgt spid="23"/>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75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0-#ppt_w/2"/>
                                          </p:val>
                                        </p:tav>
                                        <p:tav tm="100000">
                                          <p:val>
                                            <p:strVal val="#ppt_x"/>
                                          </p:val>
                                        </p:tav>
                                      </p:tavLst>
                                    </p:anim>
                                    <p:anim calcmode="lin" valueType="num">
                                      <p:cBhvr additive="base">
                                        <p:cTn id="20" dur="500" fill="hold"/>
                                        <p:tgtEl>
                                          <p:spTgt spid="18"/>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100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0-#ppt_w/2"/>
                                          </p:val>
                                        </p:tav>
                                        <p:tav tm="100000">
                                          <p:val>
                                            <p:strVal val="#ppt_x"/>
                                          </p:val>
                                        </p:tav>
                                      </p:tavLst>
                                    </p:anim>
                                    <p:anim calcmode="lin" valueType="num">
                                      <p:cBhvr additive="base">
                                        <p:cTn id="24" dur="500" fill="hold"/>
                                        <p:tgtEl>
                                          <p:spTgt spid="22"/>
                                        </p:tgtEl>
                                        <p:attrNameLst>
                                          <p:attrName>ppt_y</p:attrName>
                                        </p:attrNameLst>
                                      </p:cBhvr>
                                      <p:tavLst>
                                        <p:tav tm="0">
                                          <p:val>
                                            <p:strVal val="#ppt_y"/>
                                          </p:val>
                                        </p:tav>
                                        <p:tav tm="100000">
                                          <p:val>
                                            <p:strVal val="#ppt_y"/>
                                          </p:val>
                                        </p:tav>
                                      </p:tavLst>
                                    </p:anim>
                                  </p:childTnLst>
                                </p:cTn>
                              </p:par>
                              <p:par>
                                <p:cTn id="25" presetID="2" presetClass="entr" presetSubtype="8" decel="100000" fill="hold"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0-#ppt_w/2"/>
                                          </p:val>
                                        </p:tav>
                                        <p:tav tm="100000">
                                          <p:val>
                                            <p:strVal val="#ppt_x"/>
                                          </p:val>
                                        </p:tav>
                                      </p:tavLst>
                                    </p:anim>
                                    <p:anim calcmode="lin" valueType="num">
                                      <p:cBhvr additive="base">
                                        <p:cTn id="28" dur="500" fill="hold"/>
                                        <p:tgtEl>
                                          <p:spTgt spid="19"/>
                                        </p:tgtEl>
                                        <p:attrNameLst>
                                          <p:attrName>ppt_y</p:attrName>
                                        </p:attrNameLst>
                                      </p:cBhvr>
                                      <p:tavLst>
                                        <p:tav tm="0">
                                          <p:val>
                                            <p:strVal val="#ppt_y"/>
                                          </p:val>
                                        </p:tav>
                                        <p:tav tm="100000">
                                          <p:val>
                                            <p:strVal val="#ppt_y"/>
                                          </p:val>
                                        </p:tav>
                                      </p:tavLst>
                                    </p:anim>
                                  </p:childTnLst>
                                </p:cTn>
                              </p:par>
                              <p:par>
                                <p:cTn id="29" presetID="2" presetClass="entr" presetSubtype="8" decel="100000" fill="hold" nodeType="withEffect">
                                  <p:stCondLst>
                                    <p:cond delay="150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0-#ppt_w/2"/>
                                          </p:val>
                                        </p:tav>
                                        <p:tav tm="100000">
                                          <p:val>
                                            <p:strVal val="#ppt_x"/>
                                          </p:val>
                                        </p:tav>
                                      </p:tavLst>
                                    </p:anim>
                                    <p:anim calcmode="lin" valueType="num">
                                      <p:cBhvr additive="base">
                                        <p:cTn id="32" dur="500" fill="hold"/>
                                        <p:tgtEl>
                                          <p:spTgt spid="24"/>
                                        </p:tgtEl>
                                        <p:attrNameLst>
                                          <p:attrName>ppt_y</p:attrName>
                                        </p:attrNameLst>
                                      </p:cBhvr>
                                      <p:tavLst>
                                        <p:tav tm="0">
                                          <p:val>
                                            <p:strVal val="#ppt_y"/>
                                          </p:val>
                                        </p:tav>
                                        <p:tav tm="100000">
                                          <p:val>
                                            <p:strVal val="#ppt_y"/>
                                          </p:val>
                                        </p:tav>
                                      </p:tavLst>
                                    </p:anim>
                                  </p:childTnLst>
                                </p:cTn>
                              </p:par>
                              <p:par>
                                <p:cTn id="33" presetID="2" presetClass="entr" presetSubtype="8" decel="100000" fill="hold" nodeType="withEffect">
                                  <p:stCondLst>
                                    <p:cond delay="175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0-#ppt_w/2"/>
                                          </p:val>
                                        </p:tav>
                                        <p:tav tm="100000">
                                          <p:val>
                                            <p:strVal val="#ppt_x"/>
                                          </p:val>
                                        </p:tav>
                                      </p:tavLst>
                                    </p:anim>
                                    <p:anim calcmode="lin" valueType="num">
                                      <p:cBhvr additive="base">
                                        <p:cTn id="36" dur="500" fill="hold"/>
                                        <p:tgtEl>
                                          <p:spTgt spid="20"/>
                                        </p:tgtEl>
                                        <p:attrNameLst>
                                          <p:attrName>ppt_y</p:attrName>
                                        </p:attrNameLst>
                                      </p:cBhvr>
                                      <p:tavLst>
                                        <p:tav tm="0">
                                          <p:val>
                                            <p:strVal val="#ppt_y"/>
                                          </p:val>
                                        </p:tav>
                                        <p:tav tm="100000">
                                          <p:val>
                                            <p:strVal val="#ppt_y"/>
                                          </p:val>
                                        </p:tav>
                                      </p:tavLst>
                                    </p:anim>
                                  </p:childTnLst>
                                </p:cTn>
                              </p:par>
                            </p:childTnLst>
                          </p:cTn>
                        </p:par>
                        <p:par>
                          <p:cTn id="37" fill="hold">
                            <p:stCondLst>
                              <p:cond delay="2250"/>
                            </p:stCondLst>
                            <p:childTnLst>
                              <p:par>
                                <p:cTn id="38" presetID="10" presetClass="entr" presetSubtype="0" fill="hold" nodeType="after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500"/>
                                        <p:tgtEl>
                                          <p:spTgt spid="2"/>
                                        </p:tgtEl>
                                      </p:cBhvr>
                                    </p:animEffect>
                                  </p:childTnLst>
                                </p:cTn>
                              </p:par>
                            </p:childTnLst>
                          </p:cTn>
                        </p:par>
                        <p:par>
                          <p:cTn id="41" fill="hold">
                            <p:stCondLst>
                              <p:cond delay="2750"/>
                            </p:stCondLst>
                            <p:childTnLst>
                              <p:par>
                                <p:cTn id="42" presetID="22" presetClass="entr" presetSubtype="8" fill="hold" nodeType="after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wipe(left)">
                                      <p:cBhvr>
                                        <p:cTn id="44" dur="500"/>
                                        <p:tgtEl>
                                          <p:spTgt spid="58"/>
                                        </p:tgtEl>
                                      </p:cBhvr>
                                    </p:animEffect>
                                  </p:childTnLst>
                                </p:cTn>
                              </p:par>
                              <p:par>
                                <p:cTn id="45" presetID="22" presetClass="entr" presetSubtype="8" fill="hold" nodeType="withEffect">
                                  <p:stCondLst>
                                    <p:cond delay="250"/>
                                  </p:stCondLst>
                                  <p:childTnLst>
                                    <p:set>
                                      <p:cBhvr>
                                        <p:cTn id="46" dur="1" fill="hold">
                                          <p:stCondLst>
                                            <p:cond delay="0"/>
                                          </p:stCondLst>
                                        </p:cTn>
                                        <p:tgtEl>
                                          <p:spTgt spid="59"/>
                                        </p:tgtEl>
                                        <p:attrNameLst>
                                          <p:attrName>style.visibility</p:attrName>
                                        </p:attrNameLst>
                                      </p:cBhvr>
                                      <p:to>
                                        <p:strVal val="visible"/>
                                      </p:to>
                                    </p:set>
                                    <p:animEffect transition="in" filter="wipe(left)">
                                      <p:cBhvr>
                                        <p:cTn id="47" dur="500"/>
                                        <p:tgtEl>
                                          <p:spTgt spid="59"/>
                                        </p:tgtEl>
                                      </p:cBhvr>
                                    </p:animEffect>
                                  </p:childTnLst>
                                </p:cTn>
                              </p:par>
                              <p:par>
                                <p:cTn id="48" presetID="22" presetClass="entr" presetSubtype="8" fill="hold" nodeType="withEffect">
                                  <p:stCondLst>
                                    <p:cond delay="0"/>
                                  </p:stCondLst>
                                  <p:childTnLst>
                                    <p:set>
                                      <p:cBhvr>
                                        <p:cTn id="49" dur="1" fill="hold">
                                          <p:stCondLst>
                                            <p:cond delay="0"/>
                                          </p:stCondLst>
                                        </p:cTn>
                                        <p:tgtEl>
                                          <p:spTgt spid="61"/>
                                        </p:tgtEl>
                                        <p:attrNameLst>
                                          <p:attrName>style.visibility</p:attrName>
                                        </p:attrNameLst>
                                      </p:cBhvr>
                                      <p:to>
                                        <p:strVal val="visible"/>
                                      </p:to>
                                    </p:set>
                                    <p:animEffect transition="in" filter="wipe(left)">
                                      <p:cBhvr>
                                        <p:cTn id="50" dur="500"/>
                                        <p:tgtEl>
                                          <p:spTgt spid="61"/>
                                        </p:tgtEl>
                                      </p:cBhvr>
                                    </p:animEffect>
                                  </p:childTnLst>
                                </p:cTn>
                              </p:par>
                              <p:par>
                                <p:cTn id="51" presetID="22" presetClass="entr" presetSubtype="8" fill="hold" nodeType="withEffect">
                                  <p:stCondLst>
                                    <p:cond delay="250"/>
                                  </p:stCondLst>
                                  <p:childTnLst>
                                    <p:set>
                                      <p:cBhvr>
                                        <p:cTn id="52" dur="1" fill="hold">
                                          <p:stCondLst>
                                            <p:cond delay="0"/>
                                          </p:stCondLst>
                                        </p:cTn>
                                        <p:tgtEl>
                                          <p:spTgt spid="63"/>
                                        </p:tgtEl>
                                        <p:attrNameLst>
                                          <p:attrName>style.visibility</p:attrName>
                                        </p:attrNameLst>
                                      </p:cBhvr>
                                      <p:to>
                                        <p:strVal val="visible"/>
                                      </p:to>
                                    </p:set>
                                    <p:animEffect transition="in" filter="wipe(left)">
                                      <p:cBhvr>
                                        <p:cTn id="53" dur="500"/>
                                        <p:tgtEl>
                                          <p:spTgt spid="63"/>
                                        </p:tgtEl>
                                      </p:cBhvr>
                                    </p:animEffect>
                                  </p:childTnLst>
                                </p:cTn>
                              </p:par>
                              <p:par>
                                <p:cTn id="54" presetID="22" presetClass="entr" presetSubtype="8" fill="hold" nodeType="withEffect">
                                  <p:stCondLst>
                                    <p:cond delay="0"/>
                                  </p:stCondLst>
                                  <p:childTnLst>
                                    <p:set>
                                      <p:cBhvr>
                                        <p:cTn id="55" dur="1" fill="hold">
                                          <p:stCondLst>
                                            <p:cond delay="0"/>
                                          </p:stCondLst>
                                        </p:cTn>
                                        <p:tgtEl>
                                          <p:spTgt spid="65"/>
                                        </p:tgtEl>
                                        <p:attrNameLst>
                                          <p:attrName>style.visibility</p:attrName>
                                        </p:attrNameLst>
                                      </p:cBhvr>
                                      <p:to>
                                        <p:strVal val="visible"/>
                                      </p:to>
                                    </p:set>
                                    <p:animEffect transition="in" filter="wipe(left)">
                                      <p:cBhvr>
                                        <p:cTn id="56" dur="500"/>
                                        <p:tgtEl>
                                          <p:spTgt spid="65"/>
                                        </p:tgtEl>
                                      </p:cBhvr>
                                    </p:animEffect>
                                  </p:childTnLst>
                                </p:cTn>
                              </p:par>
                              <p:par>
                                <p:cTn id="57" presetID="22" presetClass="entr" presetSubtype="8" fill="hold" nodeType="withEffect">
                                  <p:stCondLst>
                                    <p:cond delay="250"/>
                                  </p:stCondLst>
                                  <p:childTnLst>
                                    <p:set>
                                      <p:cBhvr>
                                        <p:cTn id="58" dur="1" fill="hold">
                                          <p:stCondLst>
                                            <p:cond delay="0"/>
                                          </p:stCondLst>
                                        </p:cTn>
                                        <p:tgtEl>
                                          <p:spTgt spid="67"/>
                                        </p:tgtEl>
                                        <p:attrNameLst>
                                          <p:attrName>style.visibility</p:attrName>
                                        </p:attrNameLst>
                                      </p:cBhvr>
                                      <p:to>
                                        <p:strVal val="visible"/>
                                      </p:to>
                                    </p:set>
                                    <p:animEffect transition="in" filter="wipe(left)">
                                      <p:cBhvr>
                                        <p:cTn id="59" dur="500"/>
                                        <p:tgtEl>
                                          <p:spTgt spid="67"/>
                                        </p:tgtEl>
                                      </p:cBhvr>
                                    </p:animEffect>
                                  </p:childTnLst>
                                </p:cTn>
                              </p:par>
                              <p:par>
                                <p:cTn id="60" presetID="10" presetClass="entr" presetSubtype="0" fill="hold" grpId="0" nodeType="withEffect">
                                  <p:stCondLst>
                                    <p:cond delay="250"/>
                                  </p:stCondLst>
                                  <p:childTnLst>
                                    <p:set>
                                      <p:cBhvr>
                                        <p:cTn id="61" dur="1" fill="hold">
                                          <p:stCondLst>
                                            <p:cond delay="0"/>
                                          </p:stCondLst>
                                        </p:cTn>
                                        <p:tgtEl>
                                          <p:spTgt spid="76"/>
                                        </p:tgtEl>
                                        <p:attrNameLst>
                                          <p:attrName>style.visibility</p:attrName>
                                        </p:attrNameLst>
                                      </p:cBhvr>
                                      <p:to>
                                        <p:strVal val="visible"/>
                                      </p:to>
                                    </p:set>
                                    <p:animEffect transition="in" filter="fade">
                                      <p:cBhvr>
                                        <p:cTn id="62" dur="500"/>
                                        <p:tgtEl>
                                          <p:spTgt spid="76"/>
                                        </p:tgtEl>
                                      </p:cBhvr>
                                    </p:animEffect>
                                  </p:childTnLst>
                                </p:cTn>
                              </p:par>
                              <p:par>
                                <p:cTn id="63" presetID="10" presetClass="entr" presetSubtype="0" fill="hold" grpId="0" nodeType="withEffect">
                                  <p:stCondLst>
                                    <p:cond delay="500"/>
                                  </p:stCondLst>
                                  <p:childTnLst>
                                    <p:set>
                                      <p:cBhvr>
                                        <p:cTn id="64" dur="1" fill="hold">
                                          <p:stCondLst>
                                            <p:cond delay="0"/>
                                          </p:stCondLst>
                                        </p:cTn>
                                        <p:tgtEl>
                                          <p:spTgt spid="77"/>
                                        </p:tgtEl>
                                        <p:attrNameLst>
                                          <p:attrName>style.visibility</p:attrName>
                                        </p:attrNameLst>
                                      </p:cBhvr>
                                      <p:to>
                                        <p:strVal val="visible"/>
                                      </p:to>
                                    </p:set>
                                    <p:animEffect transition="in" filter="fade">
                                      <p:cBhvr>
                                        <p:cTn id="65" dur="500"/>
                                        <p:tgtEl>
                                          <p:spTgt spid="77"/>
                                        </p:tgtEl>
                                      </p:cBhvr>
                                    </p:animEffect>
                                  </p:childTnLst>
                                </p:cTn>
                              </p:par>
                            </p:childTnLst>
                          </p:cTn>
                        </p:par>
                        <p:par>
                          <p:cTn id="66" fill="hold">
                            <p:stCondLst>
                              <p:cond delay="3750"/>
                            </p:stCondLst>
                            <p:childTnLst>
                              <p:par>
                                <p:cTn id="67" presetID="10" presetClass="entr" presetSubtype="0" fill="hold" nodeType="afterEffect">
                                  <p:stCondLst>
                                    <p:cond delay="0"/>
                                  </p:stCondLst>
                                  <p:childTnLst>
                                    <p:set>
                                      <p:cBhvr>
                                        <p:cTn id="68" dur="1" fill="hold">
                                          <p:stCondLst>
                                            <p:cond delay="0"/>
                                          </p:stCondLst>
                                        </p:cTn>
                                        <p:tgtEl>
                                          <p:spTgt spid="268"/>
                                        </p:tgtEl>
                                        <p:attrNameLst>
                                          <p:attrName>style.visibility</p:attrName>
                                        </p:attrNameLst>
                                      </p:cBhvr>
                                      <p:to>
                                        <p:strVal val="visible"/>
                                      </p:to>
                                    </p:set>
                                    <p:animEffect transition="in" filter="fade">
                                      <p:cBhvr>
                                        <p:cTn id="69" dur="500"/>
                                        <p:tgtEl>
                                          <p:spTgt spid="268"/>
                                        </p:tgtEl>
                                      </p:cBhvr>
                                    </p:animEffect>
                                  </p:childTnLst>
                                </p:cTn>
                              </p:par>
                              <p:par>
                                <p:cTn id="70" presetID="10" presetClass="entr" presetSubtype="0" fill="hold" nodeType="withEffect">
                                  <p:stCondLst>
                                    <p:cond delay="0"/>
                                  </p:stCondLst>
                                  <p:childTnLst>
                                    <p:set>
                                      <p:cBhvr>
                                        <p:cTn id="71" dur="1" fill="hold">
                                          <p:stCondLst>
                                            <p:cond delay="0"/>
                                          </p:stCondLst>
                                        </p:cTn>
                                        <p:tgtEl>
                                          <p:spTgt spid="251"/>
                                        </p:tgtEl>
                                        <p:attrNameLst>
                                          <p:attrName>style.visibility</p:attrName>
                                        </p:attrNameLst>
                                      </p:cBhvr>
                                      <p:to>
                                        <p:strVal val="visible"/>
                                      </p:to>
                                    </p:set>
                                    <p:animEffect transition="in" filter="fade">
                                      <p:cBhvr>
                                        <p:cTn id="72" dur="500"/>
                                        <p:tgtEl>
                                          <p:spTgt spid="251"/>
                                        </p:tgtEl>
                                      </p:cBhvr>
                                    </p:animEffect>
                                  </p:childTnLst>
                                </p:cTn>
                              </p:par>
                              <p:par>
                                <p:cTn id="73" presetID="10" presetClass="entr" presetSubtype="0" fill="hold" nodeType="withEffect">
                                  <p:stCondLst>
                                    <p:cond delay="0"/>
                                  </p:stCondLst>
                                  <p:childTnLst>
                                    <p:set>
                                      <p:cBhvr>
                                        <p:cTn id="74" dur="1" fill="hold">
                                          <p:stCondLst>
                                            <p:cond delay="0"/>
                                          </p:stCondLst>
                                        </p:cTn>
                                        <p:tgtEl>
                                          <p:spTgt spid="274"/>
                                        </p:tgtEl>
                                        <p:attrNameLst>
                                          <p:attrName>style.visibility</p:attrName>
                                        </p:attrNameLst>
                                      </p:cBhvr>
                                      <p:to>
                                        <p:strVal val="visible"/>
                                      </p:to>
                                    </p:set>
                                    <p:animEffect transition="in" filter="fade">
                                      <p:cBhvr>
                                        <p:cTn id="75" dur="500"/>
                                        <p:tgtEl>
                                          <p:spTgt spid="274"/>
                                        </p:tgtEl>
                                      </p:cBhvr>
                                    </p:animEffect>
                                  </p:childTnLst>
                                </p:cTn>
                              </p:par>
                              <p:par>
                                <p:cTn id="76" presetID="10" presetClass="entr" presetSubtype="0" fill="hold" nodeType="withEffect">
                                  <p:stCondLst>
                                    <p:cond delay="0"/>
                                  </p:stCondLst>
                                  <p:childTnLst>
                                    <p:set>
                                      <p:cBhvr>
                                        <p:cTn id="77" dur="1" fill="hold">
                                          <p:stCondLst>
                                            <p:cond delay="0"/>
                                          </p:stCondLst>
                                        </p:cTn>
                                        <p:tgtEl>
                                          <p:spTgt spid="265"/>
                                        </p:tgtEl>
                                        <p:attrNameLst>
                                          <p:attrName>style.visibility</p:attrName>
                                        </p:attrNameLst>
                                      </p:cBhvr>
                                      <p:to>
                                        <p:strVal val="visible"/>
                                      </p:to>
                                    </p:set>
                                    <p:animEffect transition="in" filter="fade">
                                      <p:cBhvr>
                                        <p:cTn id="78" dur="500"/>
                                        <p:tgtEl>
                                          <p:spTgt spid="265"/>
                                        </p:tgtEl>
                                      </p:cBhvr>
                                    </p:animEffect>
                                  </p:childTnLst>
                                </p:cTn>
                              </p:par>
                              <p:par>
                                <p:cTn id="79" presetID="10" presetClass="entr" presetSubtype="0" fill="hold" nodeType="withEffect">
                                  <p:stCondLst>
                                    <p:cond delay="0"/>
                                  </p:stCondLst>
                                  <p:childTnLst>
                                    <p:set>
                                      <p:cBhvr>
                                        <p:cTn id="80" dur="1" fill="hold">
                                          <p:stCondLst>
                                            <p:cond delay="0"/>
                                          </p:stCondLst>
                                        </p:cTn>
                                        <p:tgtEl>
                                          <p:spTgt spid="262"/>
                                        </p:tgtEl>
                                        <p:attrNameLst>
                                          <p:attrName>style.visibility</p:attrName>
                                        </p:attrNameLst>
                                      </p:cBhvr>
                                      <p:to>
                                        <p:strVal val="visible"/>
                                      </p:to>
                                    </p:set>
                                    <p:animEffect transition="in" filter="fade">
                                      <p:cBhvr>
                                        <p:cTn id="81" dur="500"/>
                                        <p:tgtEl>
                                          <p:spTgt spid="262"/>
                                        </p:tgtEl>
                                      </p:cBhvr>
                                    </p:animEffect>
                                  </p:childTnLst>
                                </p:cTn>
                              </p:par>
                              <p:par>
                                <p:cTn id="82" presetID="10" presetClass="entr" presetSubtype="0" fill="hold" nodeType="withEffect">
                                  <p:stCondLst>
                                    <p:cond delay="0"/>
                                  </p:stCondLst>
                                  <p:childTnLst>
                                    <p:set>
                                      <p:cBhvr>
                                        <p:cTn id="83" dur="1" fill="hold">
                                          <p:stCondLst>
                                            <p:cond delay="0"/>
                                          </p:stCondLst>
                                        </p:cTn>
                                        <p:tgtEl>
                                          <p:spTgt spid="277"/>
                                        </p:tgtEl>
                                        <p:attrNameLst>
                                          <p:attrName>style.visibility</p:attrName>
                                        </p:attrNameLst>
                                      </p:cBhvr>
                                      <p:to>
                                        <p:strVal val="visible"/>
                                      </p:to>
                                    </p:set>
                                    <p:animEffect transition="in" filter="fade">
                                      <p:cBhvr>
                                        <p:cTn id="84" dur="500"/>
                                        <p:tgtEl>
                                          <p:spTgt spid="277"/>
                                        </p:tgtEl>
                                      </p:cBhvr>
                                    </p:animEffect>
                                  </p:childTnLst>
                                </p:cTn>
                              </p:par>
                              <p:par>
                                <p:cTn id="85" presetID="10" presetClass="entr" presetSubtype="0" fill="hold" nodeType="withEffect">
                                  <p:stCondLst>
                                    <p:cond delay="0"/>
                                  </p:stCondLst>
                                  <p:childTnLst>
                                    <p:set>
                                      <p:cBhvr>
                                        <p:cTn id="86" dur="1" fill="hold">
                                          <p:stCondLst>
                                            <p:cond delay="0"/>
                                          </p:stCondLst>
                                        </p:cTn>
                                        <p:tgtEl>
                                          <p:spTgt spid="271"/>
                                        </p:tgtEl>
                                        <p:attrNameLst>
                                          <p:attrName>style.visibility</p:attrName>
                                        </p:attrNameLst>
                                      </p:cBhvr>
                                      <p:to>
                                        <p:strVal val="visible"/>
                                      </p:to>
                                    </p:set>
                                    <p:animEffect transition="in" filter="fade">
                                      <p:cBhvr>
                                        <p:cTn id="87" dur="500"/>
                                        <p:tgtEl>
                                          <p:spTgt spid="271"/>
                                        </p:tgtEl>
                                      </p:cBhvr>
                                    </p:animEffect>
                                  </p:childTnLst>
                                </p:cTn>
                              </p:par>
                              <p:par>
                                <p:cTn id="88" presetID="10" presetClass="entr" presetSubtype="0" fill="hold" nodeType="withEffect">
                                  <p:stCondLst>
                                    <p:cond delay="0"/>
                                  </p:stCondLst>
                                  <p:childTnLst>
                                    <p:set>
                                      <p:cBhvr>
                                        <p:cTn id="89" dur="1" fill="hold">
                                          <p:stCondLst>
                                            <p:cond delay="0"/>
                                          </p:stCondLst>
                                        </p:cTn>
                                        <p:tgtEl>
                                          <p:spTgt spid="257"/>
                                        </p:tgtEl>
                                        <p:attrNameLst>
                                          <p:attrName>style.visibility</p:attrName>
                                        </p:attrNameLst>
                                      </p:cBhvr>
                                      <p:to>
                                        <p:strVal val="visible"/>
                                      </p:to>
                                    </p:set>
                                    <p:animEffect transition="in" filter="fade">
                                      <p:cBhvr>
                                        <p:cTn id="90" dur="500"/>
                                        <p:tgtEl>
                                          <p:spTgt spid="257"/>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79"/>
                                        </p:tgtEl>
                                        <p:attrNameLst>
                                          <p:attrName>style.visibility</p:attrName>
                                        </p:attrNameLst>
                                      </p:cBhvr>
                                      <p:to>
                                        <p:strVal val="visible"/>
                                      </p:to>
                                    </p:set>
                                    <p:animEffect transition="in" filter="wipe(left)">
                                      <p:cBhvr>
                                        <p:cTn id="95" dur="500"/>
                                        <p:tgtEl>
                                          <p:spTgt spid="79"/>
                                        </p:tgtEl>
                                      </p:cBhvr>
                                    </p:animEffect>
                                  </p:childTnLst>
                                </p:cTn>
                              </p:par>
                              <p:par>
                                <p:cTn id="96" presetID="22" presetClass="entr" presetSubtype="8" fill="hold" nodeType="withEffect">
                                  <p:stCondLst>
                                    <p:cond delay="0"/>
                                  </p:stCondLst>
                                  <p:childTnLst>
                                    <p:set>
                                      <p:cBhvr>
                                        <p:cTn id="97" dur="1" fill="hold">
                                          <p:stCondLst>
                                            <p:cond delay="0"/>
                                          </p:stCondLst>
                                        </p:cTn>
                                        <p:tgtEl>
                                          <p:spTgt spid="81"/>
                                        </p:tgtEl>
                                        <p:attrNameLst>
                                          <p:attrName>style.visibility</p:attrName>
                                        </p:attrNameLst>
                                      </p:cBhvr>
                                      <p:to>
                                        <p:strVal val="visible"/>
                                      </p:to>
                                    </p:set>
                                    <p:animEffect transition="in" filter="wipe(left)">
                                      <p:cBhvr>
                                        <p:cTn id="98" dur="500"/>
                                        <p:tgtEl>
                                          <p:spTgt spid="81"/>
                                        </p:tgtEl>
                                      </p:cBhvr>
                                    </p:animEffect>
                                  </p:childTnLst>
                                </p:cTn>
                              </p:par>
                              <p:par>
                                <p:cTn id="99" presetID="22" presetClass="entr" presetSubtype="8" fill="hold" nodeType="withEffect">
                                  <p:stCondLst>
                                    <p:cond delay="0"/>
                                  </p:stCondLst>
                                  <p:childTnLst>
                                    <p:set>
                                      <p:cBhvr>
                                        <p:cTn id="100" dur="1" fill="hold">
                                          <p:stCondLst>
                                            <p:cond delay="0"/>
                                          </p:stCondLst>
                                        </p:cTn>
                                        <p:tgtEl>
                                          <p:spTgt spid="90"/>
                                        </p:tgtEl>
                                        <p:attrNameLst>
                                          <p:attrName>style.visibility</p:attrName>
                                        </p:attrNameLst>
                                      </p:cBhvr>
                                      <p:to>
                                        <p:strVal val="visible"/>
                                      </p:to>
                                    </p:set>
                                    <p:animEffect transition="in" filter="wipe(left)">
                                      <p:cBhvr>
                                        <p:cTn id="101" dur="500"/>
                                        <p:tgtEl>
                                          <p:spTgt spid="90"/>
                                        </p:tgtEl>
                                      </p:cBhvr>
                                    </p:animEffect>
                                  </p:childTnLst>
                                </p:cTn>
                              </p:par>
                              <p:par>
                                <p:cTn id="102" presetID="22" presetClass="entr" presetSubtype="8" fill="hold" nodeType="withEffect">
                                  <p:stCondLst>
                                    <p:cond delay="0"/>
                                  </p:stCondLst>
                                  <p:childTnLst>
                                    <p:set>
                                      <p:cBhvr>
                                        <p:cTn id="103" dur="1" fill="hold">
                                          <p:stCondLst>
                                            <p:cond delay="0"/>
                                          </p:stCondLst>
                                        </p:cTn>
                                        <p:tgtEl>
                                          <p:spTgt spid="85"/>
                                        </p:tgtEl>
                                        <p:attrNameLst>
                                          <p:attrName>style.visibility</p:attrName>
                                        </p:attrNameLst>
                                      </p:cBhvr>
                                      <p:to>
                                        <p:strVal val="visible"/>
                                      </p:to>
                                    </p:set>
                                    <p:animEffect transition="in" filter="wipe(left)">
                                      <p:cBhvr>
                                        <p:cTn id="104" dur="500"/>
                                        <p:tgtEl>
                                          <p:spTgt spid="85"/>
                                        </p:tgtEl>
                                      </p:cBhvr>
                                    </p:animEffect>
                                  </p:childTnLst>
                                </p:cTn>
                              </p:par>
                              <p:par>
                                <p:cTn id="105" presetID="22" presetClass="entr" presetSubtype="8" fill="hold" nodeType="withEffect">
                                  <p:stCondLst>
                                    <p:cond delay="0"/>
                                  </p:stCondLst>
                                  <p:childTnLst>
                                    <p:set>
                                      <p:cBhvr>
                                        <p:cTn id="106" dur="1" fill="hold">
                                          <p:stCondLst>
                                            <p:cond delay="0"/>
                                          </p:stCondLst>
                                        </p:cTn>
                                        <p:tgtEl>
                                          <p:spTgt spid="87"/>
                                        </p:tgtEl>
                                        <p:attrNameLst>
                                          <p:attrName>style.visibility</p:attrName>
                                        </p:attrNameLst>
                                      </p:cBhvr>
                                      <p:to>
                                        <p:strVal val="visible"/>
                                      </p:to>
                                    </p:set>
                                    <p:animEffect transition="in" filter="wipe(left)">
                                      <p:cBhvr>
                                        <p:cTn id="107" dur="500"/>
                                        <p:tgtEl>
                                          <p:spTgt spid="87"/>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4"/>
                                        </p:tgtEl>
                                        <p:attrNameLst>
                                          <p:attrName>style.visibility</p:attrName>
                                        </p:attrNameLst>
                                      </p:cBhvr>
                                      <p:to>
                                        <p:strVal val="visible"/>
                                      </p:to>
                                    </p:set>
                                    <p:animEffect transition="in" filter="fade">
                                      <p:cBhvr>
                                        <p:cTn id="110" dur="500"/>
                                        <p:tgtEl>
                                          <p:spTgt spid="84"/>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83"/>
                                        </p:tgtEl>
                                        <p:attrNameLst>
                                          <p:attrName>style.visibility</p:attrName>
                                        </p:attrNameLst>
                                      </p:cBhvr>
                                      <p:to>
                                        <p:strVal val="visible"/>
                                      </p:to>
                                    </p:set>
                                    <p:animEffect transition="in" filter="fade">
                                      <p:cBhvr>
                                        <p:cTn id="113" dur="500"/>
                                        <p:tgtEl>
                                          <p:spTgt spid="83"/>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89"/>
                                        </p:tgtEl>
                                        <p:attrNameLst>
                                          <p:attrName>style.visibility</p:attrName>
                                        </p:attrNameLst>
                                      </p:cBhvr>
                                      <p:to>
                                        <p:strVal val="visible"/>
                                      </p:to>
                                    </p:set>
                                    <p:animEffect transition="in" filter="fade">
                                      <p:cBhvr>
                                        <p:cTn id="116" dur="500"/>
                                        <p:tgtEl>
                                          <p:spTgt spid="89"/>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86"/>
                                        </p:tgtEl>
                                        <p:attrNameLst>
                                          <p:attrName>style.visibility</p:attrName>
                                        </p:attrNameLst>
                                      </p:cBhvr>
                                      <p:to>
                                        <p:strVal val="visible"/>
                                      </p:to>
                                    </p:set>
                                    <p:animEffect transition="in" filter="fade">
                                      <p:cBhvr>
                                        <p:cTn id="119" dur="500"/>
                                        <p:tgtEl>
                                          <p:spTgt spid="86"/>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88"/>
                                        </p:tgtEl>
                                        <p:attrNameLst>
                                          <p:attrName>style.visibility</p:attrName>
                                        </p:attrNameLst>
                                      </p:cBhvr>
                                      <p:to>
                                        <p:strVal val="visible"/>
                                      </p:to>
                                    </p:set>
                                    <p:animEffect transition="in" filter="fade">
                                      <p:cBhvr>
                                        <p:cTn id="122" dur="500"/>
                                        <p:tgtEl>
                                          <p:spTgt spid="88"/>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78"/>
                                        </p:tgtEl>
                                        <p:attrNameLst>
                                          <p:attrName>style.visibility</p:attrName>
                                        </p:attrNameLst>
                                      </p:cBhvr>
                                      <p:to>
                                        <p:strVal val="visible"/>
                                      </p:to>
                                    </p:set>
                                    <p:animEffect transition="in" filter="fade">
                                      <p:cBhvr>
                                        <p:cTn id="125"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8" grpId="0" animBg="1"/>
      <p:bldP spid="83" grpId="0"/>
      <p:bldP spid="84" grpId="0"/>
      <p:bldP spid="86" grpId="0"/>
      <p:bldP spid="88" grpId="0"/>
      <p:bldP spid="89"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itle 1"/>
          <p:cNvSpPr txBox="1">
            <a:spLocks/>
          </p:cNvSpPr>
          <p:nvPr/>
        </p:nvSpPr>
        <p:spPr>
          <a:xfrm>
            <a:off x="322310" y="172640"/>
            <a:ext cx="11869690" cy="1069768"/>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sz="4705" dirty="0">
              <a:solidFill>
                <a:schemeClr val="bg1"/>
              </a:solidFill>
            </a:endParaRPr>
          </a:p>
        </p:txBody>
      </p:sp>
      <p:grpSp>
        <p:nvGrpSpPr>
          <p:cNvPr id="2" name="Group 1"/>
          <p:cNvGrpSpPr/>
          <p:nvPr/>
        </p:nvGrpSpPr>
        <p:grpSpPr>
          <a:xfrm>
            <a:off x="564749" y="1264446"/>
            <a:ext cx="4971994" cy="4852822"/>
            <a:chOff x="576072" y="1289304"/>
            <a:chExt cx="5274771" cy="4998310"/>
          </a:xfrm>
        </p:grpSpPr>
        <p:sp>
          <p:nvSpPr>
            <p:cNvPr id="127" name="Rounded Rectangle 126"/>
            <p:cNvSpPr/>
            <p:nvPr/>
          </p:nvSpPr>
          <p:spPr bwMode="auto">
            <a:xfrm>
              <a:off x="2656172" y="2153601"/>
              <a:ext cx="1037132" cy="1946724"/>
            </a:xfrm>
            <a:prstGeom prst="roundRect">
              <a:avLst/>
            </a:prstGeom>
            <a:solidFill>
              <a:srgbClr val="69BE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896091"/>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28" name="Rounded Rectangle 127"/>
            <p:cNvSpPr/>
            <p:nvPr/>
          </p:nvSpPr>
          <p:spPr bwMode="auto">
            <a:xfrm>
              <a:off x="3714586" y="2139424"/>
              <a:ext cx="1037132" cy="1946724"/>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896091"/>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29" name="Rounded Rectangle 128"/>
            <p:cNvSpPr/>
            <p:nvPr/>
          </p:nvSpPr>
          <p:spPr bwMode="auto">
            <a:xfrm>
              <a:off x="4785633" y="2140939"/>
              <a:ext cx="1037132" cy="1946724"/>
            </a:xfrm>
            <a:prstGeom prst="roundRect">
              <a:avLst/>
            </a:prstGeom>
            <a:solidFill>
              <a:srgbClr val="E4193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896091"/>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30" name="Freeform 129"/>
            <p:cNvSpPr/>
            <p:nvPr/>
          </p:nvSpPr>
          <p:spPr bwMode="auto">
            <a:xfrm>
              <a:off x="576072" y="1289304"/>
              <a:ext cx="5274771" cy="4998310"/>
            </a:xfrm>
            <a:custGeom>
              <a:avLst/>
              <a:gdLst>
                <a:gd name="connsiteX0" fmla="*/ 0 w 9357687"/>
                <a:gd name="connsiteY0" fmla="*/ 0 h 4794214"/>
                <a:gd name="connsiteX1" fmla="*/ 3401568 w 9357687"/>
                <a:gd name="connsiteY1" fmla="*/ 0 h 4794214"/>
                <a:gd name="connsiteX2" fmla="*/ 3401568 w 9357687"/>
                <a:gd name="connsiteY2" fmla="*/ 2690234 h 4794214"/>
                <a:gd name="connsiteX3" fmla="*/ 9357687 w 9357687"/>
                <a:gd name="connsiteY3" fmla="*/ 2690234 h 4794214"/>
                <a:gd name="connsiteX4" fmla="*/ 9357687 w 9357687"/>
                <a:gd name="connsiteY4" fmla="*/ 4794214 h 4794214"/>
                <a:gd name="connsiteX5" fmla="*/ 2921931 w 9357687"/>
                <a:gd name="connsiteY5" fmla="*/ 4794214 h 4794214"/>
                <a:gd name="connsiteX6" fmla="*/ 2921931 w 9357687"/>
                <a:gd name="connsiteY6" fmla="*/ 4794213 h 4794214"/>
                <a:gd name="connsiteX7" fmla="*/ 0 w 9357687"/>
                <a:gd name="connsiteY7" fmla="*/ 4794213 h 479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57687" h="4794214">
                  <a:moveTo>
                    <a:pt x="0" y="0"/>
                  </a:moveTo>
                  <a:lnTo>
                    <a:pt x="3401568" y="0"/>
                  </a:lnTo>
                  <a:lnTo>
                    <a:pt x="3401568" y="2690234"/>
                  </a:lnTo>
                  <a:lnTo>
                    <a:pt x="9357687" y="2690234"/>
                  </a:lnTo>
                  <a:lnTo>
                    <a:pt x="9357687" y="4794214"/>
                  </a:lnTo>
                  <a:lnTo>
                    <a:pt x="2921931" y="4794214"/>
                  </a:lnTo>
                  <a:lnTo>
                    <a:pt x="2921931" y="4794213"/>
                  </a:lnTo>
                  <a:lnTo>
                    <a:pt x="0" y="4794213"/>
                  </a:lnTo>
                  <a:close/>
                </a:path>
              </a:pathLst>
            </a:custGeom>
            <a:solidFill>
              <a:srgbClr val="0D16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4821" rIns="44821" bIns="89642"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110493" defTabSz="896091"/>
              <a:r>
                <a:rPr lang="en-US" sz="1765" b="1" spc="-49" dirty="0">
                  <a:gradFill>
                    <a:gsLst>
                      <a:gs pos="0">
                        <a:srgbClr val="FFFFFF"/>
                      </a:gs>
                      <a:gs pos="100000">
                        <a:srgbClr val="FFFFFF"/>
                      </a:gs>
                    </a:gsLst>
                    <a:lin ang="5400000" scaled="0"/>
                  </a:gradFill>
                  <a:latin typeface="Segoe UI" pitchFamily="34" charset="0"/>
                  <a:ea typeface="Segoe UI" pitchFamily="34" charset="0"/>
                  <a:cs typeface="Segoe UI" pitchFamily="34" charset="0"/>
                </a:rPr>
                <a:t>Azure Data Lake</a:t>
              </a:r>
            </a:p>
          </p:txBody>
        </p:sp>
        <p:sp>
          <p:nvSpPr>
            <p:cNvPr id="131" name="Rectangle 130"/>
            <p:cNvSpPr/>
            <p:nvPr/>
          </p:nvSpPr>
          <p:spPr>
            <a:xfrm>
              <a:off x="761045" y="4552530"/>
              <a:ext cx="4991403" cy="149015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sz="1961" dirty="0"/>
            </a:p>
          </p:txBody>
        </p:sp>
        <p:sp>
          <p:nvSpPr>
            <p:cNvPr id="132" name="Rectangle 131"/>
            <p:cNvSpPr/>
            <p:nvPr/>
          </p:nvSpPr>
          <p:spPr>
            <a:xfrm>
              <a:off x="683129" y="4647855"/>
              <a:ext cx="5000737" cy="1415650"/>
            </a:xfrm>
            <a:prstGeom prst="rect">
              <a:avLst/>
            </a:prstGeom>
            <a:solidFill>
              <a:srgbClr val="A5A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sz="1961" dirty="0"/>
            </a:p>
          </p:txBody>
        </p:sp>
        <p:pic>
          <p:nvPicPr>
            <p:cNvPr id="134" name="Picture 1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84837" y="2851363"/>
              <a:ext cx="873908" cy="275600"/>
            </a:xfrm>
            <a:prstGeom prst="rect">
              <a:avLst/>
            </a:prstGeom>
          </p:spPr>
        </p:pic>
        <p:pic>
          <p:nvPicPr>
            <p:cNvPr id="135" name="Picture 13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810457" y="2899463"/>
              <a:ext cx="896344" cy="133764"/>
            </a:xfrm>
            <a:prstGeom prst="rect">
              <a:avLst/>
            </a:prstGeom>
          </p:spPr>
        </p:pic>
        <p:pic>
          <p:nvPicPr>
            <p:cNvPr id="136" name="Picture 13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22577" y="2714177"/>
              <a:ext cx="943592" cy="335069"/>
            </a:xfrm>
            <a:prstGeom prst="rect">
              <a:avLst/>
            </a:prstGeom>
          </p:spPr>
        </p:pic>
        <p:sp>
          <p:nvSpPr>
            <p:cNvPr id="137" name="Rectangle 136"/>
            <p:cNvSpPr>
              <a:spLocks/>
            </p:cNvSpPr>
            <p:nvPr/>
          </p:nvSpPr>
          <p:spPr>
            <a:xfrm>
              <a:off x="683129" y="3487508"/>
              <a:ext cx="1756510" cy="625302"/>
            </a:xfrm>
            <a:prstGeom prst="rect">
              <a:avLst/>
            </a:prstGeom>
            <a:solidFill>
              <a:srgbClr val="000000"/>
            </a:solidFill>
            <a:ln w="19050" cmpd="sng">
              <a:solidFill>
                <a:srgbClr val="CDAC5B"/>
              </a:solidFill>
            </a:ln>
            <a:effectLst/>
          </p:spPr>
          <p:style>
            <a:lnRef idx="1">
              <a:schemeClr val="accent1"/>
            </a:lnRef>
            <a:fillRef idx="3">
              <a:schemeClr val="accent1"/>
            </a:fillRef>
            <a:effectRef idx="2">
              <a:schemeClr val="accent1"/>
            </a:effectRef>
            <a:fontRef idx="minor">
              <a:schemeClr val="lt1"/>
            </a:fontRef>
          </p:style>
          <p:txBody>
            <a:bodyPr lIns="179285" tIns="134464" rIns="179285" bIns="358570" rtlCol="0" anchor="ctr" anchorCtr="0"/>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sz="1568" dirty="0">
                <a:solidFill>
                  <a:srgbClr val="CDAC5B"/>
                </a:solidFill>
                <a:cs typeface="Arial"/>
              </a:endParaRPr>
            </a:p>
            <a:p>
              <a:pPr algn="ctr"/>
              <a:endParaRPr lang="en-US" sz="1568" dirty="0">
                <a:solidFill>
                  <a:srgbClr val="CDAC5B"/>
                </a:solidFill>
                <a:cs typeface="Arial"/>
              </a:endParaRPr>
            </a:p>
            <a:p>
              <a:pPr algn="ctr"/>
              <a:r>
                <a:rPr lang="en-US" sz="1568" b="1" dirty="0">
                  <a:solidFill>
                    <a:srgbClr val="CDAC5B"/>
                  </a:solidFill>
                  <a:cs typeface="Arial"/>
                </a:rPr>
                <a:t>YARN</a:t>
              </a:r>
            </a:p>
          </p:txBody>
        </p:sp>
        <p:grpSp>
          <p:nvGrpSpPr>
            <p:cNvPr id="138" name="Group 137"/>
            <p:cNvGrpSpPr/>
            <p:nvPr/>
          </p:nvGrpSpPr>
          <p:grpSpPr>
            <a:xfrm>
              <a:off x="588852" y="1828715"/>
              <a:ext cx="1818724" cy="1859470"/>
              <a:chOff x="2703361" y="1470624"/>
              <a:chExt cx="3335281" cy="1910150"/>
            </a:xfrm>
            <a:solidFill>
              <a:srgbClr val="51B247"/>
            </a:solidFill>
          </p:grpSpPr>
          <p:sp>
            <p:nvSpPr>
              <p:cNvPr id="192" name="Freeform 191"/>
              <p:cNvSpPr/>
              <p:nvPr/>
            </p:nvSpPr>
            <p:spPr bwMode="auto">
              <a:xfrm rot="10800000">
                <a:off x="2820870" y="1470624"/>
                <a:ext cx="3217772" cy="1910150"/>
              </a:xfrm>
              <a:custGeom>
                <a:avLst/>
                <a:gdLst>
                  <a:gd name="connsiteX0" fmla="*/ 3055719 w 3179692"/>
                  <a:gd name="connsiteY0" fmla="*/ 1872245 h 1872245"/>
                  <a:gd name="connsiteX1" fmla="*/ 123973 w 3179692"/>
                  <a:gd name="connsiteY1" fmla="*/ 1872245 h 1872245"/>
                  <a:gd name="connsiteX2" fmla="*/ 0 w 3179692"/>
                  <a:gd name="connsiteY2" fmla="*/ 1748272 h 1872245"/>
                  <a:gd name="connsiteX3" fmla="*/ 0 w 3179692"/>
                  <a:gd name="connsiteY3" fmla="*/ 337942 h 1872245"/>
                  <a:gd name="connsiteX4" fmla="*/ 123973 w 3179692"/>
                  <a:gd name="connsiteY4" fmla="*/ 213969 h 1872245"/>
                  <a:gd name="connsiteX5" fmla="*/ 1168431 w 3179692"/>
                  <a:gd name="connsiteY5" fmla="*/ 213969 h 1872245"/>
                  <a:gd name="connsiteX6" fmla="*/ 1257292 w 3179692"/>
                  <a:gd name="connsiteY6" fmla="*/ 0 h 1872245"/>
                  <a:gd name="connsiteX7" fmla="*/ 1922400 w 3179692"/>
                  <a:gd name="connsiteY7" fmla="*/ 0 h 1872245"/>
                  <a:gd name="connsiteX8" fmla="*/ 2011261 w 3179692"/>
                  <a:gd name="connsiteY8" fmla="*/ 213969 h 1872245"/>
                  <a:gd name="connsiteX9" fmla="*/ 3055719 w 3179692"/>
                  <a:gd name="connsiteY9" fmla="*/ 213969 h 1872245"/>
                  <a:gd name="connsiteX10" fmla="*/ 3179692 w 3179692"/>
                  <a:gd name="connsiteY10" fmla="*/ 337942 h 1872245"/>
                  <a:gd name="connsiteX11" fmla="*/ 3179692 w 3179692"/>
                  <a:gd name="connsiteY11" fmla="*/ 1748272 h 1872245"/>
                  <a:gd name="connsiteX12" fmla="*/ 3055719 w 3179692"/>
                  <a:gd name="connsiteY12" fmla="*/ 1872245 h 187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9692" h="1872245">
                    <a:moveTo>
                      <a:pt x="3055719" y="1872245"/>
                    </a:moveTo>
                    <a:lnTo>
                      <a:pt x="123973" y="1872245"/>
                    </a:lnTo>
                    <a:cubicBezTo>
                      <a:pt x="55505" y="1872245"/>
                      <a:pt x="0" y="1816740"/>
                      <a:pt x="0" y="1748272"/>
                    </a:cubicBezTo>
                    <a:lnTo>
                      <a:pt x="0" y="337942"/>
                    </a:lnTo>
                    <a:cubicBezTo>
                      <a:pt x="0" y="269474"/>
                      <a:pt x="55505" y="213969"/>
                      <a:pt x="123973" y="213969"/>
                    </a:cubicBezTo>
                    <a:lnTo>
                      <a:pt x="1168431" y="213969"/>
                    </a:lnTo>
                    <a:lnTo>
                      <a:pt x="1257292" y="0"/>
                    </a:lnTo>
                    <a:lnTo>
                      <a:pt x="1922400" y="0"/>
                    </a:lnTo>
                    <a:lnTo>
                      <a:pt x="2011261" y="213969"/>
                    </a:lnTo>
                    <a:lnTo>
                      <a:pt x="3055719" y="213969"/>
                    </a:lnTo>
                    <a:cubicBezTo>
                      <a:pt x="3124187" y="213969"/>
                      <a:pt x="3179692" y="269474"/>
                      <a:pt x="3179692" y="337942"/>
                    </a:cubicBezTo>
                    <a:lnTo>
                      <a:pt x="3179692" y="1748272"/>
                    </a:lnTo>
                    <a:cubicBezTo>
                      <a:pt x="3179692" y="1816740"/>
                      <a:pt x="3124187" y="1872245"/>
                      <a:pt x="3055719" y="1872245"/>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896091"/>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193" name="Picture 19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80736" y="2366176"/>
                <a:ext cx="509913" cy="295083"/>
              </a:xfrm>
              <a:prstGeom prst="rect">
                <a:avLst/>
              </a:prstGeom>
              <a:grpFill/>
              <a:ln>
                <a:noFill/>
              </a:ln>
            </p:spPr>
          </p:pic>
          <p:pic>
            <p:nvPicPr>
              <p:cNvPr id="194" name="Picture 19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462117" y="2412266"/>
                <a:ext cx="667779" cy="202904"/>
              </a:xfrm>
              <a:prstGeom prst="rect">
                <a:avLst/>
              </a:prstGeom>
              <a:grpFill/>
              <a:ln>
                <a:noFill/>
              </a:ln>
            </p:spPr>
          </p:pic>
          <p:sp>
            <p:nvSpPr>
              <p:cNvPr id="195" name="TextBox 84"/>
              <p:cNvSpPr txBox="1"/>
              <p:nvPr/>
            </p:nvSpPr>
            <p:spPr>
              <a:xfrm>
                <a:off x="2703361" y="2379347"/>
                <a:ext cx="1117118" cy="265264"/>
              </a:xfrm>
              <a:prstGeom prst="rect">
                <a:avLst/>
              </a:prstGeom>
              <a:noFill/>
            </p:spPr>
            <p:txBody>
              <a:bodyPr wrap="none" rtlCol="0">
                <a:sp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r>
                  <a:rPr lang="en-US" sz="1029" b="1" dirty="0">
                    <a:solidFill>
                      <a:schemeClr val="bg1"/>
                    </a:solidFill>
                  </a:rPr>
                  <a:t>U-SQL</a:t>
                </a:r>
              </a:p>
            </p:txBody>
          </p:sp>
          <p:sp>
            <p:nvSpPr>
              <p:cNvPr id="196" name="TextBox 85"/>
              <p:cNvSpPr txBox="1"/>
              <p:nvPr/>
            </p:nvSpPr>
            <p:spPr>
              <a:xfrm>
                <a:off x="3012548" y="1539640"/>
                <a:ext cx="1378104" cy="347781"/>
              </a:xfrm>
              <a:prstGeom prst="rect">
                <a:avLst/>
              </a:prstGeom>
              <a:grpFill/>
            </p:spPr>
            <p:txBody>
              <a:bodyPr wrap="square" lIns="0" tIns="0" rIns="0" bIns="0" rtlCol="0">
                <a:sp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r>
                  <a:rPr lang="en-US" sz="1078" b="1" dirty="0">
                    <a:solidFill>
                      <a:schemeClr val="bg1"/>
                    </a:solidFill>
                  </a:rPr>
                  <a:t>Analytics </a:t>
                </a:r>
              </a:p>
              <a:p>
                <a:r>
                  <a:rPr lang="en-US" sz="1078" b="1" dirty="0">
                    <a:solidFill>
                      <a:schemeClr val="bg1"/>
                    </a:solidFill>
                  </a:rPr>
                  <a:t>Service</a:t>
                </a:r>
                <a:endParaRPr lang="en-US" sz="1176" b="1" dirty="0">
                  <a:solidFill>
                    <a:schemeClr val="bg1"/>
                  </a:solidFill>
                </a:endParaRPr>
              </a:p>
            </p:txBody>
          </p:sp>
          <p:sp>
            <p:nvSpPr>
              <p:cNvPr id="197" name="TextBox 86"/>
              <p:cNvSpPr txBox="1"/>
              <p:nvPr/>
            </p:nvSpPr>
            <p:spPr>
              <a:xfrm>
                <a:off x="4213213" y="1534955"/>
                <a:ext cx="1684881" cy="189699"/>
              </a:xfrm>
              <a:prstGeom prst="rect">
                <a:avLst/>
              </a:prstGeom>
              <a:noFill/>
            </p:spPr>
            <p:txBody>
              <a:bodyPr wrap="square" lIns="0" tIns="0" rIns="0" bIns="0" rtlCol="0">
                <a:sp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marL="7782" lvl="1" algn="r"/>
                <a:r>
                  <a:rPr lang="en-US" sz="1176" b="1" dirty="0">
                    <a:solidFill>
                      <a:schemeClr val="bg1"/>
                    </a:solidFill>
                  </a:rPr>
                  <a:t>HDInsight</a:t>
                </a:r>
                <a:endParaRPr lang="en-US" sz="1078" b="1" dirty="0">
                  <a:solidFill>
                    <a:schemeClr val="bg1"/>
                  </a:solidFill>
                </a:endParaRPr>
              </a:p>
            </p:txBody>
          </p:sp>
          <p:pic>
            <p:nvPicPr>
              <p:cNvPr id="198" name="Picture 197"/>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5201363" y="2418221"/>
                <a:ext cx="732212" cy="190994"/>
              </a:xfrm>
              <a:prstGeom prst="rect">
                <a:avLst/>
              </a:prstGeom>
              <a:grpFill/>
            </p:spPr>
          </p:pic>
        </p:grpSp>
        <p:sp>
          <p:nvSpPr>
            <p:cNvPr id="139" name="Rectangle 138"/>
            <p:cNvSpPr>
              <a:spLocks/>
            </p:cNvSpPr>
            <p:nvPr/>
          </p:nvSpPr>
          <p:spPr>
            <a:xfrm>
              <a:off x="683129" y="4200403"/>
              <a:ext cx="4988072" cy="359859"/>
            </a:xfrm>
            <a:prstGeom prst="rect">
              <a:avLst/>
            </a:prstGeom>
            <a:solidFill>
              <a:srgbClr val="000000"/>
            </a:solidFill>
            <a:ln w="19050" cmpd="sng">
              <a:solidFill>
                <a:srgbClr val="CDAC5B"/>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eaLnBrk="0" hangingPunct="0"/>
              <a:r>
                <a:rPr lang="en-US" sz="1568" dirty="0">
                  <a:solidFill>
                    <a:srgbClr val="CDAC5B"/>
                  </a:solidFill>
                  <a:cs typeface="Arial"/>
                </a:rPr>
                <a:t>HDFS</a:t>
              </a:r>
            </a:p>
          </p:txBody>
        </p:sp>
        <p:sp>
          <p:nvSpPr>
            <p:cNvPr id="140" name="Rounded Rectangle 139"/>
            <p:cNvSpPr>
              <a:spLocks/>
            </p:cNvSpPr>
            <p:nvPr/>
          </p:nvSpPr>
          <p:spPr>
            <a:xfrm>
              <a:off x="909217" y="4732450"/>
              <a:ext cx="747932" cy="567414"/>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cxnSp>
          <p:nvCxnSpPr>
            <p:cNvPr id="144" name="Straight Connector 143"/>
            <p:cNvCxnSpPr/>
            <p:nvPr/>
          </p:nvCxnSpPr>
          <p:spPr>
            <a:xfrm>
              <a:off x="757450" y="4617724"/>
              <a:ext cx="4988072" cy="0"/>
            </a:xfrm>
            <a:prstGeom prst="line">
              <a:avLst/>
            </a:prstGeom>
            <a:ln w="22225">
              <a:solidFill>
                <a:srgbClr val="0D163D"/>
              </a:solidFill>
            </a:ln>
          </p:spPr>
          <p:style>
            <a:lnRef idx="1">
              <a:schemeClr val="accent1"/>
            </a:lnRef>
            <a:fillRef idx="0">
              <a:schemeClr val="accent1"/>
            </a:fillRef>
            <a:effectRef idx="0">
              <a:schemeClr val="accent1"/>
            </a:effectRef>
            <a:fontRef idx="minor">
              <a:schemeClr val="tx1"/>
            </a:fontRef>
          </p:style>
        </p:cxnSp>
        <p:sp>
          <p:nvSpPr>
            <p:cNvPr id="145" name="Freeform 144"/>
            <p:cNvSpPr>
              <a:spLocks noEditPoints="1"/>
            </p:cNvSpPr>
            <p:nvPr/>
          </p:nvSpPr>
          <p:spPr bwMode="auto">
            <a:xfrm>
              <a:off x="1449115" y="5443879"/>
              <a:ext cx="206397" cy="330928"/>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rgbClr val="0D163D"/>
            </a:solidFill>
            <a:ln>
              <a:noFill/>
            </a:ln>
          </p:spPr>
          <p:txBody>
            <a:bodyPr vert="horz" wrap="square" lIns="43940" tIns="43940" rIns="0" bIns="43940"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endParaRPr lang="en-US" sz="480"/>
            </a:p>
          </p:txBody>
        </p:sp>
        <p:sp>
          <p:nvSpPr>
            <p:cNvPr id="146" name="Rounded Rectangle 145"/>
            <p:cNvSpPr>
              <a:spLocks/>
            </p:cNvSpPr>
            <p:nvPr/>
          </p:nvSpPr>
          <p:spPr>
            <a:xfrm>
              <a:off x="1683119" y="4732450"/>
              <a:ext cx="747932" cy="567414"/>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147" name="Rounded Rectangle 146"/>
            <p:cNvSpPr>
              <a:spLocks/>
            </p:cNvSpPr>
            <p:nvPr/>
          </p:nvSpPr>
          <p:spPr>
            <a:xfrm>
              <a:off x="2461785" y="4732450"/>
              <a:ext cx="747932" cy="567414"/>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148" name="Rounded Rectangle 18"/>
            <p:cNvSpPr/>
            <p:nvPr/>
          </p:nvSpPr>
          <p:spPr bwMode="auto">
            <a:xfrm>
              <a:off x="2676277" y="4870981"/>
              <a:ext cx="318142" cy="290352"/>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rgbClr val="0D16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3940" tIns="43940" rIns="0" bIns="87880"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878438"/>
              <a:endParaRPr lang="en-US" sz="480" spc="-48"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49" name="Rounded Rectangle 148"/>
            <p:cNvSpPr>
              <a:spLocks/>
            </p:cNvSpPr>
            <p:nvPr/>
          </p:nvSpPr>
          <p:spPr>
            <a:xfrm>
              <a:off x="3242080" y="4732450"/>
              <a:ext cx="747932" cy="567414"/>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150" name="Rounded Rectangle 149"/>
            <p:cNvSpPr>
              <a:spLocks/>
            </p:cNvSpPr>
            <p:nvPr/>
          </p:nvSpPr>
          <p:spPr>
            <a:xfrm>
              <a:off x="4020933" y="4732450"/>
              <a:ext cx="747932" cy="567414"/>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151" name="Rounded Rectangle 150"/>
            <p:cNvSpPr>
              <a:spLocks/>
            </p:cNvSpPr>
            <p:nvPr/>
          </p:nvSpPr>
          <p:spPr>
            <a:xfrm>
              <a:off x="4801228" y="4732450"/>
              <a:ext cx="747932" cy="567414"/>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152" name="Rounded Rectangle 151"/>
            <p:cNvSpPr>
              <a:spLocks/>
            </p:cNvSpPr>
            <p:nvPr/>
          </p:nvSpPr>
          <p:spPr>
            <a:xfrm>
              <a:off x="918444" y="5325636"/>
              <a:ext cx="747932" cy="567414"/>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153" name="Rounded Rectangle 152"/>
            <p:cNvSpPr>
              <a:spLocks/>
            </p:cNvSpPr>
            <p:nvPr/>
          </p:nvSpPr>
          <p:spPr>
            <a:xfrm>
              <a:off x="1692347" y="5325636"/>
              <a:ext cx="747932" cy="567414"/>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154" name="Rounded Rectangle 153"/>
            <p:cNvSpPr>
              <a:spLocks/>
            </p:cNvSpPr>
            <p:nvPr/>
          </p:nvSpPr>
          <p:spPr>
            <a:xfrm>
              <a:off x="2471012" y="5325636"/>
              <a:ext cx="747932" cy="567414"/>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155" name="Rounded Rectangle 154"/>
            <p:cNvSpPr>
              <a:spLocks/>
            </p:cNvSpPr>
            <p:nvPr/>
          </p:nvSpPr>
          <p:spPr>
            <a:xfrm>
              <a:off x="3251308" y="5325636"/>
              <a:ext cx="747932" cy="567414"/>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156" name="Rounded Rectangle 155"/>
            <p:cNvSpPr>
              <a:spLocks/>
            </p:cNvSpPr>
            <p:nvPr/>
          </p:nvSpPr>
          <p:spPr>
            <a:xfrm>
              <a:off x="4030161" y="5325636"/>
              <a:ext cx="747932" cy="567414"/>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157" name="Rounded Rectangle 156"/>
            <p:cNvSpPr>
              <a:spLocks/>
            </p:cNvSpPr>
            <p:nvPr/>
          </p:nvSpPr>
          <p:spPr>
            <a:xfrm>
              <a:off x="4810456" y="5325636"/>
              <a:ext cx="747932" cy="567414"/>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158" name="Freeform 157"/>
            <p:cNvSpPr>
              <a:spLocks noEditPoints="1"/>
            </p:cNvSpPr>
            <p:nvPr/>
          </p:nvSpPr>
          <p:spPr bwMode="auto">
            <a:xfrm>
              <a:off x="1112581" y="5457401"/>
              <a:ext cx="344543" cy="303884"/>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rgbClr val="0D163D"/>
            </a:solidFill>
            <a:ln>
              <a:noFill/>
            </a:ln>
          </p:spPr>
          <p:txBody>
            <a:bodyPr vert="horz" wrap="square" lIns="89617" tIns="44808" rIns="89617" bIns="44808"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914016"/>
              <a:endParaRPr lang="en-US" sz="1765">
                <a:solidFill>
                  <a:srgbClr val="333333"/>
                </a:solidFill>
              </a:endParaRPr>
            </a:p>
          </p:txBody>
        </p:sp>
        <p:sp>
          <p:nvSpPr>
            <p:cNvPr id="159" name="Freeform 158"/>
            <p:cNvSpPr>
              <a:spLocks noEditPoints="1"/>
            </p:cNvSpPr>
            <p:nvPr/>
          </p:nvSpPr>
          <p:spPr bwMode="auto">
            <a:xfrm>
              <a:off x="1933555" y="5453212"/>
              <a:ext cx="264015" cy="312263"/>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rgbClr val="0D163D"/>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3940" tIns="43938" rIns="0" bIns="43938"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790848"/>
              <a:endParaRPr lang="en-US" sz="480" spc="-129" dirty="0">
                <a:solidFill>
                  <a:schemeClr val="accent3"/>
                </a:solidFill>
                <a:latin typeface="Segoe Light" pitchFamily="34" charset="0"/>
              </a:endParaRPr>
            </a:p>
          </p:txBody>
        </p:sp>
        <p:sp>
          <p:nvSpPr>
            <p:cNvPr id="160" name="Frame 5"/>
            <p:cNvSpPr>
              <a:spLocks noChangeAspect="1"/>
            </p:cNvSpPr>
            <p:nvPr/>
          </p:nvSpPr>
          <p:spPr bwMode="auto">
            <a:xfrm>
              <a:off x="2689421" y="5467685"/>
              <a:ext cx="331827" cy="283316"/>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D163D"/>
            </a:solidFill>
            <a:ln w="9525" cap="flat" cmpd="sng" algn="ctr">
              <a:noFill/>
              <a:prstDash val="solid"/>
              <a:headEnd type="none" w="med" len="med"/>
              <a:tailEnd type="none" w="med" len="med"/>
            </a:ln>
            <a:effectLst/>
          </p:spPr>
          <p:txBody>
            <a:bodyPr rot="0" spcFirstLastPara="0" vert="horz" wrap="square" lIns="43940" tIns="51685" rIns="0" bIns="103368"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1033161">
                <a:defRPr/>
              </a:pPr>
              <a:endParaRPr lang="en-US" sz="480" kern="0" spc="-57" dirty="0" err="1">
                <a:gradFill>
                  <a:gsLst>
                    <a:gs pos="0">
                      <a:srgbClr val="FFFFFF"/>
                    </a:gs>
                    <a:gs pos="100000">
                      <a:srgbClr val="FFFFFF"/>
                    </a:gs>
                  </a:gsLst>
                  <a:lin ang="5400000" scaled="0"/>
                </a:gradFill>
                <a:ea typeface="Segoe UI" pitchFamily="34" charset="0"/>
                <a:cs typeface="Segoe UI" pitchFamily="34" charset="0"/>
              </a:endParaRPr>
            </a:p>
          </p:txBody>
        </p:sp>
        <p:sp>
          <p:nvSpPr>
            <p:cNvPr id="161" name="Freeform 160"/>
            <p:cNvSpPr>
              <a:spLocks noEditPoints="1"/>
            </p:cNvSpPr>
            <p:nvPr/>
          </p:nvSpPr>
          <p:spPr bwMode="auto">
            <a:xfrm>
              <a:off x="3446538" y="5374594"/>
              <a:ext cx="272883" cy="469499"/>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rgbClr val="0D163D"/>
            </a:solidFill>
            <a:ln>
              <a:noFill/>
            </a:ln>
          </p:spPr>
          <p:txBody>
            <a:bodyPr vert="horz" wrap="square" lIns="89617" tIns="44808" rIns="89617" bIns="44808"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914016"/>
              <a:endParaRPr lang="en-US" sz="1765">
                <a:solidFill>
                  <a:srgbClr val="333333"/>
                </a:solidFill>
              </a:endParaRPr>
            </a:p>
          </p:txBody>
        </p:sp>
        <p:grpSp>
          <p:nvGrpSpPr>
            <p:cNvPr id="162" name="Group 161"/>
            <p:cNvGrpSpPr/>
            <p:nvPr/>
          </p:nvGrpSpPr>
          <p:grpSpPr>
            <a:xfrm>
              <a:off x="4249895" y="5399728"/>
              <a:ext cx="210834" cy="419231"/>
              <a:chOff x="8597110" y="4718972"/>
              <a:chExt cx="361215" cy="561776"/>
            </a:xfrm>
            <a:solidFill>
              <a:srgbClr val="0D163D"/>
            </a:solidFill>
          </p:grpSpPr>
          <p:sp>
            <p:nvSpPr>
              <p:cNvPr id="189" name="Freeform 18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grpFill/>
              <a:ln>
                <a:noFill/>
              </a:ln>
              <a:extLst/>
            </p:spPr>
            <p:txBody>
              <a:bodyPr vert="horz" wrap="square" lIns="89617" tIns="44808" rIns="89617" bIns="44808"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914016"/>
                <a:endParaRPr lang="en-US" sz="1765">
                  <a:solidFill>
                    <a:srgbClr val="333333"/>
                  </a:solidFill>
                </a:endParaRPr>
              </a:p>
            </p:txBody>
          </p:sp>
          <p:sp>
            <p:nvSpPr>
              <p:cNvPr id="190" name="Freeform 18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grpFill/>
              <a:ln>
                <a:noFill/>
              </a:ln>
              <a:extLst/>
            </p:spPr>
            <p:txBody>
              <a:bodyPr vert="horz" wrap="square" lIns="89617" tIns="44808" rIns="89617" bIns="44808"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914016"/>
                <a:endParaRPr lang="en-US" sz="1765">
                  <a:solidFill>
                    <a:srgbClr val="333333"/>
                  </a:solidFill>
                </a:endParaRPr>
              </a:p>
            </p:txBody>
          </p:sp>
          <p:sp>
            <p:nvSpPr>
              <p:cNvPr id="191" name="Freeform 19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grpFill/>
              <a:ln>
                <a:noFill/>
              </a:ln>
              <a:extLst/>
            </p:spPr>
            <p:txBody>
              <a:bodyPr vert="horz" wrap="square" lIns="89617" tIns="44808" rIns="89617" bIns="44808"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914016"/>
                <a:endParaRPr lang="en-US" sz="1765">
                  <a:solidFill>
                    <a:srgbClr val="333333"/>
                  </a:solidFill>
                </a:endParaRPr>
              </a:p>
            </p:txBody>
          </p:sp>
        </p:grpSp>
        <p:grpSp>
          <p:nvGrpSpPr>
            <p:cNvPr id="163" name="Group 162"/>
            <p:cNvGrpSpPr/>
            <p:nvPr/>
          </p:nvGrpSpPr>
          <p:grpSpPr>
            <a:xfrm>
              <a:off x="4941249" y="5421291"/>
              <a:ext cx="413775" cy="376105"/>
              <a:chOff x="4746173" y="1443591"/>
              <a:chExt cx="4626426" cy="3905623"/>
            </a:xfrm>
            <a:solidFill>
              <a:srgbClr val="0D163D"/>
            </a:solidFill>
          </p:grpSpPr>
          <p:grpSp>
            <p:nvGrpSpPr>
              <p:cNvPr id="175" name="Group 174"/>
              <p:cNvGrpSpPr>
                <a:grpSpLocks noChangeAspect="1"/>
              </p:cNvGrpSpPr>
              <p:nvPr/>
            </p:nvGrpSpPr>
            <p:grpSpPr bwMode="auto">
              <a:xfrm>
                <a:off x="4746173" y="2973315"/>
                <a:ext cx="1414640" cy="2318441"/>
                <a:chOff x="-1261" y="1888"/>
                <a:chExt cx="576" cy="944"/>
              </a:xfrm>
              <a:grpFill/>
            </p:grpSpPr>
            <p:sp>
              <p:nvSpPr>
                <p:cNvPr id="186" name="Freeform 185"/>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896178"/>
                  <a:endParaRPr lang="en-US" sz="1667">
                    <a:solidFill>
                      <a:srgbClr val="FFFFFF"/>
                    </a:solidFill>
                  </a:endParaRPr>
                </a:p>
              </p:txBody>
            </p:sp>
            <p:sp>
              <p:nvSpPr>
                <p:cNvPr id="187" name="Freeform 186"/>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896178"/>
                  <a:endParaRPr lang="en-US" sz="1667">
                    <a:solidFill>
                      <a:srgbClr val="FFFFFF"/>
                    </a:solidFill>
                  </a:endParaRPr>
                </a:p>
              </p:txBody>
            </p:sp>
            <p:sp>
              <p:nvSpPr>
                <p:cNvPr id="188" name="Freeform 187"/>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896178"/>
                  <a:endParaRPr lang="en-US" sz="1667">
                    <a:solidFill>
                      <a:srgbClr val="FFFFFF"/>
                    </a:solidFill>
                  </a:endParaRPr>
                </a:p>
              </p:txBody>
            </p:sp>
          </p:grpSp>
          <p:grpSp>
            <p:nvGrpSpPr>
              <p:cNvPr id="176" name="Group 175"/>
              <p:cNvGrpSpPr/>
              <p:nvPr/>
            </p:nvGrpSpPr>
            <p:grpSpPr>
              <a:xfrm>
                <a:off x="5345480" y="1443592"/>
                <a:ext cx="1381394" cy="1269128"/>
                <a:chOff x="5345480" y="1443592"/>
                <a:chExt cx="1381394" cy="1269128"/>
              </a:xfrm>
              <a:grpFill/>
            </p:grpSpPr>
            <p:sp>
              <p:nvSpPr>
                <p:cNvPr id="184" name="Bent Arrow 183"/>
                <p:cNvSpPr/>
                <p:nvPr/>
              </p:nvSpPr>
              <p:spPr bwMode="auto">
                <a:xfrm>
                  <a:off x="5345480" y="1554480"/>
                  <a:ext cx="1222960" cy="1158240"/>
                </a:xfrm>
                <a:prstGeom prst="bentArrow">
                  <a:avLst>
                    <a:gd name="adj1" fmla="val 19737"/>
                    <a:gd name="adj2" fmla="val 25000"/>
                    <a:gd name="adj3" fmla="val 26316"/>
                    <a:gd name="adj4" fmla="val 5592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3927">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5" name="Isosceles Triangle 184"/>
                <p:cNvSpPr/>
                <p:nvPr/>
              </p:nvSpPr>
              <p:spPr bwMode="auto">
                <a:xfrm rot="5400000">
                  <a:off x="6110896" y="1589033"/>
                  <a:ext cx="761420" cy="470537"/>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3927">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7" name="Group 176"/>
              <p:cNvGrpSpPr/>
              <p:nvPr/>
            </p:nvGrpSpPr>
            <p:grpSpPr>
              <a:xfrm rot="10800000">
                <a:off x="7049745" y="4080086"/>
                <a:ext cx="1381394" cy="1269128"/>
                <a:chOff x="5345480" y="1443592"/>
                <a:chExt cx="1381394" cy="1269128"/>
              </a:xfrm>
              <a:grpFill/>
            </p:grpSpPr>
            <p:sp>
              <p:nvSpPr>
                <p:cNvPr id="182" name="Bent Arrow 181"/>
                <p:cNvSpPr/>
                <p:nvPr/>
              </p:nvSpPr>
              <p:spPr bwMode="auto">
                <a:xfrm>
                  <a:off x="5345480" y="1554480"/>
                  <a:ext cx="1222960" cy="1158240"/>
                </a:xfrm>
                <a:prstGeom prst="bentArrow">
                  <a:avLst>
                    <a:gd name="adj1" fmla="val 19737"/>
                    <a:gd name="adj2" fmla="val 25000"/>
                    <a:gd name="adj3" fmla="val 26316"/>
                    <a:gd name="adj4" fmla="val 5592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3927">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3" name="Isosceles Triangle 182"/>
                <p:cNvSpPr/>
                <p:nvPr/>
              </p:nvSpPr>
              <p:spPr bwMode="auto">
                <a:xfrm rot="5400000">
                  <a:off x="6110896" y="1589033"/>
                  <a:ext cx="761420" cy="470537"/>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3927">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78" name="Freeform 177"/>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3927">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9" name="Rectangle 178"/>
              <p:cNvSpPr/>
              <p:nvPr/>
            </p:nvSpPr>
            <p:spPr bwMode="auto">
              <a:xfrm>
                <a:off x="7711440" y="1981200"/>
                <a:ext cx="1127760" cy="152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3927">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0" name="Rectangle 179"/>
              <p:cNvSpPr/>
              <p:nvPr/>
            </p:nvSpPr>
            <p:spPr bwMode="auto">
              <a:xfrm>
                <a:off x="7711440" y="2518221"/>
                <a:ext cx="1127760" cy="152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3927">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1" name="Rectangle 180"/>
              <p:cNvSpPr/>
              <p:nvPr/>
            </p:nvSpPr>
            <p:spPr bwMode="auto">
              <a:xfrm>
                <a:off x="7711440" y="3055242"/>
                <a:ext cx="1127760" cy="152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3927">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64" name="Freeform 163"/>
            <p:cNvSpPr>
              <a:spLocks noChangeAspect="1"/>
            </p:cNvSpPr>
            <p:nvPr/>
          </p:nvSpPr>
          <p:spPr bwMode="auto">
            <a:xfrm>
              <a:off x="3449008" y="4856882"/>
              <a:ext cx="327051" cy="318551"/>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rgbClr val="0D16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3940" tIns="140609" rIns="0" bIns="140609"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896094">
                <a:lnSpc>
                  <a:spcPct val="90000"/>
                </a:lnSpc>
              </a:pPr>
              <a:endParaRPr lang="en-US" sz="480" dirty="0" err="1">
                <a:gradFill>
                  <a:gsLst>
                    <a:gs pos="0">
                      <a:srgbClr val="FFFFFF"/>
                    </a:gs>
                    <a:gs pos="100000">
                      <a:srgbClr val="FFFFFF"/>
                    </a:gs>
                  </a:gsLst>
                  <a:lin ang="5400000" scaled="0"/>
                </a:gradFill>
                <a:ea typeface="Segoe UI" pitchFamily="34" charset="0"/>
                <a:cs typeface="Segoe UI" pitchFamily="34" charset="0"/>
              </a:endParaRPr>
            </a:p>
          </p:txBody>
        </p:sp>
        <p:sp>
          <p:nvSpPr>
            <p:cNvPr id="165" name="Freeform 164"/>
            <p:cNvSpPr/>
            <p:nvPr/>
          </p:nvSpPr>
          <p:spPr>
            <a:xfrm>
              <a:off x="4267194" y="4878296"/>
              <a:ext cx="182245" cy="275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rgbClr val="0D163D"/>
            </a:solidFill>
            <a:ln w="12700" cap="flat" cmpd="sng" algn="ctr">
              <a:noFill/>
              <a:prstDash val="solid"/>
              <a:miter lim="800000"/>
            </a:ln>
            <a:effectLst/>
          </p:spPr>
          <p:txBody>
            <a:bodyPr lIns="43940" rIns="0" rtlCol="0" anchor="ct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895958">
                <a:defRPr/>
              </a:pPr>
              <a:endParaRPr lang="en-US" sz="480" kern="0">
                <a:solidFill>
                  <a:schemeClr val="accent6"/>
                </a:solidFill>
                <a:latin typeface="Calibri" panose="020F0502020204030204"/>
              </a:endParaRPr>
            </a:p>
          </p:txBody>
        </p:sp>
        <p:sp>
          <p:nvSpPr>
            <p:cNvPr id="166" name="Oval 165"/>
            <p:cNvSpPr/>
            <p:nvPr/>
          </p:nvSpPr>
          <p:spPr>
            <a:xfrm>
              <a:off x="4280556" y="4988750"/>
              <a:ext cx="147967" cy="54815"/>
            </a:xfrm>
            <a:prstGeom prst="ellipse">
              <a:avLst/>
            </a:prstGeom>
            <a:solidFill>
              <a:srgbClr val="50B347"/>
            </a:solidFill>
            <a:ln w="12700" cap="flat" cmpd="sng" algn="ctr">
              <a:noFill/>
              <a:prstDash val="solid"/>
              <a:miter lim="800000"/>
            </a:ln>
            <a:effectLst/>
          </p:spPr>
          <p:txBody>
            <a:bodyPr lIns="43940" rIns="0" rtlCol="0" anchor="ct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895958">
                <a:defRPr/>
              </a:pPr>
              <a:endParaRPr lang="en-US" sz="480" kern="0">
                <a:solidFill>
                  <a:schemeClr val="accent6"/>
                </a:solidFill>
                <a:latin typeface="Calibri" panose="020F0502020204030204"/>
              </a:endParaRPr>
            </a:p>
          </p:txBody>
        </p:sp>
        <p:sp>
          <p:nvSpPr>
            <p:cNvPr id="167" name="Freeform 166"/>
            <p:cNvSpPr>
              <a:spLocks noChangeAspect="1" noEditPoints="1"/>
            </p:cNvSpPr>
            <p:nvPr/>
          </p:nvSpPr>
          <p:spPr bwMode="auto">
            <a:xfrm>
              <a:off x="4977010" y="4850976"/>
              <a:ext cx="279848" cy="330363"/>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rgbClr val="0D163D"/>
            </a:solidFill>
            <a:ln>
              <a:noFill/>
            </a:ln>
            <a:extLst/>
          </p:spPr>
          <p:txBody>
            <a:bodyPr vert="horz" wrap="square" lIns="89617" tIns="44808" rIns="89617" bIns="44808"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914016"/>
              <a:endParaRPr lang="en-US" sz="1765">
                <a:solidFill>
                  <a:srgbClr val="333333"/>
                </a:solidFill>
              </a:endParaRPr>
            </a:p>
          </p:txBody>
        </p:sp>
        <p:grpSp>
          <p:nvGrpSpPr>
            <p:cNvPr id="168" name="Group 167"/>
            <p:cNvGrpSpPr/>
            <p:nvPr/>
          </p:nvGrpSpPr>
          <p:grpSpPr>
            <a:xfrm>
              <a:off x="1852685" y="4832565"/>
              <a:ext cx="478470" cy="367185"/>
              <a:chOff x="2769908" y="1409697"/>
              <a:chExt cx="1965320" cy="1055586"/>
            </a:xfrm>
            <a:solidFill>
              <a:srgbClr val="0D163D"/>
            </a:solidFill>
          </p:grpSpPr>
          <p:sp>
            <p:nvSpPr>
              <p:cNvPr id="172"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lIns="43940" rIns="0" rtlCol="0" anchor="ct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878727">
                  <a:defRPr/>
                </a:pPr>
                <a:endParaRPr lang="en-US" sz="480" kern="0">
                  <a:solidFill>
                    <a:schemeClr val="accent3"/>
                  </a:solidFill>
                  <a:latin typeface="Segoe"/>
                </a:endParaRPr>
              </a:p>
            </p:txBody>
          </p:sp>
          <p:sp>
            <p:nvSpPr>
              <p:cNvPr id="173"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3940" tIns="43940" rIns="0" bIns="87880"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878438"/>
                <a:endParaRPr lang="en-US" sz="480" spc="-48"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74"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3940" tIns="43938" rIns="0" bIns="43938"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790848"/>
                <a:endParaRPr lang="en-US" sz="480" spc="-129" dirty="0">
                  <a:gradFill>
                    <a:gsLst>
                      <a:gs pos="0">
                        <a:srgbClr val="FFFFFF"/>
                      </a:gs>
                      <a:gs pos="100000">
                        <a:srgbClr val="FFFFFF"/>
                      </a:gs>
                    </a:gsLst>
                    <a:lin ang="5400000" scaled="0"/>
                  </a:gradFill>
                  <a:latin typeface="Segoe Light" pitchFamily="34" charset="0"/>
                </a:endParaRPr>
              </a:p>
            </p:txBody>
          </p:sp>
        </p:grpSp>
        <p:sp>
          <p:nvSpPr>
            <p:cNvPr id="169" name="Freeform 168"/>
            <p:cNvSpPr>
              <a:spLocks noEditPoints="1"/>
            </p:cNvSpPr>
            <p:nvPr/>
          </p:nvSpPr>
          <p:spPr bwMode="auto">
            <a:xfrm>
              <a:off x="1135233" y="4893238"/>
              <a:ext cx="290352" cy="245839"/>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rgbClr val="0D163D"/>
            </a:solidFill>
            <a:ln>
              <a:noFill/>
            </a:ln>
          </p:spPr>
          <p:txBody>
            <a:bodyPr vert="horz" wrap="square" lIns="43940" tIns="43940" rIns="0" bIns="43940"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endParaRPr lang="en-US" sz="480"/>
            </a:p>
          </p:txBody>
        </p:sp>
        <p:sp>
          <p:nvSpPr>
            <p:cNvPr id="170" name="Rectangle 169"/>
            <p:cNvSpPr/>
            <p:nvPr/>
          </p:nvSpPr>
          <p:spPr>
            <a:xfrm>
              <a:off x="926904" y="4703036"/>
              <a:ext cx="4641841" cy="1140107"/>
            </a:xfrm>
            <a:prstGeom prst="rect">
              <a:avLst/>
            </a:prstGeom>
            <a:solidFill>
              <a:srgbClr val="50B347">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1568" b="1" dirty="0">
                  <a:solidFill>
                    <a:schemeClr val="bg1"/>
                  </a:solidFill>
                </a:rPr>
                <a:t>Store</a:t>
              </a:r>
              <a:endParaRPr lang="en-US" sz="1372" b="1" dirty="0">
                <a:solidFill>
                  <a:schemeClr val="bg1"/>
                </a:solidFill>
              </a:endParaRPr>
            </a:p>
          </p:txBody>
        </p:sp>
      </p:grpSp>
      <p:sp>
        <p:nvSpPr>
          <p:cNvPr id="10" name="Title 9"/>
          <p:cNvSpPr>
            <a:spLocks noGrp="1"/>
          </p:cNvSpPr>
          <p:nvPr>
            <p:ph type="title"/>
          </p:nvPr>
        </p:nvSpPr>
        <p:spPr/>
        <p:txBody>
          <a:bodyPr/>
          <a:lstStyle/>
          <a:p>
            <a:r>
              <a:rPr lang="en-US" dirty="0"/>
              <a:t>Introducing Azure Data Lake Store</a:t>
            </a:r>
          </a:p>
        </p:txBody>
      </p:sp>
      <p:sp>
        <p:nvSpPr>
          <p:cNvPr id="5" name="Text Placeholder 4"/>
          <p:cNvSpPr>
            <a:spLocks noGrp="1"/>
          </p:cNvSpPr>
          <p:nvPr>
            <p:ph type="body" sz="quarter" idx="10"/>
          </p:nvPr>
        </p:nvSpPr>
        <p:spPr>
          <a:xfrm>
            <a:off x="5664645" y="1424327"/>
            <a:ext cx="6656430" cy="3696781"/>
          </a:xfrm>
        </p:spPr>
        <p:txBody>
          <a:bodyPr/>
          <a:lstStyle/>
          <a:p>
            <a:pPr lvl="0"/>
            <a:r>
              <a:rPr lang="en-US" sz="2353" dirty="0"/>
              <a:t>No fixed limits file size (PB file sizes)</a:t>
            </a:r>
          </a:p>
          <a:p>
            <a:pPr lvl="0"/>
            <a:r>
              <a:rPr lang="en-US" sz="2353" dirty="0"/>
              <a:t>Designed for diversity of analytic workloads</a:t>
            </a:r>
          </a:p>
          <a:p>
            <a:pPr lvl="0"/>
            <a:r>
              <a:rPr lang="en-US" sz="2353" dirty="0"/>
              <a:t>Accessible to all HDFS compliant analytic applications (Hortonworks, Cloudera, </a:t>
            </a:r>
            <a:r>
              <a:rPr lang="en-US" sz="2353" dirty="0" err="1"/>
              <a:t>MapR</a:t>
            </a:r>
            <a:r>
              <a:rPr lang="en-US" sz="2353" dirty="0"/>
              <a:t>)</a:t>
            </a:r>
          </a:p>
          <a:p>
            <a:pPr lvl="0"/>
            <a:r>
              <a:rPr lang="en-US" sz="2353" dirty="0"/>
              <a:t>Managed, monitored, and supported by Microsoft</a:t>
            </a:r>
          </a:p>
          <a:p>
            <a:pPr lvl="0"/>
            <a:r>
              <a:rPr lang="en-US" sz="2353" dirty="0"/>
              <a:t>Enterprise grade features around security, compliance &amp; management</a:t>
            </a:r>
          </a:p>
        </p:txBody>
      </p:sp>
    </p:spTree>
    <p:extLst>
      <p:ext uri="{BB962C8B-B14F-4D97-AF65-F5344CB8AC3E}">
        <p14:creationId xmlns:p14="http://schemas.microsoft.com/office/powerpoint/2010/main" val="1935746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0" name="Group 189"/>
          <p:cNvGrpSpPr/>
          <p:nvPr/>
        </p:nvGrpSpPr>
        <p:grpSpPr>
          <a:xfrm>
            <a:off x="568048" y="1260664"/>
            <a:ext cx="5170309" cy="4770979"/>
            <a:chOff x="375952" y="1337383"/>
            <a:chExt cx="6066374" cy="5375275"/>
          </a:xfrm>
        </p:grpSpPr>
        <p:sp>
          <p:nvSpPr>
            <p:cNvPr id="191" name="Rectangle 190"/>
            <p:cNvSpPr/>
            <p:nvPr/>
          </p:nvSpPr>
          <p:spPr>
            <a:xfrm>
              <a:off x="375952" y="1337383"/>
              <a:ext cx="6066374" cy="5375275"/>
            </a:xfrm>
            <a:prstGeom prst="rect">
              <a:avLst/>
            </a:prstGeom>
            <a:solidFill>
              <a:srgbClr val="0D16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2745" b="1" dirty="0"/>
                <a:t>Microsoft Azure Data Lake</a:t>
              </a:r>
            </a:p>
          </p:txBody>
        </p:sp>
        <p:sp>
          <p:nvSpPr>
            <p:cNvPr id="192" name="Rectangle 191"/>
            <p:cNvSpPr>
              <a:spLocks/>
            </p:cNvSpPr>
            <p:nvPr/>
          </p:nvSpPr>
          <p:spPr>
            <a:xfrm>
              <a:off x="676332" y="3942289"/>
              <a:ext cx="5367740" cy="586831"/>
            </a:xfrm>
            <a:prstGeom prst="rect">
              <a:avLst/>
            </a:prstGeom>
            <a:solidFill>
              <a:srgbClr val="000000"/>
            </a:solidFill>
            <a:ln w="22225" cmpd="sng">
              <a:solidFill>
                <a:srgbClr val="CDAC5B"/>
              </a:solidFill>
            </a:ln>
            <a:effectLst/>
          </p:spPr>
          <p:style>
            <a:lnRef idx="1">
              <a:schemeClr val="accent1"/>
            </a:lnRef>
            <a:fillRef idx="3">
              <a:schemeClr val="accent1"/>
            </a:fillRef>
            <a:effectRef idx="2">
              <a:schemeClr val="accent1"/>
            </a:effectRef>
            <a:fontRef idx="minor">
              <a:schemeClr val="lt1"/>
            </a:fontRef>
          </p:style>
          <p:txBody>
            <a:bodyPr lIns="179285" tIns="134464" rIns="179285" bIns="358570" rtlCol="0" anchor="ctr" anchorCtr="0"/>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sz="3529" dirty="0">
                <a:gradFill>
                  <a:gsLst>
                    <a:gs pos="2917">
                      <a:schemeClr val="bg1"/>
                    </a:gs>
                    <a:gs pos="100000">
                      <a:schemeClr val="bg1"/>
                    </a:gs>
                  </a:gsLst>
                  <a:lin ang="5400000" scaled="0"/>
                </a:gradFill>
                <a:cs typeface="Arial"/>
              </a:endParaRPr>
            </a:p>
            <a:p>
              <a:pPr algn="ctr"/>
              <a:r>
                <a:rPr lang="en-US" sz="1372" b="1" dirty="0">
                  <a:solidFill>
                    <a:srgbClr val="CDAC5B"/>
                  </a:solidFill>
                  <a:cs typeface="Arial"/>
                </a:rPr>
                <a:t>YARN</a:t>
              </a:r>
            </a:p>
          </p:txBody>
        </p:sp>
        <p:sp>
          <p:nvSpPr>
            <p:cNvPr id="193" name="Freeform 192"/>
            <p:cNvSpPr/>
            <p:nvPr/>
          </p:nvSpPr>
          <p:spPr bwMode="auto">
            <a:xfrm rot="10800000">
              <a:off x="652885" y="2065783"/>
              <a:ext cx="5411644" cy="2142433"/>
            </a:xfrm>
            <a:custGeom>
              <a:avLst/>
              <a:gdLst>
                <a:gd name="connsiteX0" fmla="*/ 5412098 w 5687803"/>
                <a:gd name="connsiteY0" fmla="*/ 1883228 h 1883228"/>
                <a:gd name="connsiteX1" fmla="*/ 275705 w 5687803"/>
                <a:gd name="connsiteY1" fmla="*/ 1883228 h 1883228"/>
                <a:gd name="connsiteX2" fmla="*/ 0 w 5687803"/>
                <a:gd name="connsiteY2" fmla="*/ 1607523 h 1883228"/>
                <a:gd name="connsiteX3" fmla="*/ 0 w 5687803"/>
                <a:gd name="connsiteY3" fmla="*/ 504735 h 1883228"/>
                <a:gd name="connsiteX4" fmla="*/ 275705 w 5687803"/>
                <a:gd name="connsiteY4" fmla="*/ 229030 h 1883228"/>
                <a:gd name="connsiteX5" fmla="*/ 2081312 w 5687803"/>
                <a:gd name="connsiteY5" fmla="*/ 229030 h 1883228"/>
                <a:gd name="connsiteX6" fmla="*/ 2253495 w 5687803"/>
                <a:gd name="connsiteY6" fmla="*/ 0 h 1883228"/>
                <a:gd name="connsiteX7" fmla="*/ 3434308 w 5687803"/>
                <a:gd name="connsiteY7" fmla="*/ 0 h 1883228"/>
                <a:gd name="connsiteX8" fmla="*/ 3606490 w 5687803"/>
                <a:gd name="connsiteY8" fmla="*/ 229030 h 1883228"/>
                <a:gd name="connsiteX9" fmla="*/ 5412098 w 5687803"/>
                <a:gd name="connsiteY9" fmla="*/ 229030 h 1883228"/>
                <a:gd name="connsiteX10" fmla="*/ 5687803 w 5687803"/>
                <a:gd name="connsiteY10" fmla="*/ 504735 h 1883228"/>
                <a:gd name="connsiteX11" fmla="*/ 5687803 w 5687803"/>
                <a:gd name="connsiteY11" fmla="*/ 1607523 h 1883228"/>
                <a:gd name="connsiteX12" fmla="*/ 5412098 w 5687803"/>
                <a:gd name="connsiteY12" fmla="*/ 1883228 h 1883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7803" h="1883228">
                  <a:moveTo>
                    <a:pt x="5412098" y="1883228"/>
                  </a:moveTo>
                  <a:lnTo>
                    <a:pt x="275705" y="1883228"/>
                  </a:lnTo>
                  <a:cubicBezTo>
                    <a:pt x="123437" y="1883228"/>
                    <a:pt x="0" y="1759791"/>
                    <a:pt x="0" y="1607523"/>
                  </a:cubicBezTo>
                  <a:lnTo>
                    <a:pt x="0" y="504735"/>
                  </a:lnTo>
                  <a:cubicBezTo>
                    <a:pt x="0" y="352467"/>
                    <a:pt x="123437" y="229030"/>
                    <a:pt x="275705" y="229030"/>
                  </a:cubicBezTo>
                  <a:lnTo>
                    <a:pt x="2081312" y="229030"/>
                  </a:lnTo>
                  <a:lnTo>
                    <a:pt x="2253495" y="0"/>
                  </a:lnTo>
                  <a:lnTo>
                    <a:pt x="3434308" y="0"/>
                  </a:lnTo>
                  <a:lnTo>
                    <a:pt x="3606490" y="229030"/>
                  </a:lnTo>
                  <a:lnTo>
                    <a:pt x="5412098" y="229030"/>
                  </a:lnTo>
                  <a:cubicBezTo>
                    <a:pt x="5564366" y="229030"/>
                    <a:pt x="5687803" y="352467"/>
                    <a:pt x="5687803" y="504735"/>
                  </a:cubicBezTo>
                  <a:lnTo>
                    <a:pt x="5687803" y="1607523"/>
                  </a:lnTo>
                  <a:cubicBezTo>
                    <a:pt x="5687803" y="1759791"/>
                    <a:pt x="5564366" y="1883228"/>
                    <a:pt x="5412098" y="1883228"/>
                  </a:cubicBezTo>
                  <a:close/>
                </a:path>
              </a:pathLst>
            </a:custGeom>
            <a:solidFill>
              <a:srgbClr val="50B3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896091"/>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194" name="Picture 19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03351" y="3105337"/>
              <a:ext cx="470739" cy="511903"/>
            </a:xfrm>
            <a:prstGeom prst="rect">
              <a:avLst/>
            </a:prstGeom>
            <a:ln>
              <a:noFill/>
            </a:ln>
          </p:spPr>
        </p:pic>
        <p:pic>
          <p:nvPicPr>
            <p:cNvPr id="195" name="Picture 19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79840" y="3195285"/>
              <a:ext cx="636798" cy="315417"/>
            </a:xfrm>
            <a:prstGeom prst="rect">
              <a:avLst/>
            </a:prstGeom>
            <a:noFill/>
            <a:ln>
              <a:noFill/>
            </a:ln>
          </p:spPr>
        </p:pic>
        <p:sp>
          <p:nvSpPr>
            <p:cNvPr id="196" name="TextBox 12"/>
            <p:cNvSpPr txBox="1"/>
            <p:nvPr/>
          </p:nvSpPr>
          <p:spPr>
            <a:xfrm>
              <a:off x="886371" y="3202408"/>
              <a:ext cx="911230" cy="373937"/>
            </a:xfrm>
            <a:prstGeom prst="rect">
              <a:avLst/>
            </a:prstGeom>
            <a:noFill/>
          </p:spPr>
          <p:txBody>
            <a:bodyPr wrap="none" rtlCol="0">
              <a:sp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r>
                <a:rPr lang="en-US" sz="1568" b="1" dirty="0">
                  <a:solidFill>
                    <a:schemeClr val="bg1"/>
                  </a:solidFill>
                </a:rPr>
                <a:t>U-SQL</a:t>
              </a:r>
            </a:p>
          </p:txBody>
        </p:sp>
        <p:sp>
          <p:nvSpPr>
            <p:cNvPr id="197" name="TextBox 13"/>
            <p:cNvSpPr txBox="1"/>
            <p:nvPr/>
          </p:nvSpPr>
          <p:spPr>
            <a:xfrm>
              <a:off x="652884" y="2121629"/>
              <a:ext cx="3032679" cy="509915"/>
            </a:xfrm>
            <a:prstGeom prst="rect">
              <a:avLst/>
            </a:prstGeom>
            <a:noFill/>
          </p:spPr>
          <p:txBody>
            <a:bodyPr wrap="square" rtlCol="0">
              <a:sp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r>
                <a:rPr lang="en-US" sz="2353" b="1" dirty="0"/>
                <a:t>Analytics Service</a:t>
              </a:r>
            </a:p>
          </p:txBody>
        </p:sp>
        <p:sp>
          <p:nvSpPr>
            <p:cNvPr id="198" name="TextBox 14"/>
            <p:cNvSpPr txBox="1"/>
            <p:nvPr/>
          </p:nvSpPr>
          <p:spPr>
            <a:xfrm>
              <a:off x="3500082" y="2141980"/>
              <a:ext cx="2481594" cy="509915"/>
            </a:xfrm>
            <a:prstGeom prst="rect">
              <a:avLst/>
            </a:prstGeom>
            <a:noFill/>
          </p:spPr>
          <p:txBody>
            <a:bodyPr wrap="square" rtlCol="0">
              <a:sp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marL="0" lvl="1" algn="r"/>
              <a:r>
                <a:rPr lang="en-US" sz="2353" b="1" dirty="0"/>
                <a:t>HDInsight</a:t>
              </a:r>
              <a:endParaRPr lang="en-US" sz="1961" b="1" dirty="0"/>
            </a:p>
          </p:txBody>
        </p:sp>
        <p:pic>
          <p:nvPicPr>
            <p:cNvPr id="199" name="Picture 198"/>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722386" y="3225616"/>
              <a:ext cx="880058" cy="321221"/>
            </a:xfrm>
            <a:prstGeom prst="rect">
              <a:avLst/>
            </a:prstGeom>
          </p:spPr>
        </p:pic>
        <p:sp>
          <p:nvSpPr>
            <p:cNvPr id="200" name="Rectangle 199"/>
            <p:cNvSpPr/>
            <p:nvPr/>
          </p:nvSpPr>
          <p:spPr>
            <a:xfrm>
              <a:off x="652885" y="4598096"/>
              <a:ext cx="5391186" cy="1915271"/>
            </a:xfrm>
            <a:prstGeom prst="rect">
              <a:avLst/>
            </a:prstGeom>
            <a:solidFill>
              <a:srgbClr val="A5A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sz="1961" dirty="0"/>
            </a:p>
          </p:txBody>
        </p:sp>
        <p:sp>
          <p:nvSpPr>
            <p:cNvPr id="201" name="Rounded Rectangle 200"/>
            <p:cNvSpPr>
              <a:spLocks/>
            </p:cNvSpPr>
            <p:nvPr/>
          </p:nvSpPr>
          <p:spPr>
            <a:xfrm>
              <a:off x="900402" y="5123640"/>
              <a:ext cx="790128" cy="582879"/>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202" name="Freeform 201"/>
            <p:cNvSpPr>
              <a:spLocks noEditPoints="1"/>
            </p:cNvSpPr>
            <p:nvPr/>
          </p:nvSpPr>
          <p:spPr bwMode="auto">
            <a:xfrm>
              <a:off x="1103510" y="5252948"/>
              <a:ext cx="378502" cy="339947"/>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rgbClr val="0D163D"/>
            </a:solidFill>
            <a:ln>
              <a:noFill/>
            </a:ln>
          </p:spPr>
          <p:txBody>
            <a:bodyPr vert="horz" wrap="square" lIns="43940" tIns="43940" rIns="0" bIns="43940"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endParaRPr lang="en-US" sz="480"/>
            </a:p>
          </p:txBody>
        </p:sp>
        <p:sp>
          <p:nvSpPr>
            <p:cNvPr id="203" name="Rounded Rectangle 202"/>
            <p:cNvSpPr>
              <a:spLocks/>
            </p:cNvSpPr>
            <p:nvPr/>
          </p:nvSpPr>
          <p:spPr>
            <a:xfrm>
              <a:off x="912125" y="5746993"/>
              <a:ext cx="790128" cy="582879"/>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204" name="Rounded Rectangle 203"/>
            <p:cNvSpPr>
              <a:spLocks/>
            </p:cNvSpPr>
            <p:nvPr/>
          </p:nvSpPr>
          <p:spPr>
            <a:xfrm>
              <a:off x="1732857" y="5115992"/>
              <a:ext cx="790128" cy="582879"/>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grpSp>
          <p:nvGrpSpPr>
            <p:cNvPr id="205" name="Group 204"/>
            <p:cNvGrpSpPr/>
            <p:nvPr/>
          </p:nvGrpSpPr>
          <p:grpSpPr>
            <a:xfrm>
              <a:off x="1837075" y="5244833"/>
              <a:ext cx="631038" cy="377193"/>
              <a:chOff x="2769908" y="1409697"/>
              <a:chExt cx="1965320" cy="1055586"/>
            </a:xfrm>
            <a:solidFill>
              <a:srgbClr val="0D163D"/>
            </a:solidFill>
          </p:grpSpPr>
          <p:sp>
            <p:nvSpPr>
              <p:cNvPr id="249"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lIns="43940" rIns="0" rtlCol="0" anchor="ct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878727">
                  <a:defRPr/>
                </a:pPr>
                <a:endParaRPr lang="en-US" sz="480" kern="0">
                  <a:solidFill>
                    <a:schemeClr val="accent3"/>
                  </a:solidFill>
                  <a:latin typeface="Segoe"/>
                </a:endParaRPr>
              </a:p>
            </p:txBody>
          </p:sp>
          <p:sp>
            <p:nvSpPr>
              <p:cNvPr id="250"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3940" tIns="43940" rIns="0" bIns="87880"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878438"/>
                <a:endParaRPr lang="en-US" sz="480" spc="-48"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1"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3940" tIns="43938" rIns="0" bIns="43938"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790848"/>
                <a:endParaRPr lang="en-US" sz="480" spc="-129" dirty="0">
                  <a:gradFill>
                    <a:gsLst>
                      <a:gs pos="0">
                        <a:srgbClr val="FFFFFF"/>
                      </a:gs>
                      <a:gs pos="100000">
                        <a:srgbClr val="FFFFFF"/>
                      </a:gs>
                    </a:gsLst>
                    <a:lin ang="5400000" scaled="0"/>
                  </a:gradFill>
                  <a:latin typeface="Segoe Light" pitchFamily="34" charset="0"/>
                </a:endParaRPr>
              </a:p>
            </p:txBody>
          </p:sp>
        </p:grpSp>
        <p:sp>
          <p:nvSpPr>
            <p:cNvPr id="206" name="Rounded Rectangle 205"/>
            <p:cNvSpPr>
              <a:spLocks/>
            </p:cNvSpPr>
            <p:nvPr/>
          </p:nvSpPr>
          <p:spPr>
            <a:xfrm>
              <a:off x="1738632" y="5738195"/>
              <a:ext cx="790128" cy="582879"/>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207" name="Rounded Rectangle 206"/>
            <p:cNvSpPr>
              <a:spLocks/>
            </p:cNvSpPr>
            <p:nvPr/>
          </p:nvSpPr>
          <p:spPr>
            <a:xfrm>
              <a:off x="2568642" y="5123640"/>
              <a:ext cx="790128" cy="582879"/>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208" name="Rounded Rectangle 207"/>
            <p:cNvSpPr>
              <a:spLocks/>
            </p:cNvSpPr>
            <p:nvPr/>
          </p:nvSpPr>
          <p:spPr>
            <a:xfrm>
              <a:off x="2580365" y="5746993"/>
              <a:ext cx="790128" cy="582879"/>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209" name="Rounded Rectangle 208"/>
            <p:cNvSpPr>
              <a:spLocks/>
            </p:cNvSpPr>
            <p:nvPr/>
          </p:nvSpPr>
          <p:spPr>
            <a:xfrm>
              <a:off x="3406872" y="5738195"/>
              <a:ext cx="790128" cy="582879"/>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210" name="Rounded Rectangle 209"/>
            <p:cNvSpPr>
              <a:spLocks/>
            </p:cNvSpPr>
            <p:nvPr/>
          </p:nvSpPr>
          <p:spPr>
            <a:xfrm>
              <a:off x="4228321" y="5123640"/>
              <a:ext cx="790128" cy="582879"/>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211" name="Rounded Rectangle 210"/>
            <p:cNvSpPr>
              <a:spLocks/>
            </p:cNvSpPr>
            <p:nvPr/>
          </p:nvSpPr>
          <p:spPr>
            <a:xfrm>
              <a:off x="4240044" y="5746993"/>
              <a:ext cx="790128" cy="582879"/>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212" name="Rounded Rectangle 211"/>
            <p:cNvSpPr>
              <a:spLocks/>
            </p:cNvSpPr>
            <p:nvPr/>
          </p:nvSpPr>
          <p:spPr>
            <a:xfrm>
              <a:off x="5060776" y="5115992"/>
              <a:ext cx="790128" cy="582879"/>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213" name="Rounded Rectangle 212"/>
            <p:cNvSpPr>
              <a:spLocks/>
            </p:cNvSpPr>
            <p:nvPr/>
          </p:nvSpPr>
          <p:spPr>
            <a:xfrm>
              <a:off x="5066551" y="5738195"/>
              <a:ext cx="790128" cy="582879"/>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214" name="Rounded Rectangle 213"/>
            <p:cNvSpPr>
              <a:spLocks/>
            </p:cNvSpPr>
            <p:nvPr/>
          </p:nvSpPr>
          <p:spPr>
            <a:xfrm>
              <a:off x="3406872" y="5123640"/>
              <a:ext cx="790128" cy="582879"/>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215" name="Rounded Rectangle 18"/>
            <p:cNvSpPr/>
            <p:nvPr/>
          </p:nvSpPr>
          <p:spPr bwMode="auto">
            <a:xfrm>
              <a:off x="2748922" y="5232777"/>
              <a:ext cx="412749" cy="407566"/>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rgbClr val="0D16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3940" tIns="43940" rIns="0" bIns="87880"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878438"/>
              <a:endParaRPr lang="en-US" sz="480" spc="-48"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16" name="Freeform 215"/>
            <p:cNvSpPr>
              <a:spLocks noChangeAspect="1"/>
            </p:cNvSpPr>
            <p:nvPr/>
          </p:nvSpPr>
          <p:spPr bwMode="auto">
            <a:xfrm>
              <a:off x="3612479" y="5225877"/>
              <a:ext cx="351707" cy="379533"/>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rgbClr val="0D16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3940" tIns="140609" rIns="0" bIns="140609"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896094">
                <a:lnSpc>
                  <a:spcPct val="90000"/>
                </a:lnSpc>
              </a:pPr>
              <a:endParaRPr lang="en-US" sz="480" dirty="0" err="1">
                <a:gradFill>
                  <a:gsLst>
                    <a:gs pos="0">
                      <a:srgbClr val="FFFFFF"/>
                    </a:gs>
                    <a:gs pos="100000">
                      <a:srgbClr val="FFFFFF"/>
                    </a:gs>
                  </a:gsLst>
                  <a:lin ang="5400000" scaled="0"/>
                </a:gradFill>
                <a:ea typeface="Segoe UI" pitchFamily="34" charset="0"/>
                <a:cs typeface="Segoe UI" pitchFamily="34" charset="0"/>
              </a:endParaRPr>
            </a:p>
          </p:txBody>
        </p:sp>
        <p:sp>
          <p:nvSpPr>
            <p:cNvPr id="217" name="Freeform 216"/>
            <p:cNvSpPr/>
            <p:nvPr/>
          </p:nvSpPr>
          <p:spPr>
            <a:xfrm>
              <a:off x="4482030" y="5270906"/>
              <a:ext cx="240356" cy="283238"/>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rgbClr val="0D163D"/>
            </a:solidFill>
            <a:ln w="12700" cap="flat" cmpd="sng" algn="ctr">
              <a:noFill/>
              <a:prstDash val="solid"/>
              <a:miter lim="800000"/>
            </a:ln>
            <a:effectLst/>
          </p:spPr>
          <p:txBody>
            <a:bodyPr lIns="43940" rIns="0" rtlCol="0" anchor="ct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895958">
                <a:defRPr/>
              </a:pPr>
              <a:endParaRPr lang="en-US" sz="480" kern="0">
                <a:solidFill>
                  <a:schemeClr val="accent6"/>
                </a:solidFill>
                <a:latin typeface="Calibri" panose="020F0502020204030204"/>
              </a:endParaRPr>
            </a:p>
          </p:txBody>
        </p:sp>
        <p:sp>
          <p:nvSpPr>
            <p:cNvPr id="218" name="Oval 217"/>
            <p:cNvSpPr/>
            <p:nvPr/>
          </p:nvSpPr>
          <p:spPr>
            <a:xfrm>
              <a:off x="4501958" y="5284262"/>
              <a:ext cx="195148" cy="56309"/>
            </a:xfrm>
            <a:prstGeom prst="ellipse">
              <a:avLst/>
            </a:prstGeom>
            <a:solidFill>
              <a:srgbClr val="50B347"/>
            </a:solidFill>
            <a:ln w="12700" cap="flat" cmpd="sng" algn="ctr">
              <a:noFill/>
              <a:prstDash val="solid"/>
              <a:miter lim="800000"/>
            </a:ln>
            <a:effectLst/>
          </p:spPr>
          <p:txBody>
            <a:bodyPr lIns="43940" rIns="0" rtlCol="0" anchor="ct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895958">
                <a:defRPr/>
              </a:pPr>
              <a:endParaRPr lang="en-US" sz="480" kern="0">
                <a:solidFill>
                  <a:schemeClr val="accent6"/>
                </a:solidFill>
                <a:latin typeface="Calibri" panose="020F0502020204030204"/>
              </a:endParaRPr>
            </a:p>
          </p:txBody>
        </p:sp>
        <p:sp>
          <p:nvSpPr>
            <p:cNvPr id="219" name="Freeform 218"/>
            <p:cNvSpPr>
              <a:spLocks noEditPoints="1"/>
            </p:cNvSpPr>
            <p:nvPr/>
          </p:nvSpPr>
          <p:spPr bwMode="auto">
            <a:xfrm>
              <a:off x="1994435" y="5854971"/>
              <a:ext cx="278863" cy="320774"/>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rgbClr val="0D163D"/>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3940" tIns="43938" rIns="0" bIns="43938"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790848"/>
              <a:endParaRPr lang="en-US" sz="480" spc="-129" dirty="0">
                <a:solidFill>
                  <a:schemeClr val="accent3"/>
                </a:solidFill>
                <a:latin typeface="Segoe Light" pitchFamily="34" charset="0"/>
              </a:endParaRPr>
            </a:p>
          </p:txBody>
        </p:sp>
        <p:sp>
          <p:nvSpPr>
            <p:cNvPr id="220" name="Frame 5"/>
            <p:cNvSpPr>
              <a:spLocks noChangeAspect="1"/>
            </p:cNvSpPr>
            <p:nvPr/>
          </p:nvSpPr>
          <p:spPr bwMode="auto">
            <a:xfrm>
              <a:off x="3692273" y="5858861"/>
              <a:ext cx="271913" cy="29103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D163D"/>
            </a:solidFill>
            <a:ln w="9525" cap="flat" cmpd="sng" algn="ctr">
              <a:noFill/>
              <a:prstDash val="solid"/>
              <a:headEnd type="none" w="med" len="med"/>
              <a:tailEnd type="none" w="med" len="med"/>
            </a:ln>
            <a:effectLst/>
          </p:spPr>
          <p:txBody>
            <a:bodyPr rot="0" spcFirstLastPara="0" vert="horz" wrap="square" lIns="43940" tIns="51685" rIns="0" bIns="103368"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1033161">
                <a:defRPr/>
              </a:pPr>
              <a:endParaRPr lang="en-US" sz="480" kern="0" spc="-57" dirty="0" err="1">
                <a:gradFill>
                  <a:gsLst>
                    <a:gs pos="0">
                      <a:srgbClr val="FFFFFF"/>
                    </a:gs>
                    <a:gs pos="100000">
                      <a:srgbClr val="FFFFFF"/>
                    </a:gs>
                  </a:gsLst>
                  <a:lin ang="5400000" scaled="0"/>
                </a:gradFill>
                <a:ea typeface="Segoe UI" pitchFamily="34" charset="0"/>
                <a:cs typeface="Segoe UI" pitchFamily="34" charset="0"/>
              </a:endParaRPr>
            </a:p>
          </p:txBody>
        </p:sp>
        <p:sp>
          <p:nvSpPr>
            <p:cNvPr id="221" name="Freeform 220"/>
            <p:cNvSpPr>
              <a:spLocks noEditPoints="1"/>
            </p:cNvSpPr>
            <p:nvPr/>
          </p:nvSpPr>
          <p:spPr bwMode="auto">
            <a:xfrm>
              <a:off x="1035899" y="5835827"/>
              <a:ext cx="446113" cy="411262"/>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rgbClr val="0D163D"/>
            </a:solidFill>
            <a:ln>
              <a:noFill/>
            </a:ln>
          </p:spPr>
          <p:txBody>
            <a:bodyPr vert="horz" wrap="square" lIns="89617" tIns="44808" rIns="89617" bIns="44808"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914016"/>
              <a:endParaRPr lang="en-US" sz="1765">
                <a:solidFill>
                  <a:srgbClr val="333333"/>
                </a:solidFill>
              </a:endParaRPr>
            </a:p>
          </p:txBody>
        </p:sp>
        <p:sp>
          <p:nvSpPr>
            <p:cNvPr id="222" name="Freeform 221"/>
            <p:cNvSpPr>
              <a:spLocks noEditPoints="1"/>
            </p:cNvSpPr>
            <p:nvPr/>
          </p:nvSpPr>
          <p:spPr bwMode="auto">
            <a:xfrm>
              <a:off x="2814160" y="5784680"/>
              <a:ext cx="359897" cy="482295"/>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rgbClr val="0D163D"/>
            </a:solidFill>
            <a:ln>
              <a:noFill/>
            </a:ln>
          </p:spPr>
          <p:txBody>
            <a:bodyPr vert="horz" wrap="square" lIns="89617" tIns="44808" rIns="89617" bIns="44808"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914016"/>
              <a:endParaRPr lang="en-US" sz="1765">
                <a:solidFill>
                  <a:srgbClr val="333333"/>
                </a:solidFill>
              </a:endParaRPr>
            </a:p>
          </p:txBody>
        </p:sp>
        <p:sp>
          <p:nvSpPr>
            <p:cNvPr id="223" name="Freeform 222"/>
            <p:cNvSpPr>
              <a:spLocks noChangeAspect="1" noEditPoints="1"/>
            </p:cNvSpPr>
            <p:nvPr/>
          </p:nvSpPr>
          <p:spPr bwMode="auto">
            <a:xfrm>
              <a:off x="5239965" y="5259508"/>
              <a:ext cx="431750" cy="39699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rgbClr val="0D163D"/>
            </a:solidFill>
            <a:ln>
              <a:noFill/>
            </a:ln>
            <a:extLst/>
          </p:spPr>
          <p:txBody>
            <a:bodyPr vert="horz" wrap="square" lIns="89617" tIns="44808" rIns="89617" bIns="44808"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914016"/>
              <a:endParaRPr lang="en-US" sz="1765">
                <a:solidFill>
                  <a:srgbClr val="333333"/>
                </a:solidFill>
              </a:endParaRPr>
            </a:p>
          </p:txBody>
        </p:sp>
        <p:grpSp>
          <p:nvGrpSpPr>
            <p:cNvPr id="224" name="Group 223"/>
            <p:cNvGrpSpPr/>
            <p:nvPr/>
          </p:nvGrpSpPr>
          <p:grpSpPr>
            <a:xfrm>
              <a:off x="4462839" y="5812383"/>
              <a:ext cx="278064" cy="430657"/>
              <a:chOff x="8597110" y="4718972"/>
              <a:chExt cx="361215" cy="561776"/>
            </a:xfrm>
            <a:solidFill>
              <a:srgbClr val="0D163D"/>
            </a:solidFill>
          </p:grpSpPr>
          <p:sp>
            <p:nvSpPr>
              <p:cNvPr id="246" name="Freeform 245"/>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grpFill/>
              <a:ln>
                <a:noFill/>
              </a:ln>
              <a:extLst/>
            </p:spPr>
            <p:txBody>
              <a:bodyPr vert="horz" wrap="square" lIns="89617" tIns="44808" rIns="89617" bIns="44808"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914016"/>
                <a:endParaRPr lang="en-US" sz="1765">
                  <a:solidFill>
                    <a:srgbClr val="333333"/>
                  </a:solidFill>
                </a:endParaRPr>
              </a:p>
            </p:txBody>
          </p:sp>
          <p:sp>
            <p:nvSpPr>
              <p:cNvPr id="247" name="Freeform 246"/>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grpFill/>
              <a:ln>
                <a:noFill/>
              </a:ln>
              <a:extLst/>
            </p:spPr>
            <p:txBody>
              <a:bodyPr vert="horz" wrap="square" lIns="89617" tIns="44808" rIns="89617" bIns="44808"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914016"/>
                <a:endParaRPr lang="en-US" sz="1765">
                  <a:solidFill>
                    <a:srgbClr val="333333"/>
                  </a:solidFill>
                </a:endParaRPr>
              </a:p>
            </p:txBody>
          </p:sp>
          <p:sp>
            <p:nvSpPr>
              <p:cNvPr id="248" name="Freeform 247"/>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grpFill/>
              <a:ln>
                <a:noFill/>
              </a:ln>
              <a:extLst/>
            </p:spPr>
            <p:txBody>
              <a:bodyPr vert="horz" wrap="square" lIns="89617" tIns="44808" rIns="89617" bIns="44808"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914016"/>
                <a:endParaRPr lang="en-US" sz="1765">
                  <a:solidFill>
                    <a:srgbClr val="333333"/>
                  </a:solidFill>
                </a:endParaRPr>
              </a:p>
            </p:txBody>
          </p:sp>
        </p:grpSp>
        <p:grpSp>
          <p:nvGrpSpPr>
            <p:cNvPr id="225" name="Group 224"/>
            <p:cNvGrpSpPr/>
            <p:nvPr/>
          </p:nvGrpSpPr>
          <p:grpSpPr>
            <a:xfrm>
              <a:off x="5215826" y="5831526"/>
              <a:ext cx="545711" cy="386356"/>
              <a:chOff x="4746173" y="1443591"/>
              <a:chExt cx="4626426" cy="3905623"/>
            </a:xfrm>
            <a:solidFill>
              <a:srgbClr val="0D163D"/>
            </a:solidFill>
          </p:grpSpPr>
          <p:grpSp>
            <p:nvGrpSpPr>
              <p:cNvPr id="232" name="Group 231"/>
              <p:cNvGrpSpPr>
                <a:grpSpLocks noChangeAspect="1"/>
              </p:cNvGrpSpPr>
              <p:nvPr/>
            </p:nvGrpSpPr>
            <p:grpSpPr bwMode="auto">
              <a:xfrm>
                <a:off x="4746173" y="2973315"/>
                <a:ext cx="1414640" cy="2318441"/>
                <a:chOff x="-1261" y="1888"/>
                <a:chExt cx="576" cy="944"/>
              </a:xfrm>
              <a:grpFill/>
            </p:grpSpPr>
            <p:sp>
              <p:nvSpPr>
                <p:cNvPr id="243" name="Freeform 242"/>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896178"/>
                  <a:endParaRPr lang="en-US" sz="1667">
                    <a:solidFill>
                      <a:srgbClr val="FFFFFF"/>
                    </a:solidFill>
                  </a:endParaRPr>
                </a:p>
              </p:txBody>
            </p:sp>
            <p:sp>
              <p:nvSpPr>
                <p:cNvPr id="244" name="Freeform 243"/>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896178"/>
                  <a:endParaRPr lang="en-US" sz="1667">
                    <a:solidFill>
                      <a:srgbClr val="FFFFFF"/>
                    </a:solidFill>
                  </a:endParaRPr>
                </a:p>
              </p:txBody>
            </p:sp>
            <p:sp>
              <p:nvSpPr>
                <p:cNvPr id="245" name="Freeform 244"/>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896178"/>
                  <a:endParaRPr lang="en-US" sz="1667">
                    <a:solidFill>
                      <a:srgbClr val="FFFFFF"/>
                    </a:solidFill>
                  </a:endParaRPr>
                </a:p>
              </p:txBody>
            </p:sp>
          </p:grpSp>
          <p:grpSp>
            <p:nvGrpSpPr>
              <p:cNvPr id="233" name="Group 232"/>
              <p:cNvGrpSpPr/>
              <p:nvPr/>
            </p:nvGrpSpPr>
            <p:grpSpPr>
              <a:xfrm>
                <a:off x="5345480" y="1443592"/>
                <a:ext cx="1381394" cy="1269128"/>
                <a:chOff x="5345480" y="1443592"/>
                <a:chExt cx="1381394" cy="1269128"/>
              </a:xfrm>
              <a:grpFill/>
            </p:grpSpPr>
            <p:sp>
              <p:nvSpPr>
                <p:cNvPr id="241" name="Bent Arrow 240"/>
                <p:cNvSpPr/>
                <p:nvPr/>
              </p:nvSpPr>
              <p:spPr bwMode="auto">
                <a:xfrm>
                  <a:off x="5345480" y="1554480"/>
                  <a:ext cx="1222960" cy="1158240"/>
                </a:xfrm>
                <a:prstGeom prst="bentArrow">
                  <a:avLst>
                    <a:gd name="adj1" fmla="val 19737"/>
                    <a:gd name="adj2" fmla="val 25000"/>
                    <a:gd name="adj3" fmla="val 26316"/>
                    <a:gd name="adj4" fmla="val 5592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3927">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2" name="Isosceles Triangle 241"/>
                <p:cNvSpPr/>
                <p:nvPr/>
              </p:nvSpPr>
              <p:spPr bwMode="auto">
                <a:xfrm rot="5400000">
                  <a:off x="6110896" y="1589033"/>
                  <a:ext cx="761420" cy="470537"/>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3927">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4" name="Group 233"/>
              <p:cNvGrpSpPr/>
              <p:nvPr/>
            </p:nvGrpSpPr>
            <p:grpSpPr>
              <a:xfrm rot="10800000">
                <a:off x="7049745" y="4080086"/>
                <a:ext cx="1381394" cy="1269128"/>
                <a:chOff x="5345480" y="1443592"/>
                <a:chExt cx="1381394" cy="1269128"/>
              </a:xfrm>
              <a:grpFill/>
            </p:grpSpPr>
            <p:sp>
              <p:nvSpPr>
                <p:cNvPr id="239" name="Bent Arrow 238"/>
                <p:cNvSpPr/>
                <p:nvPr/>
              </p:nvSpPr>
              <p:spPr bwMode="auto">
                <a:xfrm>
                  <a:off x="5345480" y="1554480"/>
                  <a:ext cx="1222960" cy="1158240"/>
                </a:xfrm>
                <a:prstGeom prst="bentArrow">
                  <a:avLst>
                    <a:gd name="adj1" fmla="val 19737"/>
                    <a:gd name="adj2" fmla="val 25000"/>
                    <a:gd name="adj3" fmla="val 26316"/>
                    <a:gd name="adj4" fmla="val 5592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3927">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Isosceles Triangle 239"/>
                <p:cNvSpPr/>
                <p:nvPr/>
              </p:nvSpPr>
              <p:spPr bwMode="auto">
                <a:xfrm rot="5400000">
                  <a:off x="6110896" y="1589033"/>
                  <a:ext cx="761420" cy="470537"/>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3927">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35" name="Freeform 234"/>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3927">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6" name="Rectangle 235"/>
              <p:cNvSpPr/>
              <p:nvPr/>
            </p:nvSpPr>
            <p:spPr bwMode="auto">
              <a:xfrm>
                <a:off x="7711440" y="1981200"/>
                <a:ext cx="1127760" cy="152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3927">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7" name="Rectangle 236"/>
              <p:cNvSpPr/>
              <p:nvPr/>
            </p:nvSpPr>
            <p:spPr bwMode="auto">
              <a:xfrm>
                <a:off x="7711440" y="2518221"/>
                <a:ext cx="1127760" cy="152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3927">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Rectangle 237"/>
              <p:cNvSpPr/>
              <p:nvPr/>
            </p:nvSpPr>
            <p:spPr bwMode="auto">
              <a:xfrm>
                <a:off x="7711440" y="3055242"/>
                <a:ext cx="1127760" cy="152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3927">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26" name="Rectangle 225"/>
            <p:cNvSpPr/>
            <p:nvPr/>
          </p:nvSpPr>
          <p:spPr>
            <a:xfrm>
              <a:off x="790514" y="5085697"/>
              <a:ext cx="5152428" cy="1338894"/>
            </a:xfrm>
            <a:prstGeom prst="rect">
              <a:avLst/>
            </a:prstGeom>
            <a:solidFill>
              <a:srgbClr val="50B347">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2353" b="1" dirty="0">
                  <a:solidFill>
                    <a:schemeClr val="bg1"/>
                  </a:solidFill>
                </a:rPr>
                <a:t>Store</a:t>
              </a:r>
              <a:endParaRPr lang="en-US" sz="1961" b="1" dirty="0">
                <a:solidFill>
                  <a:schemeClr val="bg1"/>
                </a:solidFill>
              </a:endParaRPr>
            </a:p>
          </p:txBody>
        </p:sp>
        <p:sp>
          <p:nvSpPr>
            <p:cNvPr id="227" name="Rectangle 226"/>
            <p:cNvSpPr>
              <a:spLocks/>
            </p:cNvSpPr>
            <p:nvPr/>
          </p:nvSpPr>
          <p:spPr>
            <a:xfrm>
              <a:off x="668927" y="4627256"/>
              <a:ext cx="5395602" cy="369667"/>
            </a:xfrm>
            <a:prstGeom prst="rect">
              <a:avLst/>
            </a:prstGeom>
            <a:solidFill>
              <a:srgbClr val="000000"/>
            </a:solidFill>
            <a:ln w="9525" cmpd="sng">
              <a:noFill/>
            </a:ln>
            <a:effectLst/>
          </p:spPr>
          <p:style>
            <a:lnRef idx="1">
              <a:schemeClr val="accent1"/>
            </a:lnRef>
            <a:fillRef idx="3">
              <a:schemeClr val="accent1"/>
            </a:fillRef>
            <a:effectRef idx="2">
              <a:schemeClr val="accent1"/>
            </a:effectRef>
            <a:fontRef idx="minor">
              <a:schemeClr val="lt1"/>
            </a:fontRef>
          </p:style>
          <p:txBody>
            <a:bodyPr lIns="179285" tIns="0" rIns="179285" bIns="0" rtlCol="0" anchor="ctr" anchorCtr="0"/>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1372" b="1" dirty="0">
                  <a:solidFill>
                    <a:srgbClr val="CDAC5B"/>
                  </a:solidFill>
                  <a:cs typeface="Arial"/>
                </a:rPr>
                <a:t>HDFS</a:t>
              </a:r>
              <a:endParaRPr lang="en-US" sz="1568" b="1" dirty="0">
                <a:solidFill>
                  <a:srgbClr val="CDAC5B"/>
                </a:solidFill>
                <a:cs typeface="Arial"/>
              </a:endParaRPr>
            </a:p>
          </p:txBody>
        </p:sp>
        <p:cxnSp>
          <p:nvCxnSpPr>
            <p:cNvPr id="228" name="Straight Connector 227"/>
            <p:cNvCxnSpPr/>
            <p:nvPr/>
          </p:nvCxnSpPr>
          <p:spPr>
            <a:xfrm>
              <a:off x="668927" y="4616286"/>
              <a:ext cx="5395602" cy="0"/>
            </a:xfrm>
            <a:prstGeom prst="line">
              <a:avLst/>
            </a:prstGeom>
            <a:ln w="22225">
              <a:solidFill>
                <a:srgbClr val="CDAC5B"/>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a:off x="668927" y="4616286"/>
              <a:ext cx="11723" cy="380637"/>
            </a:xfrm>
            <a:prstGeom prst="line">
              <a:avLst/>
            </a:prstGeom>
            <a:ln w="22225">
              <a:solidFill>
                <a:srgbClr val="CDAC5B"/>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flipH="1">
              <a:off x="6044071" y="4627256"/>
              <a:ext cx="0" cy="381390"/>
            </a:xfrm>
            <a:prstGeom prst="line">
              <a:avLst/>
            </a:prstGeom>
            <a:ln w="22225">
              <a:solidFill>
                <a:srgbClr val="CDAC5B"/>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a:off x="668927" y="4996923"/>
              <a:ext cx="5395602" cy="0"/>
            </a:xfrm>
            <a:prstGeom prst="line">
              <a:avLst/>
            </a:prstGeom>
            <a:ln w="22225">
              <a:solidFill>
                <a:srgbClr val="CDAC5B"/>
              </a:solidFill>
            </a:ln>
          </p:spPr>
          <p:style>
            <a:lnRef idx="1">
              <a:schemeClr val="accent1"/>
            </a:lnRef>
            <a:fillRef idx="0">
              <a:schemeClr val="accent1"/>
            </a:fillRef>
            <a:effectRef idx="0">
              <a:schemeClr val="accent1"/>
            </a:effectRef>
            <a:fontRef idx="minor">
              <a:schemeClr val="tx1"/>
            </a:fontRef>
          </p:style>
        </p:cxnSp>
      </p:grpSp>
      <p:sp>
        <p:nvSpPr>
          <p:cNvPr id="126" name="Title 1"/>
          <p:cNvSpPr txBox="1">
            <a:spLocks/>
          </p:cNvSpPr>
          <p:nvPr/>
        </p:nvSpPr>
        <p:spPr>
          <a:xfrm>
            <a:off x="322310" y="172640"/>
            <a:ext cx="11869690" cy="1069768"/>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sz="4705" dirty="0">
              <a:solidFill>
                <a:schemeClr val="bg1"/>
              </a:solidFill>
            </a:endParaRPr>
          </a:p>
        </p:txBody>
      </p:sp>
      <p:sp>
        <p:nvSpPr>
          <p:cNvPr id="127" name="Rectangle 126"/>
          <p:cNvSpPr/>
          <p:nvPr/>
        </p:nvSpPr>
        <p:spPr bwMode="auto">
          <a:xfrm rot="10800000">
            <a:off x="2952844" y="1821550"/>
            <a:ext cx="2788287" cy="2387575"/>
          </a:xfrm>
          <a:prstGeom prst="rect">
            <a:avLst/>
          </a:prstGeom>
          <a:gradFill flip="none" rotWithShape="1">
            <a:gsLst>
              <a:gs pos="0">
                <a:schemeClr val="tx1"/>
              </a:gs>
              <a:gs pos="100000">
                <a:srgbClr val="50B347">
                  <a:alpha val="18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102">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p:txBody>
          <a:bodyPr/>
          <a:lstStyle/>
          <a:p>
            <a:r>
              <a:rPr lang="en-US" dirty="0"/>
              <a:t>Announcing Azure Data Lake Analytics Service</a:t>
            </a:r>
          </a:p>
        </p:txBody>
      </p:sp>
      <p:sp>
        <p:nvSpPr>
          <p:cNvPr id="5" name="Text Placeholder 4"/>
          <p:cNvSpPr>
            <a:spLocks noGrp="1"/>
          </p:cNvSpPr>
          <p:nvPr>
            <p:ph type="body" sz="quarter" idx="10"/>
          </p:nvPr>
        </p:nvSpPr>
        <p:spPr>
          <a:xfrm>
            <a:off x="5913662" y="1242408"/>
            <a:ext cx="6278338" cy="4924174"/>
          </a:xfrm>
        </p:spPr>
        <p:txBody>
          <a:bodyPr/>
          <a:lstStyle/>
          <a:p>
            <a:pPr lvl="0"/>
            <a:r>
              <a:rPr lang="en-US" sz="2353" dirty="0"/>
              <a:t>Distributed analytics service</a:t>
            </a:r>
          </a:p>
          <a:p>
            <a:r>
              <a:rPr lang="en-US" sz="2353" dirty="0"/>
              <a:t>Dynamically scales to meet your business needs</a:t>
            </a:r>
          </a:p>
          <a:p>
            <a:r>
              <a:rPr lang="en-US" sz="2353" dirty="0"/>
              <a:t>Productive day one with industry leading development tools (for novices &amp; experts)</a:t>
            </a:r>
          </a:p>
          <a:p>
            <a:pPr lvl="0"/>
            <a:r>
              <a:rPr lang="en-US" sz="2353" dirty="0"/>
              <a:t>Analytics over all data (unstructured, semi-structured, structured)</a:t>
            </a:r>
          </a:p>
          <a:p>
            <a:pPr lvl="0"/>
            <a:r>
              <a:rPr lang="en-US" sz="2353" dirty="0"/>
              <a:t>U-SQL: simple and familiar, easily extensible</a:t>
            </a:r>
          </a:p>
          <a:p>
            <a:pPr lvl="0"/>
            <a:r>
              <a:rPr lang="en-US" sz="2353" dirty="0"/>
              <a:t>Hive coming soon</a:t>
            </a:r>
          </a:p>
          <a:p>
            <a:pPr lvl="0"/>
            <a:r>
              <a:rPr lang="en-US" sz="2353" dirty="0"/>
              <a:t>Built on open standards (YARN)</a:t>
            </a:r>
          </a:p>
        </p:txBody>
      </p:sp>
    </p:spTree>
    <p:extLst>
      <p:ext uri="{BB962C8B-B14F-4D97-AF65-F5344CB8AC3E}">
        <p14:creationId xmlns:p14="http://schemas.microsoft.com/office/powerpoint/2010/main" val="3358986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p:cNvSpPr>
          <p:nvPr/>
        </p:nvSpPr>
        <p:spPr>
          <a:xfrm>
            <a:off x="3620205" y="4279025"/>
            <a:ext cx="7094111" cy="1052900"/>
          </a:xfrm>
          <a:prstGeom prst="rect">
            <a:avLst/>
          </a:prstGeom>
          <a:solidFill>
            <a:srgbClr val="1F8D4E"/>
          </a:solidFill>
          <a:ln w="9525" cap="flat" cmpd="sng" algn="ctr">
            <a:noFill/>
            <a:prstDash val="solid"/>
          </a:ln>
          <a:effectLst/>
        </p:spPr>
        <p:txBody>
          <a:bodyPr lIns="95223" tIns="0" rIns="95223" bIns="0"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0846">
              <a:defRPr/>
            </a:pPr>
            <a:r>
              <a:rPr lang="en-US" sz="2000" dirty="0">
                <a:solidFill>
                  <a:prstClr val="white"/>
                </a:solidFill>
                <a:cs typeface="Arial"/>
              </a:rPr>
              <a:t>WebHDFS</a:t>
            </a:r>
            <a:endParaRPr lang="en-US" sz="2332" dirty="0">
              <a:solidFill>
                <a:prstClr val="white"/>
              </a:solidFill>
              <a:cs typeface="Arial"/>
            </a:endParaRPr>
          </a:p>
        </p:txBody>
      </p:sp>
      <p:sp>
        <p:nvSpPr>
          <p:cNvPr id="8" name="Freeform 7"/>
          <p:cNvSpPr/>
          <p:nvPr/>
        </p:nvSpPr>
        <p:spPr bwMode="auto">
          <a:xfrm rot="10800000" flipV="1">
            <a:off x="3620205" y="4626292"/>
            <a:ext cx="7094111" cy="1914452"/>
          </a:xfrm>
          <a:custGeom>
            <a:avLst/>
            <a:gdLst>
              <a:gd name="connsiteX0" fmla="*/ 5412098 w 5687803"/>
              <a:gd name="connsiteY0" fmla="*/ 1883228 h 1883228"/>
              <a:gd name="connsiteX1" fmla="*/ 275705 w 5687803"/>
              <a:gd name="connsiteY1" fmla="*/ 1883228 h 1883228"/>
              <a:gd name="connsiteX2" fmla="*/ 0 w 5687803"/>
              <a:gd name="connsiteY2" fmla="*/ 1607523 h 1883228"/>
              <a:gd name="connsiteX3" fmla="*/ 0 w 5687803"/>
              <a:gd name="connsiteY3" fmla="*/ 504735 h 1883228"/>
              <a:gd name="connsiteX4" fmla="*/ 275705 w 5687803"/>
              <a:gd name="connsiteY4" fmla="*/ 229030 h 1883228"/>
              <a:gd name="connsiteX5" fmla="*/ 2081312 w 5687803"/>
              <a:gd name="connsiteY5" fmla="*/ 229030 h 1883228"/>
              <a:gd name="connsiteX6" fmla="*/ 2253495 w 5687803"/>
              <a:gd name="connsiteY6" fmla="*/ 0 h 1883228"/>
              <a:gd name="connsiteX7" fmla="*/ 3434308 w 5687803"/>
              <a:gd name="connsiteY7" fmla="*/ 0 h 1883228"/>
              <a:gd name="connsiteX8" fmla="*/ 3606490 w 5687803"/>
              <a:gd name="connsiteY8" fmla="*/ 229030 h 1883228"/>
              <a:gd name="connsiteX9" fmla="*/ 5412098 w 5687803"/>
              <a:gd name="connsiteY9" fmla="*/ 229030 h 1883228"/>
              <a:gd name="connsiteX10" fmla="*/ 5687803 w 5687803"/>
              <a:gd name="connsiteY10" fmla="*/ 504735 h 1883228"/>
              <a:gd name="connsiteX11" fmla="*/ 5687803 w 5687803"/>
              <a:gd name="connsiteY11" fmla="*/ 1607523 h 1883228"/>
              <a:gd name="connsiteX12" fmla="*/ 5412098 w 5687803"/>
              <a:gd name="connsiteY12" fmla="*/ 1883228 h 1883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7803" h="1883228">
                <a:moveTo>
                  <a:pt x="5412098" y="1883228"/>
                </a:moveTo>
                <a:lnTo>
                  <a:pt x="275705" y="1883228"/>
                </a:lnTo>
                <a:cubicBezTo>
                  <a:pt x="123437" y="1883228"/>
                  <a:pt x="0" y="1759791"/>
                  <a:pt x="0" y="1607523"/>
                </a:cubicBezTo>
                <a:lnTo>
                  <a:pt x="0" y="504735"/>
                </a:lnTo>
                <a:cubicBezTo>
                  <a:pt x="0" y="352467"/>
                  <a:pt x="123437" y="229030"/>
                  <a:pt x="275705" y="229030"/>
                </a:cubicBezTo>
                <a:lnTo>
                  <a:pt x="2081312" y="229030"/>
                </a:lnTo>
                <a:lnTo>
                  <a:pt x="2253495" y="0"/>
                </a:lnTo>
                <a:lnTo>
                  <a:pt x="3434308" y="0"/>
                </a:lnTo>
                <a:lnTo>
                  <a:pt x="3606490" y="229030"/>
                </a:lnTo>
                <a:lnTo>
                  <a:pt x="5412098" y="229030"/>
                </a:lnTo>
                <a:cubicBezTo>
                  <a:pt x="5564366" y="229030"/>
                  <a:pt x="5687803" y="352467"/>
                  <a:pt x="5687803" y="504735"/>
                </a:cubicBezTo>
                <a:lnTo>
                  <a:pt x="5687803" y="1607523"/>
                </a:lnTo>
                <a:cubicBezTo>
                  <a:pt x="5687803" y="1759791"/>
                  <a:pt x="5564366" y="1883228"/>
                  <a:pt x="5412098" y="1883228"/>
                </a:cubicBezTo>
                <a:close/>
              </a:path>
            </a:pathLst>
          </a:custGeom>
          <a:solidFill>
            <a:srgbClr val="27AE61"/>
          </a:solidFill>
          <a:ln w="9525" cap="flat" cmpd="sng" algn="ctr">
            <a:noFill/>
            <a:prstDash val="solid"/>
            <a:headEnd type="none" w="med" len="med"/>
            <a:tailEnd type="none" w="med" len="med"/>
          </a:ln>
          <a:effectLst/>
        </p:spPr>
        <p:txBody>
          <a:bodyPr rot="0" spcFirstLastPara="0" vertOverflow="overflow" horzOverflow="overflow" vert="horz" wrap="square" lIns="47611" tIns="23807" rIns="23807" bIns="47611" numCol="1" spcCol="0" rtlCol="0" fromWordArt="0" anchor="b" anchorCtr="0" forceAA="0" compatLnSpc="1">
            <a:prstTxWarp prst="textNoShape">
              <a:avLst/>
            </a:prstTxWarp>
            <a:noAutofit/>
          </a:bodyPr>
          <a:lstStyle/>
          <a:p>
            <a:pPr algn="ctr" defTabSz="475901">
              <a:defRPr/>
            </a:pPr>
            <a:endParaRPr lang="en-US" sz="1667" kern="0" spc="-25"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a:spLocks/>
          </p:cNvSpPr>
          <p:nvPr/>
        </p:nvSpPr>
        <p:spPr>
          <a:xfrm>
            <a:off x="3620205" y="2025109"/>
            <a:ext cx="7094111" cy="2002322"/>
          </a:xfrm>
          <a:prstGeom prst="rect">
            <a:avLst/>
          </a:prstGeom>
          <a:solidFill>
            <a:schemeClr val="tx2">
              <a:lumMod val="50000"/>
            </a:schemeClr>
          </a:solidFill>
          <a:ln w="9525" cap="flat" cmpd="sng" algn="ctr">
            <a:noFill/>
            <a:prstDash val="solid"/>
          </a:ln>
          <a:effectLst/>
        </p:spPr>
        <p:txBody>
          <a:bodyPr lIns="95223" tIns="0" rIns="95223" bIns="0" rtlCol="0" anchor="b"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0846">
              <a:defRPr/>
            </a:pPr>
            <a:r>
              <a:rPr lang="en-US" sz="2000" dirty="0">
                <a:solidFill>
                  <a:prstClr val="white"/>
                </a:solidFill>
                <a:cs typeface="Arial"/>
              </a:rPr>
              <a:t>YARN</a:t>
            </a:r>
            <a:endParaRPr lang="en-US" sz="2332" dirty="0">
              <a:solidFill>
                <a:prstClr val="white"/>
              </a:solidFill>
              <a:cs typeface="Arial"/>
            </a:endParaRPr>
          </a:p>
        </p:txBody>
      </p:sp>
      <p:sp>
        <p:nvSpPr>
          <p:cNvPr id="10" name="Freeform 9"/>
          <p:cNvSpPr/>
          <p:nvPr/>
        </p:nvSpPr>
        <p:spPr bwMode="auto">
          <a:xfrm rot="10800000">
            <a:off x="3620205" y="1675140"/>
            <a:ext cx="7094111" cy="1911709"/>
          </a:xfrm>
          <a:custGeom>
            <a:avLst/>
            <a:gdLst>
              <a:gd name="connsiteX0" fmla="*/ 5412098 w 5687803"/>
              <a:gd name="connsiteY0" fmla="*/ 1883228 h 1883228"/>
              <a:gd name="connsiteX1" fmla="*/ 275705 w 5687803"/>
              <a:gd name="connsiteY1" fmla="*/ 1883228 h 1883228"/>
              <a:gd name="connsiteX2" fmla="*/ 0 w 5687803"/>
              <a:gd name="connsiteY2" fmla="*/ 1607523 h 1883228"/>
              <a:gd name="connsiteX3" fmla="*/ 0 w 5687803"/>
              <a:gd name="connsiteY3" fmla="*/ 504735 h 1883228"/>
              <a:gd name="connsiteX4" fmla="*/ 275705 w 5687803"/>
              <a:gd name="connsiteY4" fmla="*/ 229030 h 1883228"/>
              <a:gd name="connsiteX5" fmla="*/ 2081312 w 5687803"/>
              <a:gd name="connsiteY5" fmla="*/ 229030 h 1883228"/>
              <a:gd name="connsiteX6" fmla="*/ 2253495 w 5687803"/>
              <a:gd name="connsiteY6" fmla="*/ 0 h 1883228"/>
              <a:gd name="connsiteX7" fmla="*/ 3434308 w 5687803"/>
              <a:gd name="connsiteY7" fmla="*/ 0 h 1883228"/>
              <a:gd name="connsiteX8" fmla="*/ 3606490 w 5687803"/>
              <a:gd name="connsiteY8" fmla="*/ 229030 h 1883228"/>
              <a:gd name="connsiteX9" fmla="*/ 5412098 w 5687803"/>
              <a:gd name="connsiteY9" fmla="*/ 229030 h 1883228"/>
              <a:gd name="connsiteX10" fmla="*/ 5687803 w 5687803"/>
              <a:gd name="connsiteY10" fmla="*/ 504735 h 1883228"/>
              <a:gd name="connsiteX11" fmla="*/ 5687803 w 5687803"/>
              <a:gd name="connsiteY11" fmla="*/ 1607523 h 1883228"/>
              <a:gd name="connsiteX12" fmla="*/ 5412098 w 5687803"/>
              <a:gd name="connsiteY12" fmla="*/ 1883228 h 1883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7803" h="1883228">
                <a:moveTo>
                  <a:pt x="5412098" y="1883228"/>
                </a:moveTo>
                <a:lnTo>
                  <a:pt x="275705" y="1883228"/>
                </a:lnTo>
                <a:cubicBezTo>
                  <a:pt x="123437" y="1883228"/>
                  <a:pt x="0" y="1759791"/>
                  <a:pt x="0" y="1607523"/>
                </a:cubicBezTo>
                <a:lnTo>
                  <a:pt x="0" y="504735"/>
                </a:lnTo>
                <a:cubicBezTo>
                  <a:pt x="0" y="352467"/>
                  <a:pt x="123437" y="229030"/>
                  <a:pt x="275705" y="229030"/>
                </a:cubicBezTo>
                <a:lnTo>
                  <a:pt x="2081312" y="229030"/>
                </a:lnTo>
                <a:lnTo>
                  <a:pt x="2253495" y="0"/>
                </a:lnTo>
                <a:lnTo>
                  <a:pt x="3434308" y="0"/>
                </a:lnTo>
                <a:lnTo>
                  <a:pt x="3606490" y="229030"/>
                </a:lnTo>
                <a:lnTo>
                  <a:pt x="5412098" y="229030"/>
                </a:lnTo>
                <a:cubicBezTo>
                  <a:pt x="5564366" y="229030"/>
                  <a:pt x="5687803" y="352467"/>
                  <a:pt x="5687803" y="504735"/>
                </a:cubicBezTo>
                <a:lnTo>
                  <a:pt x="5687803" y="1607523"/>
                </a:lnTo>
                <a:cubicBezTo>
                  <a:pt x="5687803" y="1759791"/>
                  <a:pt x="5564366" y="1883228"/>
                  <a:pt x="5412098" y="1883228"/>
                </a:cubicBezTo>
                <a:close/>
              </a:path>
            </a:pathLst>
          </a:cu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47611" tIns="23807" rIns="23807" bIns="47611" numCol="1" spcCol="0" rtlCol="0" fromWordArt="0" anchor="b" anchorCtr="0" forceAA="0" compatLnSpc="1">
            <a:prstTxWarp prst="textNoShape">
              <a:avLst/>
            </a:prstTxWarp>
            <a:noAutofit/>
          </a:bodyPr>
          <a:lstStyle/>
          <a:p>
            <a:pPr algn="ctr" defTabSz="475901">
              <a:defRPr/>
            </a:pPr>
            <a:endParaRPr lang="en-US" sz="1667" kern="0" spc="-2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55519" y="2640960"/>
            <a:ext cx="700267" cy="328127"/>
          </a:xfrm>
          <a:prstGeom prst="rect">
            <a:avLst/>
          </a:prstGeom>
          <a:noFill/>
          <a:ln>
            <a:noFill/>
          </a:ln>
        </p:spPr>
      </p:pic>
      <p:sp>
        <p:nvSpPr>
          <p:cNvPr id="13" name="TextBox 12"/>
          <p:cNvSpPr txBox="1"/>
          <p:nvPr/>
        </p:nvSpPr>
        <p:spPr>
          <a:xfrm>
            <a:off x="4348963" y="2758857"/>
            <a:ext cx="1004984" cy="353893"/>
          </a:xfrm>
          <a:prstGeom prst="rect">
            <a:avLst/>
          </a:prstGeom>
          <a:noFill/>
        </p:spPr>
        <p:txBody>
          <a:bodyPr wrap="square" rtlCol="0">
            <a:spAutoFit/>
          </a:bodyPr>
          <a:lstStyle/>
          <a:p>
            <a:pPr algn="ctr" defTabSz="476057">
              <a:defRPr/>
            </a:pPr>
            <a:r>
              <a:rPr lang="en-US" sz="1667" kern="0" dirty="0">
                <a:solidFill>
                  <a:prstClr val="white"/>
                </a:solidFill>
              </a:rPr>
              <a:t>U-SQL</a:t>
            </a:r>
          </a:p>
        </p:txBody>
      </p:sp>
      <p:sp>
        <p:nvSpPr>
          <p:cNvPr id="16" name="TextBox 15"/>
          <p:cNvSpPr txBox="1"/>
          <p:nvPr/>
        </p:nvSpPr>
        <p:spPr>
          <a:xfrm>
            <a:off x="3993566" y="1821683"/>
            <a:ext cx="1911990" cy="406208"/>
          </a:xfrm>
          <a:prstGeom prst="rect">
            <a:avLst/>
          </a:prstGeom>
          <a:noFill/>
        </p:spPr>
        <p:txBody>
          <a:bodyPr wrap="square" rtlCol="0">
            <a:spAutoFit/>
          </a:bodyPr>
          <a:lstStyle/>
          <a:p>
            <a:pPr defTabSz="476057">
              <a:defRPr/>
            </a:pPr>
            <a:r>
              <a:rPr lang="en-US" sz="2000" kern="0" dirty="0">
                <a:solidFill>
                  <a:prstClr val="white"/>
                </a:solidFill>
                <a:latin typeface="Segoe UI Semibold" panose="020B0702040204020203" pitchFamily="34" charset="0"/>
                <a:cs typeface="Segoe UI Semibold" panose="020B0702040204020203" pitchFamily="34" charset="0"/>
              </a:rPr>
              <a:t>ADL Analytics</a:t>
            </a:r>
          </a:p>
        </p:txBody>
      </p:sp>
      <p:sp>
        <p:nvSpPr>
          <p:cNvPr id="17" name="TextBox 16"/>
          <p:cNvSpPr txBox="1"/>
          <p:nvPr/>
        </p:nvSpPr>
        <p:spPr>
          <a:xfrm>
            <a:off x="8080730" y="1816073"/>
            <a:ext cx="2319255" cy="406208"/>
          </a:xfrm>
          <a:prstGeom prst="rect">
            <a:avLst/>
          </a:prstGeom>
          <a:noFill/>
        </p:spPr>
        <p:txBody>
          <a:bodyPr wrap="square" rtlCol="0">
            <a:spAutoFit/>
          </a:bodyPr>
          <a:lstStyle/>
          <a:p>
            <a:pPr marL="0" lvl="1" algn="ctr" defTabSz="476057">
              <a:defRPr/>
            </a:pPr>
            <a:r>
              <a:rPr lang="en-US" sz="2000" kern="0" dirty="0">
                <a:solidFill>
                  <a:prstClr val="white"/>
                </a:solidFill>
                <a:latin typeface="Segoe UI Semibold" panose="020B0702040204020203" pitchFamily="34" charset="0"/>
                <a:cs typeface="Segoe UI Semibold" panose="020B0702040204020203" pitchFamily="34" charset="0"/>
              </a:rPr>
              <a:t>ADL HDInsight</a:t>
            </a:r>
          </a:p>
        </p:txBody>
      </p:sp>
      <p:pic>
        <p:nvPicPr>
          <p:cNvPr id="18" name="Picture 17"/>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9508481" y="2637939"/>
            <a:ext cx="967777" cy="334167"/>
          </a:xfrm>
          <a:prstGeom prst="rect">
            <a:avLst/>
          </a:prstGeom>
        </p:spPr>
      </p:pic>
      <p:grpSp>
        <p:nvGrpSpPr>
          <p:cNvPr id="19" name="Group 18"/>
          <p:cNvGrpSpPr/>
          <p:nvPr/>
        </p:nvGrpSpPr>
        <p:grpSpPr>
          <a:xfrm>
            <a:off x="4703190" y="5105194"/>
            <a:ext cx="5089992" cy="1312448"/>
            <a:chOff x="5226398" y="6112562"/>
            <a:chExt cx="4284412" cy="1104729"/>
          </a:xfrm>
        </p:grpSpPr>
        <p:sp>
          <p:nvSpPr>
            <p:cNvPr id="20" name="Rounded Rectangle 19"/>
            <p:cNvSpPr>
              <a:spLocks/>
            </p:cNvSpPr>
            <p:nvPr/>
          </p:nvSpPr>
          <p:spPr>
            <a:xfrm>
              <a:off x="5226398" y="6119522"/>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0846">
                <a:defRPr/>
              </a:pPr>
              <a:r>
                <a:rPr lang="en-US" sz="750" dirty="0">
                  <a:noFill/>
                  <a:cs typeface="Arial"/>
                </a:rPr>
                <a:t>1</a:t>
              </a:r>
            </a:p>
          </p:txBody>
        </p:sp>
        <p:sp>
          <p:nvSpPr>
            <p:cNvPr id="21" name="Freeform 5"/>
            <p:cNvSpPr>
              <a:spLocks noEditPoints="1"/>
            </p:cNvSpPr>
            <p:nvPr/>
          </p:nvSpPr>
          <p:spPr bwMode="auto">
            <a:xfrm>
              <a:off x="5401973" y="6237203"/>
              <a:ext cx="327193" cy="309379"/>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bg1"/>
            </a:solidFill>
            <a:ln>
              <a:noFill/>
            </a:ln>
          </p:spPr>
          <p:txBody>
            <a:bodyPr vert="horz" wrap="square" lIns="23338" tIns="23338" rIns="0" bIns="23338" numCol="1" anchor="t" anchorCtr="0" compatLnSpc="1">
              <a:prstTxWarp prst="textNoShape">
                <a:avLst/>
              </a:prstTxWarp>
            </a:bodyPr>
            <a:lstStyle/>
            <a:p>
              <a:pPr defTabSz="476057">
                <a:defRPr/>
              </a:pPr>
              <a:endParaRPr lang="en-US" sz="667" kern="0">
                <a:solidFill>
                  <a:prstClr val="black"/>
                </a:solidFill>
              </a:endParaRPr>
            </a:p>
          </p:txBody>
        </p:sp>
        <p:sp>
          <p:nvSpPr>
            <p:cNvPr id="22" name="Rounded Rectangle 21"/>
            <p:cNvSpPr>
              <a:spLocks/>
            </p:cNvSpPr>
            <p:nvPr/>
          </p:nvSpPr>
          <p:spPr>
            <a:xfrm>
              <a:off x="5236532" y="6686824"/>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0846">
                <a:defRPr/>
              </a:pPr>
              <a:r>
                <a:rPr lang="en-US" sz="750" dirty="0">
                  <a:noFill/>
                  <a:cs typeface="Arial"/>
                </a:rPr>
                <a:t>1</a:t>
              </a:r>
            </a:p>
          </p:txBody>
        </p:sp>
        <p:sp>
          <p:nvSpPr>
            <p:cNvPr id="23" name="Rounded Rectangle 22"/>
            <p:cNvSpPr>
              <a:spLocks/>
            </p:cNvSpPr>
            <p:nvPr/>
          </p:nvSpPr>
          <p:spPr>
            <a:xfrm>
              <a:off x="5946007" y="6112562"/>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0846">
                <a:defRPr/>
              </a:pPr>
              <a:r>
                <a:rPr lang="en-US" sz="750" dirty="0">
                  <a:noFill/>
                  <a:cs typeface="Arial"/>
                </a:rPr>
                <a:t>1</a:t>
              </a:r>
            </a:p>
          </p:txBody>
        </p:sp>
        <p:grpSp>
          <p:nvGrpSpPr>
            <p:cNvPr id="24" name="Group 23"/>
            <p:cNvGrpSpPr/>
            <p:nvPr/>
          </p:nvGrpSpPr>
          <p:grpSpPr>
            <a:xfrm>
              <a:off x="6036098" y="6229818"/>
              <a:ext cx="545497" cy="343276"/>
              <a:chOff x="2769908" y="1409697"/>
              <a:chExt cx="1965320" cy="1055586"/>
            </a:xfrm>
            <a:solidFill>
              <a:schemeClr val="bg1"/>
            </a:solidFill>
          </p:grpSpPr>
          <p:sp>
            <p:nvSpPr>
              <p:cNvPr id="61"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lIns="23338" rIns="0" rtlCol="0" anchor="ctr"/>
              <a:lstStyle/>
              <a:p>
                <a:pPr defTabSz="466680">
                  <a:defRPr/>
                </a:pPr>
                <a:endParaRPr lang="en-US" sz="667" kern="0">
                  <a:solidFill>
                    <a:srgbClr val="008272"/>
                  </a:solidFill>
                </a:endParaRPr>
              </a:p>
            </p:txBody>
          </p:sp>
          <p:sp>
            <p:nvSpPr>
              <p:cNvPr id="62"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23338" tIns="23338" rIns="0" bIns="46675" numCol="1" spcCol="0" rtlCol="0" fromWordArt="0" anchor="b" anchorCtr="0" forceAA="0" compatLnSpc="1">
                <a:prstTxWarp prst="textNoShape">
                  <a:avLst/>
                </a:prstTxWarp>
                <a:noAutofit/>
              </a:bodyPr>
              <a:lstStyle/>
              <a:p>
                <a:pPr defTabSz="466526">
                  <a:defRPr/>
                </a:pPr>
                <a:endParaRPr lang="en-US" sz="667" kern="0" spc="-25" dirty="0" err="1">
                  <a:gradFill>
                    <a:gsLst>
                      <a:gs pos="0">
                        <a:srgbClr val="FFFFFF"/>
                      </a:gs>
                      <a:gs pos="100000">
                        <a:srgbClr val="FFFFFF"/>
                      </a:gs>
                    </a:gsLst>
                    <a:lin ang="5400000" scaled="0"/>
                  </a:gradFill>
                  <a:ea typeface="Segoe UI" pitchFamily="34" charset="0"/>
                  <a:cs typeface="Segoe UI" pitchFamily="34" charset="0"/>
                </a:endParaRPr>
              </a:p>
            </p:txBody>
          </p:sp>
          <p:sp>
            <p:nvSpPr>
              <p:cNvPr id="63"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w="10795" cap="flat" cmpd="sng" algn="ctr">
                <a:noFill/>
                <a:prstDash val="solid"/>
                <a:headEnd type="none" w="med" len="med"/>
                <a:tailEnd type="none" w="med" len="med"/>
              </a:ln>
              <a:effectLst/>
            </p:spPr>
            <p:txBody>
              <a:bodyPr vert="horz" wrap="square" lIns="23338" tIns="23337" rIns="0" bIns="23337" numCol="1" rtlCol="0" anchor="ctr" anchorCtr="0" compatLnSpc="1">
                <a:prstTxWarp prst="textNoShape">
                  <a:avLst/>
                </a:prstTxWarp>
              </a:bodyPr>
              <a:lstStyle/>
              <a:p>
                <a:pPr defTabSz="420009">
                  <a:defRPr/>
                </a:pPr>
                <a:endParaRPr lang="en-US" sz="667" kern="0" spc="-70" dirty="0">
                  <a:gradFill>
                    <a:gsLst>
                      <a:gs pos="0">
                        <a:srgbClr val="FFFFFF"/>
                      </a:gs>
                      <a:gs pos="100000">
                        <a:srgbClr val="FFFFFF"/>
                      </a:gs>
                    </a:gsLst>
                    <a:lin ang="5400000" scaled="0"/>
                  </a:gradFill>
                </a:endParaRPr>
              </a:p>
            </p:txBody>
          </p:sp>
        </p:grpSp>
        <p:sp>
          <p:nvSpPr>
            <p:cNvPr id="25" name="Rounded Rectangle 24"/>
            <p:cNvSpPr>
              <a:spLocks/>
            </p:cNvSpPr>
            <p:nvPr/>
          </p:nvSpPr>
          <p:spPr>
            <a:xfrm>
              <a:off x="5950999" y="6678817"/>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0846">
                <a:defRPr/>
              </a:pPr>
              <a:r>
                <a:rPr lang="en-US" sz="750" dirty="0">
                  <a:noFill/>
                  <a:cs typeface="Arial"/>
                </a:rPr>
                <a:t>1</a:t>
              </a:r>
            </a:p>
          </p:txBody>
        </p:sp>
        <p:sp>
          <p:nvSpPr>
            <p:cNvPr id="26" name="Rounded Rectangle 25"/>
            <p:cNvSpPr>
              <a:spLocks/>
            </p:cNvSpPr>
            <p:nvPr/>
          </p:nvSpPr>
          <p:spPr>
            <a:xfrm>
              <a:off x="6668494" y="6119522"/>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0846">
                <a:defRPr/>
              </a:pPr>
              <a:r>
                <a:rPr lang="en-US" sz="750" dirty="0">
                  <a:noFill/>
                  <a:cs typeface="Arial"/>
                </a:rPr>
                <a:t>1</a:t>
              </a:r>
            </a:p>
          </p:txBody>
        </p:sp>
        <p:sp>
          <p:nvSpPr>
            <p:cNvPr id="27" name="Rounded Rectangle 26"/>
            <p:cNvSpPr>
              <a:spLocks/>
            </p:cNvSpPr>
            <p:nvPr/>
          </p:nvSpPr>
          <p:spPr>
            <a:xfrm>
              <a:off x="6678628" y="6686824"/>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0846">
                <a:defRPr/>
              </a:pPr>
              <a:r>
                <a:rPr lang="en-US" sz="750" dirty="0">
                  <a:noFill/>
                  <a:cs typeface="Arial"/>
                </a:rPr>
                <a:t>1</a:t>
              </a:r>
            </a:p>
          </p:txBody>
        </p:sp>
        <p:sp>
          <p:nvSpPr>
            <p:cNvPr id="28" name="Rounded Rectangle 27"/>
            <p:cNvSpPr>
              <a:spLocks/>
            </p:cNvSpPr>
            <p:nvPr/>
          </p:nvSpPr>
          <p:spPr>
            <a:xfrm>
              <a:off x="7393095" y="6678817"/>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0846">
                <a:defRPr/>
              </a:pPr>
              <a:r>
                <a:rPr lang="en-US" sz="750" dirty="0">
                  <a:noFill/>
                  <a:cs typeface="Arial"/>
                </a:rPr>
                <a:t>1</a:t>
              </a:r>
            </a:p>
          </p:txBody>
        </p:sp>
        <p:sp>
          <p:nvSpPr>
            <p:cNvPr id="29" name="Rounded Rectangle 28"/>
            <p:cNvSpPr>
              <a:spLocks/>
            </p:cNvSpPr>
            <p:nvPr/>
          </p:nvSpPr>
          <p:spPr>
            <a:xfrm>
              <a:off x="8103190" y="6119522"/>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0846">
                <a:defRPr/>
              </a:pPr>
              <a:r>
                <a:rPr lang="en-US" sz="750" dirty="0">
                  <a:noFill/>
                  <a:cs typeface="Arial"/>
                </a:rPr>
                <a:t>1</a:t>
              </a:r>
            </a:p>
          </p:txBody>
        </p:sp>
        <p:sp>
          <p:nvSpPr>
            <p:cNvPr id="30" name="Rounded Rectangle 29"/>
            <p:cNvSpPr>
              <a:spLocks/>
            </p:cNvSpPr>
            <p:nvPr/>
          </p:nvSpPr>
          <p:spPr>
            <a:xfrm>
              <a:off x="8113324" y="6686824"/>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0846">
                <a:defRPr/>
              </a:pPr>
              <a:r>
                <a:rPr lang="en-US" sz="750" dirty="0">
                  <a:noFill/>
                  <a:cs typeface="Arial"/>
                </a:rPr>
                <a:t>1</a:t>
              </a:r>
            </a:p>
          </p:txBody>
        </p:sp>
        <p:sp>
          <p:nvSpPr>
            <p:cNvPr id="31" name="Rounded Rectangle 30"/>
            <p:cNvSpPr>
              <a:spLocks/>
            </p:cNvSpPr>
            <p:nvPr/>
          </p:nvSpPr>
          <p:spPr>
            <a:xfrm>
              <a:off x="8822799" y="6112562"/>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0846">
                <a:defRPr/>
              </a:pPr>
              <a:r>
                <a:rPr lang="en-US" sz="750" dirty="0">
                  <a:noFill/>
                  <a:cs typeface="Arial"/>
                </a:rPr>
                <a:t>1</a:t>
              </a:r>
            </a:p>
          </p:txBody>
        </p:sp>
        <p:sp>
          <p:nvSpPr>
            <p:cNvPr id="32" name="Rounded Rectangle 31"/>
            <p:cNvSpPr>
              <a:spLocks/>
            </p:cNvSpPr>
            <p:nvPr/>
          </p:nvSpPr>
          <p:spPr>
            <a:xfrm>
              <a:off x="8827791" y="6678817"/>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0846">
                <a:defRPr/>
              </a:pPr>
              <a:r>
                <a:rPr lang="en-US" sz="750" dirty="0">
                  <a:noFill/>
                  <a:cs typeface="Arial"/>
                </a:rPr>
                <a:t>1</a:t>
              </a:r>
            </a:p>
          </p:txBody>
        </p:sp>
        <p:sp>
          <p:nvSpPr>
            <p:cNvPr id="33" name="Rounded Rectangle 32"/>
            <p:cNvSpPr>
              <a:spLocks/>
            </p:cNvSpPr>
            <p:nvPr/>
          </p:nvSpPr>
          <p:spPr>
            <a:xfrm>
              <a:off x="7393095" y="6119522"/>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0846">
                <a:defRPr/>
              </a:pPr>
              <a:r>
                <a:rPr lang="en-US" sz="750" dirty="0">
                  <a:noFill/>
                  <a:cs typeface="Arial"/>
                </a:rPr>
                <a:t>1</a:t>
              </a:r>
            </a:p>
          </p:txBody>
        </p:sp>
        <p:sp>
          <p:nvSpPr>
            <p:cNvPr id="34" name="Rounded Rectangle 18"/>
            <p:cNvSpPr/>
            <p:nvPr/>
          </p:nvSpPr>
          <p:spPr bwMode="auto">
            <a:xfrm>
              <a:off x="6824336" y="6218846"/>
              <a:ext cx="356797" cy="370918"/>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23338" tIns="23338" rIns="0" bIns="46675" numCol="1" spcCol="0" rtlCol="0" fromWordArt="0" anchor="b" anchorCtr="0" forceAA="0" compatLnSpc="1">
              <a:prstTxWarp prst="textNoShape">
                <a:avLst/>
              </a:prstTxWarp>
              <a:noAutofit/>
            </a:bodyPr>
            <a:lstStyle/>
            <a:p>
              <a:pPr defTabSz="466526">
                <a:defRPr/>
              </a:pPr>
              <a:endParaRPr lang="en-US" sz="667" kern="0" spc="-25"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34"/>
            <p:cNvSpPr>
              <a:spLocks noChangeAspect="1"/>
            </p:cNvSpPr>
            <p:nvPr/>
          </p:nvSpPr>
          <p:spPr bwMode="auto">
            <a:xfrm>
              <a:off x="7570831" y="6214728"/>
              <a:ext cx="320040" cy="315230"/>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23338" tIns="74681" rIns="0" bIns="74681" numCol="1" spcCol="0" rtlCol="0" fromWordArt="0" anchor="t" anchorCtr="0" forceAA="0" compatLnSpc="1">
              <a:prstTxWarp prst="textNoShape">
                <a:avLst/>
              </a:prstTxWarp>
              <a:noAutofit/>
            </a:bodyPr>
            <a:lstStyle/>
            <a:p>
              <a:pPr defTabSz="475902">
                <a:lnSpc>
                  <a:spcPct val="90000"/>
                </a:lnSpc>
                <a:defRPr/>
              </a:pPr>
              <a:endParaRPr lang="en-US" sz="66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35"/>
            <p:cNvSpPr/>
            <p:nvPr/>
          </p:nvSpPr>
          <p:spPr>
            <a:xfrm>
              <a:off x="8322507" y="6253546"/>
              <a:ext cx="207774" cy="257770"/>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bg1"/>
            </a:solidFill>
            <a:ln w="12700" cap="flat" cmpd="sng" algn="ctr">
              <a:noFill/>
              <a:prstDash val="solid"/>
              <a:miter lim="800000"/>
            </a:ln>
            <a:effectLst/>
          </p:spPr>
          <p:txBody>
            <a:bodyPr wrap="square" lIns="23338" rIns="0" rtlCol="0" anchor="ctr">
              <a:noAutofit/>
            </a:bodyPr>
            <a:lstStyle/>
            <a:p>
              <a:pPr defTabSz="475831">
                <a:defRPr/>
              </a:pPr>
              <a:endParaRPr lang="en-US" sz="667" kern="0">
                <a:solidFill>
                  <a:srgbClr val="505050"/>
                </a:solidFill>
              </a:endParaRPr>
            </a:p>
          </p:txBody>
        </p:sp>
        <p:sp>
          <p:nvSpPr>
            <p:cNvPr id="37" name="Freeform 7"/>
            <p:cNvSpPr>
              <a:spLocks noEditPoints="1"/>
            </p:cNvSpPr>
            <p:nvPr/>
          </p:nvSpPr>
          <p:spPr bwMode="auto">
            <a:xfrm>
              <a:off x="6172126" y="6785092"/>
              <a:ext cx="241061" cy="29193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w="10795" cap="flat" cmpd="sng" algn="ctr">
              <a:noFill/>
              <a:prstDash val="solid"/>
              <a:headEnd type="none" w="med" len="med"/>
              <a:tailEnd type="none" w="med" len="med"/>
            </a:ln>
            <a:effectLst/>
          </p:spPr>
          <p:txBody>
            <a:bodyPr vert="horz" wrap="square" lIns="23338" tIns="23337" rIns="0" bIns="23337" numCol="1" rtlCol="0" anchor="ctr" anchorCtr="0" compatLnSpc="1">
              <a:prstTxWarp prst="textNoShape">
                <a:avLst/>
              </a:prstTxWarp>
            </a:bodyPr>
            <a:lstStyle/>
            <a:p>
              <a:pPr defTabSz="420009">
                <a:defRPr/>
              </a:pPr>
              <a:endParaRPr lang="en-US" sz="667" kern="0" spc="-70" dirty="0">
                <a:solidFill>
                  <a:srgbClr val="008272"/>
                </a:solidFill>
              </a:endParaRPr>
            </a:p>
          </p:txBody>
        </p:sp>
        <p:sp>
          <p:nvSpPr>
            <p:cNvPr id="38" name="Frame 5"/>
            <p:cNvSpPr>
              <a:spLocks noChangeAspect="1"/>
            </p:cNvSpPr>
            <p:nvPr/>
          </p:nvSpPr>
          <p:spPr bwMode="auto">
            <a:xfrm>
              <a:off x="7639807" y="6788633"/>
              <a:ext cx="235053" cy="26486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23338" tIns="27452" rIns="0" bIns="54902" numCol="1" spcCol="0" rtlCol="0" fromWordArt="0" anchor="b" anchorCtr="0" forceAA="0" compatLnSpc="1">
              <a:prstTxWarp prst="textNoShape">
                <a:avLst/>
              </a:prstTxWarp>
              <a:noAutofit/>
            </a:bodyPr>
            <a:lstStyle/>
            <a:p>
              <a:pPr defTabSz="548696">
                <a:defRPr/>
              </a:pPr>
              <a:endParaRPr lang="en-US" sz="667" kern="0" spc="-3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Freeform 34"/>
            <p:cNvSpPr>
              <a:spLocks noEditPoints="1"/>
            </p:cNvSpPr>
            <p:nvPr/>
          </p:nvSpPr>
          <p:spPr bwMode="auto">
            <a:xfrm>
              <a:off x="5343528" y="6767670"/>
              <a:ext cx="385639" cy="374281"/>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bg1"/>
            </a:solidFill>
            <a:ln>
              <a:noFill/>
            </a:ln>
          </p:spPr>
          <p:txBody>
            <a:bodyPr vert="horz" wrap="square" lIns="47598" tIns="23799" rIns="47598" bIns="23799" numCol="1" anchor="t" anchorCtr="0" compatLnSpc="1">
              <a:prstTxWarp prst="textNoShape">
                <a:avLst/>
              </a:prstTxWarp>
            </a:bodyPr>
            <a:lstStyle/>
            <a:p>
              <a:pPr defTabSz="485421">
                <a:defRPr/>
              </a:pPr>
              <a:endParaRPr lang="en-US" sz="1667" kern="0">
                <a:solidFill>
                  <a:srgbClr val="333333"/>
                </a:solidFill>
                <a:ea typeface="MS PGothic" panose="020B0600070205080204" pitchFamily="34" charset="-128"/>
              </a:endParaRPr>
            </a:p>
          </p:txBody>
        </p:sp>
        <p:sp>
          <p:nvSpPr>
            <p:cNvPr id="40" name="Freeform 53"/>
            <p:cNvSpPr>
              <a:spLocks noEditPoints="1"/>
            </p:cNvSpPr>
            <p:nvPr/>
          </p:nvSpPr>
          <p:spPr bwMode="auto">
            <a:xfrm>
              <a:off x="6880730" y="6721122"/>
              <a:ext cx="311110" cy="438927"/>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bg1"/>
            </a:solidFill>
            <a:ln>
              <a:noFill/>
            </a:ln>
          </p:spPr>
          <p:txBody>
            <a:bodyPr vert="horz" wrap="square" lIns="47598" tIns="23799" rIns="47598" bIns="23799" numCol="1" anchor="t" anchorCtr="0" compatLnSpc="1">
              <a:prstTxWarp prst="textNoShape">
                <a:avLst/>
              </a:prstTxWarp>
            </a:bodyPr>
            <a:lstStyle/>
            <a:p>
              <a:pPr defTabSz="485421">
                <a:defRPr/>
              </a:pPr>
              <a:endParaRPr lang="en-US" sz="1667" kern="0">
                <a:solidFill>
                  <a:srgbClr val="333333"/>
                </a:solidFill>
                <a:ea typeface="MS PGothic" panose="020B0600070205080204" pitchFamily="34" charset="-128"/>
              </a:endParaRPr>
            </a:p>
          </p:txBody>
        </p:sp>
        <p:sp>
          <p:nvSpPr>
            <p:cNvPr id="41" name="Freeform 16"/>
            <p:cNvSpPr>
              <a:spLocks noChangeAspect="1" noEditPoints="1"/>
            </p:cNvSpPr>
            <p:nvPr/>
          </p:nvSpPr>
          <p:spPr bwMode="auto">
            <a:xfrm>
              <a:off x="8977697" y="6243173"/>
              <a:ext cx="373223" cy="361293"/>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bg1"/>
            </a:solidFill>
            <a:ln>
              <a:noFill/>
            </a:ln>
            <a:extLst/>
          </p:spPr>
          <p:txBody>
            <a:bodyPr vert="horz" wrap="square" lIns="47598" tIns="23799" rIns="47598" bIns="23799" numCol="1" anchor="t" anchorCtr="0" compatLnSpc="1">
              <a:prstTxWarp prst="textNoShape">
                <a:avLst/>
              </a:prstTxWarp>
            </a:bodyPr>
            <a:lstStyle/>
            <a:p>
              <a:pPr defTabSz="485421">
                <a:defRPr/>
              </a:pPr>
              <a:endParaRPr lang="en-US" sz="1667" kern="0">
                <a:solidFill>
                  <a:srgbClr val="333333"/>
                </a:solidFill>
                <a:ea typeface="MS PGothic" panose="020B0600070205080204" pitchFamily="34" charset="-128"/>
              </a:endParaRPr>
            </a:p>
          </p:txBody>
        </p:sp>
        <p:grpSp>
          <p:nvGrpSpPr>
            <p:cNvPr id="42" name="Group 41"/>
            <p:cNvGrpSpPr/>
            <p:nvPr/>
          </p:nvGrpSpPr>
          <p:grpSpPr>
            <a:xfrm>
              <a:off x="8305897" y="6746334"/>
              <a:ext cx="240369" cy="391933"/>
              <a:chOff x="8597110" y="4718972"/>
              <a:chExt cx="361215" cy="561776"/>
            </a:xfrm>
            <a:solidFill>
              <a:schemeClr val="bg1"/>
            </a:solidFill>
          </p:grpSpPr>
          <p:sp>
            <p:nvSpPr>
              <p:cNvPr id="58"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grpFill/>
              <a:ln>
                <a:noFill/>
              </a:ln>
              <a:extLst/>
            </p:spPr>
            <p:txBody>
              <a:bodyPr vert="horz" wrap="square" lIns="47598" tIns="23799" rIns="47598" bIns="23799" numCol="1" anchor="t" anchorCtr="0" compatLnSpc="1">
                <a:prstTxWarp prst="textNoShape">
                  <a:avLst/>
                </a:prstTxWarp>
              </a:bodyPr>
              <a:lstStyle/>
              <a:p>
                <a:pPr defTabSz="485421">
                  <a:defRPr/>
                </a:pPr>
                <a:endParaRPr lang="en-US" sz="1667" kern="0">
                  <a:solidFill>
                    <a:srgbClr val="333333"/>
                  </a:solidFill>
                  <a:ea typeface="MS PGothic" panose="020B0600070205080204" pitchFamily="34" charset="-128"/>
                </a:endParaRPr>
              </a:p>
            </p:txBody>
          </p:sp>
          <p:sp>
            <p:nvSpPr>
              <p:cNvPr id="59"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grpFill/>
              <a:ln>
                <a:noFill/>
              </a:ln>
              <a:extLst/>
            </p:spPr>
            <p:txBody>
              <a:bodyPr vert="horz" wrap="square" lIns="47598" tIns="23799" rIns="47598" bIns="23799" numCol="1" anchor="t" anchorCtr="0" compatLnSpc="1">
                <a:prstTxWarp prst="textNoShape">
                  <a:avLst/>
                </a:prstTxWarp>
              </a:bodyPr>
              <a:lstStyle/>
              <a:p>
                <a:pPr defTabSz="485421">
                  <a:defRPr/>
                </a:pPr>
                <a:endParaRPr lang="en-US" sz="1667" kern="0">
                  <a:solidFill>
                    <a:srgbClr val="333333"/>
                  </a:solidFill>
                  <a:ea typeface="MS PGothic" panose="020B0600070205080204" pitchFamily="34" charset="-128"/>
                </a:endParaRPr>
              </a:p>
            </p:txBody>
          </p:sp>
          <p:sp>
            <p:nvSpPr>
              <p:cNvPr id="60"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grpFill/>
              <a:ln>
                <a:noFill/>
              </a:ln>
              <a:extLst/>
            </p:spPr>
            <p:txBody>
              <a:bodyPr vert="horz" wrap="square" lIns="47598" tIns="23799" rIns="47598" bIns="23799" numCol="1" anchor="t" anchorCtr="0" compatLnSpc="1">
                <a:prstTxWarp prst="textNoShape">
                  <a:avLst/>
                </a:prstTxWarp>
              </a:bodyPr>
              <a:lstStyle/>
              <a:p>
                <a:pPr defTabSz="485421">
                  <a:defRPr/>
                </a:pPr>
                <a:endParaRPr lang="en-US" sz="1667" kern="0">
                  <a:solidFill>
                    <a:srgbClr val="333333"/>
                  </a:solidFill>
                  <a:ea typeface="MS PGothic" panose="020B0600070205080204" pitchFamily="34" charset="-128"/>
                </a:endParaRPr>
              </a:p>
            </p:txBody>
          </p:sp>
        </p:grpSp>
        <p:grpSp>
          <p:nvGrpSpPr>
            <p:cNvPr id="43" name="Group 42"/>
            <p:cNvGrpSpPr/>
            <p:nvPr/>
          </p:nvGrpSpPr>
          <p:grpSpPr>
            <a:xfrm>
              <a:off x="8956831" y="6763755"/>
              <a:ext cx="471736" cy="351615"/>
              <a:chOff x="4746174" y="1443592"/>
              <a:chExt cx="4626425" cy="3905619"/>
            </a:xfrm>
            <a:solidFill>
              <a:schemeClr val="bg1"/>
            </a:solidFill>
          </p:grpSpPr>
          <p:grpSp>
            <p:nvGrpSpPr>
              <p:cNvPr id="44" name="Group 386"/>
              <p:cNvGrpSpPr>
                <a:grpSpLocks noChangeAspect="1"/>
              </p:cNvGrpSpPr>
              <p:nvPr/>
            </p:nvGrpSpPr>
            <p:grpSpPr bwMode="auto">
              <a:xfrm>
                <a:off x="4746174" y="2973316"/>
                <a:ext cx="1414644" cy="2318435"/>
                <a:chOff x="-1261" y="1888"/>
                <a:chExt cx="576" cy="944"/>
              </a:xfrm>
              <a:grpFill/>
            </p:grpSpPr>
            <p:sp>
              <p:nvSpPr>
                <p:cNvPr id="55"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7604" tIns="23803" rIns="47604" bIns="23803" numCol="1" anchor="t" anchorCtr="0" compatLnSpc="1">
                  <a:prstTxWarp prst="textNoShape">
                    <a:avLst/>
                  </a:prstTxWarp>
                </a:bodyPr>
                <a:lstStyle/>
                <a:p>
                  <a:pPr defTabSz="475947">
                    <a:defRPr/>
                  </a:pPr>
                  <a:endParaRPr lang="en-US" sz="1500" kern="0">
                    <a:solidFill>
                      <a:srgbClr val="FFFFFF"/>
                    </a:solidFill>
                    <a:ea typeface="MS PGothic" panose="020B0600070205080204" pitchFamily="34" charset="-128"/>
                  </a:endParaRPr>
                </a:p>
              </p:txBody>
            </p:sp>
            <p:sp>
              <p:nvSpPr>
                <p:cNvPr id="56"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7604" tIns="23803" rIns="47604" bIns="23803" numCol="1" anchor="t" anchorCtr="0" compatLnSpc="1">
                  <a:prstTxWarp prst="textNoShape">
                    <a:avLst/>
                  </a:prstTxWarp>
                </a:bodyPr>
                <a:lstStyle/>
                <a:p>
                  <a:pPr defTabSz="475947">
                    <a:defRPr/>
                  </a:pPr>
                  <a:endParaRPr lang="en-US" sz="1500" kern="0">
                    <a:solidFill>
                      <a:srgbClr val="FFFFFF"/>
                    </a:solidFill>
                    <a:ea typeface="MS PGothic" panose="020B0600070205080204" pitchFamily="34" charset="-128"/>
                  </a:endParaRPr>
                </a:p>
              </p:txBody>
            </p:sp>
            <p:sp>
              <p:nvSpPr>
                <p:cNvPr id="57"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7604" tIns="23803" rIns="47604" bIns="23803" numCol="1" anchor="t" anchorCtr="0" compatLnSpc="1">
                  <a:prstTxWarp prst="textNoShape">
                    <a:avLst/>
                  </a:prstTxWarp>
                </a:bodyPr>
                <a:lstStyle/>
                <a:p>
                  <a:pPr defTabSz="475947">
                    <a:defRPr/>
                  </a:pPr>
                  <a:endParaRPr lang="en-US" sz="1500" kern="0">
                    <a:solidFill>
                      <a:srgbClr val="FFFFFF"/>
                    </a:solidFill>
                    <a:ea typeface="MS PGothic" panose="020B0600070205080204" pitchFamily="34" charset="-128"/>
                  </a:endParaRPr>
                </a:p>
              </p:txBody>
            </p:sp>
          </p:grpSp>
          <p:grpSp>
            <p:nvGrpSpPr>
              <p:cNvPr id="45" name="Group 44"/>
              <p:cNvGrpSpPr/>
              <p:nvPr/>
            </p:nvGrpSpPr>
            <p:grpSpPr>
              <a:xfrm>
                <a:off x="5345484" y="1443592"/>
                <a:ext cx="1381398" cy="1269128"/>
                <a:chOff x="5345480" y="1443592"/>
                <a:chExt cx="1381394" cy="1269128"/>
              </a:xfrm>
              <a:grpFill/>
            </p:grpSpPr>
            <p:sp>
              <p:nvSpPr>
                <p:cNvPr id="53" name="Bent Arrow 52"/>
                <p:cNvSpPr/>
                <p:nvPr/>
              </p:nvSpPr>
              <p:spPr bwMode="auto">
                <a:xfrm>
                  <a:off x="5345480" y="1554480"/>
                  <a:ext cx="1222960" cy="1158240"/>
                </a:xfrm>
                <a:prstGeom prst="bentArrow">
                  <a:avLst>
                    <a:gd name="adj1" fmla="val 19737"/>
                    <a:gd name="adj2" fmla="val 25000"/>
                    <a:gd name="adj3" fmla="val 26316"/>
                    <a:gd name="adj4" fmla="val 55925"/>
                  </a:avLst>
                </a:prstGeom>
                <a:grpFill/>
                <a:ln w="9525" cap="flat" cmpd="sng" algn="ctr">
                  <a:noFill/>
                  <a:prstDash val="solid"/>
                  <a:headEnd type="none" w="med" len="med"/>
                  <a:tailEnd type="none" w="med" len="med"/>
                </a:ln>
                <a:effectLst/>
              </p:spPr>
              <p:txBody>
                <a:bodyPr rot="0" spcFirstLastPara="0" vertOverflow="overflow" horzOverflow="overflow" vert="horz" wrap="square" lIns="95211" tIns="76168" rIns="95211" bIns="76168" numCol="1" spcCol="0" rtlCol="0" fromWordArt="0" anchor="t" anchorCtr="0" forceAA="0" compatLnSpc="1">
                  <a:prstTxWarp prst="textNoShape">
                    <a:avLst/>
                  </a:prstTxWarp>
                  <a:noAutofit/>
                </a:bodyPr>
                <a:lstStyle/>
                <a:p>
                  <a:pPr algn="ctr" defTabSz="485373">
                    <a:lnSpc>
                      <a:spcPct val="90000"/>
                    </a:lnSpc>
                    <a:defRPr/>
                  </a:pPr>
                  <a:endParaRPr lang="en-US" sz="233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Isosceles Triangle 53"/>
                <p:cNvSpPr/>
                <p:nvPr/>
              </p:nvSpPr>
              <p:spPr bwMode="auto">
                <a:xfrm rot="5400000">
                  <a:off x="6110896" y="1589033"/>
                  <a:ext cx="761420" cy="470537"/>
                </a:xfrm>
                <a:prstGeom prs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95211" tIns="76168" rIns="95211" bIns="76168" numCol="1" spcCol="0" rtlCol="0" fromWordArt="0" anchor="t" anchorCtr="0" forceAA="0" compatLnSpc="1">
                  <a:prstTxWarp prst="textNoShape">
                    <a:avLst/>
                  </a:prstTxWarp>
                  <a:noAutofit/>
                </a:bodyPr>
                <a:lstStyle/>
                <a:p>
                  <a:pPr algn="ctr" defTabSz="485373">
                    <a:lnSpc>
                      <a:spcPct val="90000"/>
                    </a:lnSpc>
                    <a:defRPr/>
                  </a:pPr>
                  <a:endParaRPr lang="en-US" sz="2332"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6" name="Group 45"/>
              <p:cNvGrpSpPr/>
              <p:nvPr/>
            </p:nvGrpSpPr>
            <p:grpSpPr>
              <a:xfrm rot="10800000">
                <a:off x="7049746" y="4080083"/>
                <a:ext cx="1381398" cy="1269128"/>
                <a:chOff x="5345480" y="1443592"/>
                <a:chExt cx="1381394" cy="1269128"/>
              </a:xfrm>
              <a:grpFill/>
            </p:grpSpPr>
            <p:sp>
              <p:nvSpPr>
                <p:cNvPr id="51" name="Bent Arrow 50"/>
                <p:cNvSpPr/>
                <p:nvPr/>
              </p:nvSpPr>
              <p:spPr bwMode="auto">
                <a:xfrm>
                  <a:off x="5345480" y="1554480"/>
                  <a:ext cx="1222960" cy="1158240"/>
                </a:xfrm>
                <a:prstGeom prst="bentArrow">
                  <a:avLst>
                    <a:gd name="adj1" fmla="val 19737"/>
                    <a:gd name="adj2" fmla="val 25000"/>
                    <a:gd name="adj3" fmla="val 26316"/>
                    <a:gd name="adj4" fmla="val 55925"/>
                  </a:avLst>
                </a:prstGeom>
                <a:grpFill/>
                <a:ln w="9525" cap="flat" cmpd="sng" algn="ctr">
                  <a:noFill/>
                  <a:prstDash val="solid"/>
                  <a:headEnd type="none" w="med" len="med"/>
                  <a:tailEnd type="none" w="med" len="med"/>
                </a:ln>
                <a:effectLst/>
              </p:spPr>
              <p:txBody>
                <a:bodyPr rot="0" spcFirstLastPara="0" vertOverflow="overflow" horzOverflow="overflow" vert="horz" wrap="square" lIns="95211" tIns="76168" rIns="95211" bIns="76168" numCol="1" spcCol="0" rtlCol="0" fromWordArt="0" anchor="t" anchorCtr="0" forceAA="0" compatLnSpc="1">
                  <a:prstTxWarp prst="textNoShape">
                    <a:avLst/>
                  </a:prstTxWarp>
                  <a:noAutofit/>
                </a:bodyPr>
                <a:lstStyle/>
                <a:p>
                  <a:pPr algn="ctr" defTabSz="485373">
                    <a:lnSpc>
                      <a:spcPct val="90000"/>
                    </a:lnSpc>
                    <a:defRPr/>
                  </a:pPr>
                  <a:endParaRPr lang="en-US" sz="233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Isosceles Triangle 51"/>
                <p:cNvSpPr/>
                <p:nvPr/>
              </p:nvSpPr>
              <p:spPr bwMode="auto">
                <a:xfrm rot="5400000">
                  <a:off x="6110896" y="1589033"/>
                  <a:ext cx="761420" cy="470537"/>
                </a:xfrm>
                <a:prstGeom prs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95211" tIns="76168" rIns="95211" bIns="76168" numCol="1" spcCol="0" rtlCol="0" fromWordArt="0" anchor="t" anchorCtr="0" forceAA="0" compatLnSpc="1">
                  <a:prstTxWarp prst="textNoShape">
                    <a:avLst/>
                  </a:prstTxWarp>
                  <a:noAutofit/>
                </a:bodyPr>
                <a:lstStyle/>
                <a:p>
                  <a:pPr algn="ctr" defTabSz="485373">
                    <a:lnSpc>
                      <a:spcPct val="90000"/>
                    </a:lnSpc>
                    <a:defRPr/>
                  </a:pPr>
                  <a:endParaRPr lang="en-US" sz="2332"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7" name="Freeform 46"/>
              <p:cNvSpPr/>
              <p:nvPr/>
            </p:nvSpPr>
            <p:spPr bwMode="auto">
              <a:xfrm>
                <a:off x="7275185" y="1443592"/>
                <a:ext cx="2097414" cy="2549285"/>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95211" tIns="76168" rIns="95211" bIns="76168" numCol="1" spcCol="0" rtlCol="0" fromWordArt="0" anchor="t" anchorCtr="0" forceAA="0" compatLnSpc="1">
                <a:prstTxWarp prst="textNoShape">
                  <a:avLst/>
                </a:prstTxWarp>
                <a:noAutofit/>
              </a:bodyPr>
              <a:lstStyle/>
              <a:p>
                <a:pPr algn="ctr" defTabSz="485373">
                  <a:lnSpc>
                    <a:spcPct val="90000"/>
                  </a:lnSpc>
                  <a:defRPr/>
                </a:pPr>
                <a:endParaRPr lang="en-US" sz="233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7711440" y="1981203"/>
                <a:ext cx="1127763" cy="15239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5211" tIns="76168" rIns="95211" bIns="76168" numCol="1" spcCol="0" rtlCol="0" fromWordArt="0" anchor="t" anchorCtr="0" forceAA="0" compatLnSpc="1">
                <a:prstTxWarp prst="textNoShape">
                  <a:avLst/>
                </a:prstTxWarp>
                <a:noAutofit/>
              </a:bodyPr>
              <a:lstStyle/>
              <a:p>
                <a:pPr algn="ctr" defTabSz="485373">
                  <a:lnSpc>
                    <a:spcPct val="90000"/>
                  </a:lnSpc>
                  <a:defRPr/>
                </a:pPr>
                <a:endParaRPr lang="en-US" sz="233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7711440" y="2518225"/>
                <a:ext cx="1127763" cy="15239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5211" tIns="76168" rIns="95211" bIns="76168" numCol="1" spcCol="0" rtlCol="0" fromWordArt="0" anchor="t" anchorCtr="0" forceAA="0" compatLnSpc="1">
                <a:prstTxWarp prst="textNoShape">
                  <a:avLst/>
                </a:prstTxWarp>
                <a:noAutofit/>
              </a:bodyPr>
              <a:lstStyle/>
              <a:p>
                <a:pPr algn="ctr" defTabSz="485373">
                  <a:lnSpc>
                    <a:spcPct val="90000"/>
                  </a:lnSpc>
                  <a:defRPr/>
                </a:pPr>
                <a:endParaRPr lang="en-US" sz="233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7711440" y="3055247"/>
                <a:ext cx="1127763" cy="15239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5211" tIns="76168" rIns="95211" bIns="76168" numCol="1" spcCol="0" rtlCol="0" fromWordArt="0" anchor="t" anchorCtr="0" forceAA="0" compatLnSpc="1">
                <a:prstTxWarp prst="textNoShape">
                  <a:avLst/>
                </a:prstTxWarp>
                <a:noAutofit/>
              </a:bodyPr>
              <a:lstStyle/>
              <a:p>
                <a:pPr algn="ctr" defTabSz="485373">
                  <a:lnSpc>
                    <a:spcPct val="90000"/>
                  </a:lnSpc>
                  <a:defRPr/>
                </a:pPr>
                <a:endParaRPr lang="en-US" sz="2332" kern="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65" name="TextBox 64"/>
          <p:cNvSpPr txBox="1"/>
          <p:nvPr/>
        </p:nvSpPr>
        <p:spPr>
          <a:xfrm>
            <a:off x="6389702" y="4671278"/>
            <a:ext cx="1502723" cy="458394"/>
          </a:xfrm>
          <a:prstGeom prst="rect">
            <a:avLst/>
          </a:prstGeom>
          <a:noFill/>
        </p:spPr>
        <p:txBody>
          <a:bodyPr wrap="squar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2800" i="0" u="none" strike="noStrike" kern="0" cap="none" spc="0" normalizeH="0" baseline="0">
                <a:ln>
                  <a:noFill/>
                </a:ln>
                <a:solidFill>
                  <a:prstClr val="white"/>
                </a:solidFill>
                <a:effectLst/>
                <a:uLnTx/>
                <a:uFillTx/>
                <a:latin typeface="Segoe UI Semibold" panose="020B0702040204020203" pitchFamily="34" charset="0"/>
                <a:cs typeface="Segoe UI Semibold" panose="020B0702040204020203" pitchFamily="34" charset="0"/>
              </a:defRPr>
            </a:lvl1pPr>
          </a:lstStyle>
          <a:p>
            <a:pPr defTabSz="761693"/>
            <a:r>
              <a:rPr lang="en-US" sz="2332" dirty="0"/>
              <a:t>Store</a:t>
            </a:r>
            <a:endParaRPr lang="en-US" sz="2665" dirty="0"/>
          </a:p>
        </p:txBody>
      </p:sp>
      <p:sp>
        <p:nvSpPr>
          <p:cNvPr id="66" name="TextBox 65"/>
          <p:cNvSpPr txBox="1"/>
          <p:nvPr/>
        </p:nvSpPr>
        <p:spPr>
          <a:xfrm>
            <a:off x="7719508" y="2651179"/>
            <a:ext cx="1004984" cy="353893"/>
          </a:xfrm>
          <a:prstGeom prst="rect">
            <a:avLst/>
          </a:prstGeom>
          <a:noFill/>
        </p:spPr>
        <p:txBody>
          <a:bodyPr wrap="square" rtlCol="0">
            <a:spAutoFit/>
          </a:bodyPr>
          <a:lstStyle/>
          <a:p>
            <a:pPr algn="ctr" defTabSz="476057">
              <a:defRPr/>
            </a:pPr>
            <a:r>
              <a:rPr lang="en-US" sz="1667" kern="0" dirty="0">
                <a:solidFill>
                  <a:prstClr val="white"/>
                </a:solidFill>
              </a:rPr>
              <a:t>Hive</a:t>
            </a:r>
          </a:p>
        </p:txBody>
      </p:sp>
      <p:sp>
        <p:nvSpPr>
          <p:cNvPr id="3" name="Rounded Rectangle 2"/>
          <p:cNvSpPr/>
          <p:nvPr/>
        </p:nvSpPr>
        <p:spPr>
          <a:xfrm>
            <a:off x="3810650" y="1816071"/>
            <a:ext cx="2285351" cy="1382637"/>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1"/>
            <a:endParaRPr lang="en-US" sz="2400">
              <a:solidFill>
                <a:prstClr val="white"/>
              </a:solidFill>
            </a:endParaRPr>
          </a:p>
        </p:txBody>
      </p:sp>
      <p:sp>
        <p:nvSpPr>
          <p:cNvPr id="67" name="Rounded Rectangle 66"/>
          <p:cNvSpPr/>
          <p:nvPr/>
        </p:nvSpPr>
        <p:spPr>
          <a:xfrm>
            <a:off x="7900120" y="1814921"/>
            <a:ext cx="2692448" cy="1382637"/>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1"/>
            <a:endParaRPr lang="en-US" sz="2400">
              <a:solidFill>
                <a:prstClr val="white"/>
              </a:solidFill>
            </a:endParaRPr>
          </a:p>
        </p:txBody>
      </p:sp>
      <p:sp>
        <p:nvSpPr>
          <p:cNvPr id="68" name="Title 1"/>
          <p:cNvSpPr txBox="1">
            <a:spLocks/>
          </p:cNvSpPr>
          <p:nvPr/>
        </p:nvSpPr>
        <p:spPr>
          <a:xfrm>
            <a:off x="912108" y="1713665"/>
            <a:ext cx="2226514" cy="2313766"/>
          </a:xfrm>
          <a:prstGeom prst="rect">
            <a:avLst/>
          </a:prstGeom>
          <a:noFill/>
        </p:spPr>
        <p:txBody>
          <a:bodyPr vert="horz" lIns="76178" tIns="38088" rIns="76178" bIns="38088" rtlCol="0" anchor="ctr">
            <a:normAutofit/>
          </a:bodyPr>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defTabSz="914031">
              <a:defRPr/>
            </a:pPr>
            <a:r>
              <a:rPr lang="en-US" sz="2665" dirty="0">
                <a:solidFill>
                  <a:prstClr val="white"/>
                </a:solidFill>
              </a:rPr>
              <a:t>Analytics</a:t>
            </a:r>
          </a:p>
        </p:txBody>
      </p:sp>
      <p:sp>
        <p:nvSpPr>
          <p:cNvPr id="69" name="Title 1"/>
          <p:cNvSpPr txBox="1">
            <a:spLocks/>
          </p:cNvSpPr>
          <p:nvPr/>
        </p:nvSpPr>
        <p:spPr>
          <a:xfrm>
            <a:off x="912108" y="4303542"/>
            <a:ext cx="2243419" cy="2237205"/>
          </a:xfrm>
          <a:prstGeom prst="rect">
            <a:avLst/>
          </a:prstGeom>
          <a:noFill/>
        </p:spPr>
        <p:txBody>
          <a:bodyPr vert="horz" lIns="76178" tIns="38088" rIns="76178" bIns="38088" rtlCol="0" anchor="ctr">
            <a:normAutofit/>
          </a:bodyPr>
          <a:lstStyle>
            <a:defPPr>
              <a:defRPr lang="en-US"/>
            </a:defPPr>
            <a:lvl1pPr marR="0" lvl="0" indent="0" fontAlgn="auto">
              <a:lnSpc>
                <a:spcPct val="90000"/>
              </a:lnSpc>
              <a:spcBef>
                <a:spcPct val="0"/>
              </a:spcBef>
              <a:spcAft>
                <a:spcPts val="0"/>
              </a:spcAft>
              <a:buClrTx/>
              <a:buSzTx/>
              <a:buFontTx/>
              <a:buNone/>
              <a:tabLst/>
              <a:defRPr kumimoji="0" sz="3200" b="0" i="0" u="none" strike="noStrike" cap="none" spc="0" normalizeH="0" baseline="0">
                <a:ln>
                  <a:noFill/>
                </a:ln>
                <a:solidFill>
                  <a:prstClr val="white"/>
                </a:solidFill>
                <a:effectLst/>
                <a:uLnTx/>
                <a:uFillTx/>
                <a:latin typeface="Segoe UI Light"/>
                <a:ea typeface="+mj-ea"/>
                <a:cs typeface="+mj-cs"/>
              </a:defRPr>
            </a:lvl1pPr>
          </a:lstStyle>
          <a:p>
            <a:pPr defTabSz="914031"/>
            <a:r>
              <a:rPr lang="en-US" sz="2665" dirty="0"/>
              <a:t>Storage</a:t>
            </a:r>
          </a:p>
        </p:txBody>
      </p:sp>
      <p:sp>
        <p:nvSpPr>
          <p:cNvPr id="70" name="Left Brace 69"/>
          <p:cNvSpPr/>
          <p:nvPr/>
        </p:nvSpPr>
        <p:spPr>
          <a:xfrm>
            <a:off x="2538897" y="1713665"/>
            <a:ext cx="571337" cy="2313766"/>
          </a:xfrm>
          <a:prstGeom prst="leftBrace">
            <a:avLst>
              <a:gd name="adj1" fmla="val 53049"/>
              <a:gd name="adj2" fmla="val 50000"/>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031"/>
            <a:endParaRPr lang="en-US" sz="2400">
              <a:solidFill>
                <a:prstClr val="black"/>
              </a:solidFill>
            </a:endParaRPr>
          </a:p>
        </p:txBody>
      </p:sp>
      <p:sp>
        <p:nvSpPr>
          <p:cNvPr id="71" name="Left Brace 70"/>
          <p:cNvSpPr/>
          <p:nvPr/>
        </p:nvSpPr>
        <p:spPr>
          <a:xfrm>
            <a:off x="2536822" y="4303541"/>
            <a:ext cx="575676" cy="2237205"/>
          </a:xfrm>
          <a:prstGeom prst="leftBrace">
            <a:avLst>
              <a:gd name="adj1" fmla="val 53049"/>
              <a:gd name="adj2" fmla="val 50000"/>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031"/>
            <a:endParaRPr lang="en-US" sz="2400">
              <a:solidFill>
                <a:prstClr val="black"/>
              </a:solidFill>
            </a:endParaRPr>
          </a:p>
        </p:txBody>
      </p:sp>
      <p:sp>
        <p:nvSpPr>
          <p:cNvPr id="4" name="Title 3"/>
          <p:cNvSpPr>
            <a:spLocks noGrp="1"/>
          </p:cNvSpPr>
          <p:nvPr>
            <p:ph type="title"/>
          </p:nvPr>
        </p:nvSpPr>
        <p:spPr/>
        <p:txBody>
          <a:bodyPr vert="horz" wrap="square" lIns="274281" tIns="228568" rIns="143428" bIns="89642" rtlCol="0" anchor="t" anchorCtr="0">
            <a:normAutofit/>
          </a:bodyPr>
          <a:lstStyle/>
          <a:p>
            <a:r>
              <a:rPr lang="en-US" sz="4400" dirty="0"/>
              <a:t>Azure Data Lake (Store, HDInsight, Analytics)</a:t>
            </a:r>
          </a:p>
        </p:txBody>
      </p:sp>
    </p:spTree>
    <p:extLst>
      <p:ext uri="{BB962C8B-B14F-4D97-AF65-F5344CB8AC3E}">
        <p14:creationId xmlns:p14="http://schemas.microsoft.com/office/powerpoint/2010/main" val="245680113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ADL and SQLDW</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0134" y="3369264"/>
            <a:ext cx="780069" cy="780069"/>
          </a:xfrm>
          <a:prstGeom prst="rect">
            <a:avLst/>
          </a:prstGeom>
        </p:spPr>
      </p:pic>
      <p:grpSp>
        <p:nvGrpSpPr>
          <p:cNvPr id="6" name="Group 5"/>
          <p:cNvGrpSpPr/>
          <p:nvPr/>
        </p:nvGrpSpPr>
        <p:grpSpPr>
          <a:xfrm>
            <a:off x="8815767" y="2845566"/>
            <a:ext cx="978938" cy="1353322"/>
            <a:chOff x="6285272" y="2391384"/>
            <a:chExt cx="858464" cy="121334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63446" y="2824439"/>
              <a:ext cx="780290" cy="780290"/>
            </a:xfrm>
            <a:prstGeom prst="rect">
              <a:avLst/>
            </a:prstGeom>
          </p:spPr>
        </p:pic>
        <p:cxnSp>
          <p:nvCxnSpPr>
            <p:cNvPr id="8" name="Straight Connector 7"/>
            <p:cNvCxnSpPr/>
            <p:nvPr/>
          </p:nvCxnSpPr>
          <p:spPr>
            <a:xfrm flipV="1">
              <a:off x="6366643" y="2862875"/>
              <a:ext cx="0" cy="731520"/>
            </a:xfrm>
            <a:prstGeom prst="line">
              <a:avLst/>
            </a:prstGeom>
            <a:ln w="38100" cap="rnd">
              <a:solidFill>
                <a:srgbClr val="0079D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7141514" y="2862875"/>
              <a:ext cx="0" cy="731520"/>
            </a:xfrm>
            <a:prstGeom prst="line">
              <a:avLst/>
            </a:prstGeom>
            <a:ln w="38100" cap="rnd">
              <a:solidFill>
                <a:srgbClr val="0079D6"/>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6285272" y="2391384"/>
              <a:ext cx="662268" cy="548640"/>
              <a:chOff x="6942634" y="4180821"/>
              <a:chExt cx="662268" cy="548640"/>
            </a:xfrm>
          </p:grpSpPr>
          <p:cxnSp>
            <p:nvCxnSpPr>
              <p:cNvPr id="11" name="Straight Connector 10"/>
              <p:cNvCxnSpPr/>
              <p:nvPr/>
            </p:nvCxnSpPr>
            <p:spPr>
              <a:xfrm rot="2700000" flipV="1">
                <a:off x="7216954" y="4180821"/>
                <a:ext cx="0" cy="548640"/>
              </a:xfrm>
              <a:prstGeom prst="line">
                <a:avLst/>
              </a:prstGeom>
              <a:ln w="38100" cap="rnd">
                <a:solidFill>
                  <a:srgbClr val="0079D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8900000" flipV="1">
                <a:off x="7604902" y="4180821"/>
                <a:ext cx="0" cy="548640"/>
              </a:xfrm>
              <a:prstGeom prst="line">
                <a:avLst/>
              </a:prstGeom>
              <a:ln w="38100" cap="rnd">
                <a:solidFill>
                  <a:srgbClr val="0079D6"/>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14" name="Straight Arrow Connector 13"/>
          <p:cNvCxnSpPr>
            <a:stCxn id="3" idx="3"/>
            <a:endCxn id="7" idx="1"/>
          </p:cNvCxnSpPr>
          <p:nvPr/>
        </p:nvCxnSpPr>
        <p:spPr>
          <a:xfrm>
            <a:off x="8300203" y="3759299"/>
            <a:ext cx="604709" cy="443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34231" y="3369265"/>
            <a:ext cx="780069" cy="780069"/>
          </a:xfrm>
          <a:prstGeom prst="rect">
            <a:avLst/>
          </a:prstGeom>
        </p:spPr>
      </p:pic>
      <p:cxnSp>
        <p:nvCxnSpPr>
          <p:cNvPr id="21" name="Straight Arrow Connector 20"/>
          <p:cNvCxnSpPr>
            <a:endCxn id="3" idx="1"/>
          </p:cNvCxnSpPr>
          <p:nvPr/>
        </p:nvCxnSpPr>
        <p:spPr>
          <a:xfrm flipV="1">
            <a:off x="6814596" y="3759300"/>
            <a:ext cx="705537"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0" idx="3"/>
          </p:cNvCxnSpPr>
          <p:nvPr/>
        </p:nvCxnSpPr>
        <p:spPr>
          <a:xfrm>
            <a:off x="4614299" y="3759299"/>
            <a:ext cx="90466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22303" y="2330196"/>
            <a:ext cx="780069" cy="780069"/>
          </a:xfrm>
          <a:prstGeom prst="rect">
            <a:avLst/>
          </a:prstGeom>
        </p:spPr>
      </p:pic>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18404" y="3369871"/>
            <a:ext cx="780069" cy="780069"/>
          </a:xfrm>
          <a:prstGeom prst="rect">
            <a:avLst/>
          </a:prstGeom>
        </p:spPr>
      </p:pic>
      <p:sp>
        <p:nvSpPr>
          <p:cNvPr id="34" name="Rectangle 33"/>
          <p:cNvSpPr/>
          <p:nvPr/>
        </p:nvSpPr>
        <p:spPr bwMode="auto">
          <a:xfrm>
            <a:off x="1680309" y="2150248"/>
            <a:ext cx="1007714" cy="3598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a:lnSpc>
                <a:spcPct val="90000"/>
              </a:lnSpc>
              <a:defRPr/>
            </a:pPr>
            <a:r>
              <a:rPr lang="en-GB" sz="2000" kern="0" dirty="0">
                <a:gradFill>
                  <a:gsLst>
                    <a:gs pos="0">
                      <a:srgbClr val="FFFFFF"/>
                    </a:gs>
                    <a:gs pos="100000">
                      <a:srgbClr val="FFFFFF"/>
                    </a:gs>
                  </a:gsLst>
                  <a:lin ang="5400000" scaled="0"/>
                </a:gradFill>
                <a:ea typeface="Segoe UI" pitchFamily="34" charset="0"/>
                <a:cs typeface="Segoe UI" pitchFamily="34" charset="0"/>
              </a:rPr>
              <a:t>XML</a:t>
            </a:r>
          </a:p>
        </p:txBody>
      </p:sp>
      <p:sp>
        <p:nvSpPr>
          <p:cNvPr id="35" name="Rectangle 34"/>
          <p:cNvSpPr/>
          <p:nvPr/>
        </p:nvSpPr>
        <p:spPr bwMode="auto">
          <a:xfrm>
            <a:off x="1680309" y="3220681"/>
            <a:ext cx="1007714" cy="35989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a:lnSpc>
                <a:spcPct val="90000"/>
              </a:lnSpc>
              <a:defRPr/>
            </a:pPr>
            <a:r>
              <a:rPr lang="en-GB" sz="2000" kern="0" dirty="0">
                <a:gradFill>
                  <a:gsLst>
                    <a:gs pos="0">
                      <a:srgbClr val="FFFFFF"/>
                    </a:gs>
                    <a:gs pos="100000">
                      <a:srgbClr val="FFFFFF"/>
                    </a:gs>
                  </a:gsLst>
                  <a:lin ang="5400000" scaled="0"/>
                </a:gradFill>
                <a:ea typeface="Segoe UI" pitchFamily="34" charset="0"/>
                <a:cs typeface="Segoe UI" pitchFamily="34" charset="0"/>
              </a:rPr>
              <a:t>JSON</a:t>
            </a:r>
          </a:p>
        </p:txBody>
      </p:sp>
      <p:cxnSp>
        <p:nvCxnSpPr>
          <p:cNvPr id="37" name="Straight Arrow Connector 36"/>
          <p:cNvCxnSpPr>
            <a:stCxn id="33" idx="3"/>
            <a:endCxn id="20" idx="1"/>
          </p:cNvCxnSpPr>
          <p:nvPr/>
        </p:nvCxnSpPr>
        <p:spPr>
          <a:xfrm flipV="1">
            <a:off x="2998475" y="3759299"/>
            <a:ext cx="835756" cy="60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2" idx="3"/>
            <a:endCxn id="20" idx="0"/>
          </p:cNvCxnSpPr>
          <p:nvPr/>
        </p:nvCxnSpPr>
        <p:spPr>
          <a:xfrm>
            <a:off x="3002372" y="2720233"/>
            <a:ext cx="1221893" cy="64903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55" idx="3"/>
            <a:endCxn id="20" idx="2"/>
          </p:cNvCxnSpPr>
          <p:nvPr/>
        </p:nvCxnSpPr>
        <p:spPr>
          <a:xfrm flipV="1">
            <a:off x="2998475" y="4149334"/>
            <a:ext cx="1225791" cy="67717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714673" y="4440380"/>
            <a:ext cx="2904818" cy="1990479"/>
          </a:xfrm>
          <a:prstGeom prst="rect">
            <a:avLst/>
          </a:prstGeom>
          <a:noFill/>
        </p:spPr>
        <p:txBody>
          <a:bodyPr wrap="none" lIns="182828" tIns="146263" rIns="182828" bIns="146263" rtlCol="0" anchor="t">
            <a:spAutoFit/>
          </a:bodyPr>
          <a:lstStyle/>
          <a:p>
            <a:pPr defTabSz="914225">
              <a:lnSpc>
                <a:spcPct val="90000"/>
              </a:lnSpc>
              <a:defRPr/>
            </a:pPr>
            <a:r>
              <a:rPr lang="en-GB" sz="2400" kern="0" dirty="0">
                <a:gradFill>
                  <a:gsLst>
                    <a:gs pos="2917">
                      <a:schemeClr val="tx1"/>
                    </a:gs>
                    <a:gs pos="30000">
                      <a:schemeClr val="tx1"/>
                    </a:gs>
                  </a:gsLst>
                  <a:lin ang="5400000" scaled="0"/>
                </a:gradFill>
              </a:rPr>
              <a:t>Preparation</a:t>
            </a:r>
            <a:endParaRPr lang="en-US" sz="2400" kern="0" dirty="0">
              <a:gradFill>
                <a:gsLst>
                  <a:gs pos="2917">
                    <a:schemeClr val="tx1"/>
                  </a:gs>
                  <a:gs pos="30000">
                    <a:schemeClr val="tx1"/>
                  </a:gs>
                </a:gsLst>
                <a:lin ang="5400000" scaled="0"/>
              </a:gradFill>
            </a:endParaRPr>
          </a:p>
          <a:p>
            <a:pPr marL="799792" lvl="1" indent="-342768" defTabSz="914225">
              <a:lnSpc>
                <a:spcPct val="90000"/>
              </a:lnSpc>
              <a:buFont typeface="Arial" panose="020B0604020202020204" pitchFamily="34" charset="0"/>
              <a:buChar char="•"/>
              <a:defRPr/>
            </a:pPr>
            <a:r>
              <a:rPr lang="en-GB" sz="2400" kern="0" dirty="0">
                <a:gradFill>
                  <a:gsLst>
                    <a:gs pos="2917">
                      <a:schemeClr val="tx1"/>
                    </a:gs>
                    <a:gs pos="30000">
                      <a:schemeClr val="tx1"/>
                    </a:gs>
                  </a:gsLst>
                  <a:lin ang="5400000" scaled="0"/>
                </a:gradFill>
              </a:rPr>
              <a:t>Pre-process </a:t>
            </a:r>
          </a:p>
          <a:p>
            <a:pPr marL="799792" lvl="1" indent="-342768" defTabSz="914225">
              <a:lnSpc>
                <a:spcPct val="90000"/>
              </a:lnSpc>
              <a:buFont typeface="Arial" panose="020B0604020202020204" pitchFamily="34" charset="0"/>
              <a:buChar char="•"/>
              <a:defRPr/>
            </a:pPr>
            <a:r>
              <a:rPr lang="en-GB" sz="2400" kern="0" dirty="0">
                <a:gradFill>
                  <a:gsLst>
                    <a:gs pos="2917">
                      <a:schemeClr val="tx1"/>
                    </a:gs>
                    <a:gs pos="30000">
                      <a:schemeClr val="tx1"/>
                    </a:gs>
                  </a:gsLst>
                  <a:lin ang="5400000" scaled="0"/>
                </a:gradFill>
              </a:rPr>
              <a:t>Transpose</a:t>
            </a:r>
          </a:p>
          <a:p>
            <a:pPr marL="799792" lvl="1" indent="-342768" defTabSz="914225">
              <a:lnSpc>
                <a:spcPct val="90000"/>
              </a:lnSpc>
              <a:buFont typeface="Arial" panose="020B0604020202020204" pitchFamily="34" charset="0"/>
              <a:buChar char="•"/>
              <a:defRPr/>
            </a:pPr>
            <a:r>
              <a:rPr lang="en-GB" sz="2400" kern="0" dirty="0">
                <a:gradFill>
                  <a:gsLst>
                    <a:gs pos="2917">
                      <a:schemeClr val="tx1"/>
                    </a:gs>
                    <a:gs pos="30000">
                      <a:schemeClr val="tx1"/>
                    </a:gs>
                  </a:gsLst>
                  <a:lin ang="5400000" scaled="0"/>
                </a:gradFill>
              </a:rPr>
              <a:t>Re-format</a:t>
            </a:r>
          </a:p>
          <a:p>
            <a:pPr marL="799792" lvl="1" indent="-342768" defTabSz="914225">
              <a:lnSpc>
                <a:spcPct val="90000"/>
              </a:lnSpc>
              <a:buFont typeface="Arial" panose="020B0604020202020204" pitchFamily="34" charset="0"/>
              <a:buChar char="•"/>
              <a:defRPr/>
            </a:pPr>
            <a:endParaRPr lang="en-GB" sz="2400" kern="0" dirty="0">
              <a:gradFill>
                <a:gsLst>
                  <a:gs pos="2917">
                    <a:schemeClr val="tx1"/>
                  </a:gs>
                  <a:gs pos="30000">
                    <a:schemeClr val="tx1"/>
                  </a:gs>
                </a:gsLst>
                <a:lin ang="5400000" scaled="0"/>
              </a:gradFill>
            </a:endParaRPr>
          </a:p>
        </p:txBody>
      </p:sp>
      <p:pic>
        <p:nvPicPr>
          <p:cNvPr id="55" name="Picture 5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18404" y="4436474"/>
            <a:ext cx="780069" cy="780069"/>
          </a:xfrm>
          <a:prstGeom prst="rect">
            <a:avLst/>
          </a:prstGeom>
        </p:spPr>
      </p:pic>
      <p:sp>
        <p:nvSpPr>
          <p:cNvPr id="58" name="Rectangle 57"/>
          <p:cNvSpPr/>
          <p:nvPr/>
        </p:nvSpPr>
        <p:spPr bwMode="auto">
          <a:xfrm>
            <a:off x="1680309" y="4256526"/>
            <a:ext cx="1007714" cy="3598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a:lnSpc>
                <a:spcPct val="90000"/>
              </a:lnSpc>
              <a:defRPr/>
            </a:pPr>
            <a:r>
              <a:rPr lang="en-GB" sz="2000" kern="0" dirty="0">
                <a:gradFill>
                  <a:gsLst>
                    <a:gs pos="0">
                      <a:srgbClr val="FFFFFF"/>
                    </a:gs>
                    <a:gs pos="100000">
                      <a:srgbClr val="FFFFFF"/>
                    </a:gs>
                  </a:gsLst>
                  <a:lin ang="5400000" scaled="0"/>
                </a:gradFill>
                <a:ea typeface="Segoe UI" pitchFamily="34" charset="0"/>
                <a:cs typeface="Segoe UI" pitchFamily="34" charset="0"/>
              </a:rPr>
              <a:t>TEXT</a:t>
            </a:r>
          </a:p>
        </p:txBody>
      </p:sp>
      <p:sp>
        <p:nvSpPr>
          <p:cNvPr id="59" name="TextBox 58"/>
          <p:cNvSpPr txBox="1"/>
          <p:nvPr/>
        </p:nvSpPr>
        <p:spPr>
          <a:xfrm>
            <a:off x="8270219" y="4354790"/>
            <a:ext cx="2649977" cy="1990479"/>
          </a:xfrm>
          <a:prstGeom prst="rect">
            <a:avLst/>
          </a:prstGeom>
          <a:noFill/>
        </p:spPr>
        <p:txBody>
          <a:bodyPr wrap="none" lIns="182828" tIns="146263" rIns="182828" bIns="146263" rtlCol="0" anchor="t">
            <a:spAutoFit/>
          </a:bodyPr>
          <a:lstStyle/>
          <a:p>
            <a:pPr defTabSz="914225">
              <a:lnSpc>
                <a:spcPct val="90000"/>
              </a:lnSpc>
              <a:defRPr/>
            </a:pPr>
            <a:r>
              <a:rPr lang="en-GB" sz="2400" kern="0" dirty="0">
                <a:gradFill>
                  <a:gsLst>
                    <a:gs pos="2917">
                      <a:schemeClr val="tx1"/>
                    </a:gs>
                    <a:gs pos="30000">
                      <a:schemeClr val="tx1"/>
                    </a:gs>
                  </a:gsLst>
                  <a:lin ang="5400000" scaled="0"/>
                </a:gradFill>
              </a:rPr>
              <a:t>Model</a:t>
            </a:r>
            <a:endParaRPr lang="en-US" sz="2400" kern="0" dirty="0">
              <a:gradFill>
                <a:gsLst>
                  <a:gs pos="2917">
                    <a:schemeClr val="tx1"/>
                  </a:gs>
                  <a:gs pos="30000">
                    <a:schemeClr val="tx1"/>
                  </a:gs>
                </a:gsLst>
                <a:lin ang="5400000" scaled="0"/>
              </a:gradFill>
            </a:endParaRPr>
          </a:p>
          <a:p>
            <a:pPr marL="799792" lvl="1" indent="-342768" defTabSz="914225">
              <a:lnSpc>
                <a:spcPct val="90000"/>
              </a:lnSpc>
              <a:buFont typeface="Arial" panose="020B0604020202020204" pitchFamily="34" charset="0"/>
              <a:buChar char="•"/>
              <a:defRPr/>
            </a:pPr>
            <a:r>
              <a:rPr lang="en-GB" sz="2400" kern="0" dirty="0">
                <a:gradFill>
                  <a:gsLst>
                    <a:gs pos="2917">
                      <a:schemeClr val="tx1"/>
                    </a:gs>
                    <a:gs pos="30000">
                      <a:schemeClr val="tx1"/>
                    </a:gs>
                  </a:gsLst>
                  <a:lin ang="5400000" scaled="0"/>
                </a:gradFill>
              </a:rPr>
              <a:t>Load</a:t>
            </a:r>
          </a:p>
          <a:p>
            <a:pPr marL="799792" lvl="1" indent="-342768" defTabSz="914225">
              <a:lnSpc>
                <a:spcPct val="90000"/>
              </a:lnSpc>
              <a:buFont typeface="Arial" panose="020B0604020202020204" pitchFamily="34" charset="0"/>
              <a:buChar char="•"/>
              <a:defRPr/>
            </a:pPr>
            <a:r>
              <a:rPr lang="en-GB" sz="2400" kern="0" dirty="0">
                <a:gradFill>
                  <a:gsLst>
                    <a:gs pos="2917">
                      <a:schemeClr val="tx1"/>
                    </a:gs>
                    <a:gs pos="30000">
                      <a:schemeClr val="tx1"/>
                    </a:gs>
                  </a:gsLst>
                  <a:lin ang="5400000" scaled="0"/>
                </a:gradFill>
              </a:rPr>
              <a:t>Transform</a:t>
            </a:r>
          </a:p>
          <a:p>
            <a:pPr marL="799792" lvl="1" indent="-342768" defTabSz="914225">
              <a:lnSpc>
                <a:spcPct val="90000"/>
              </a:lnSpc>
              <a:buFont typeface="Arial" panose="020B0604020202020204" pitchFamily="34" charset="0"/>
              <a:buChar char="•"/>
              <a:defRPr/>
            </a:pPr>
            <a:r>
              <a:rPr lang="en-GB" sz="2400" kern="0" dirty="0">
                <a:gradFill>
                  <a:gsLst>
                    <a:gs pos="2917">
                      <a:schemeClr val="tx1"/>
                    </a:gs>
                    <a:gs pos="30000">
                      <a:schemeClr val="tx1"/>
                    </a:gs>
                  </a:gsLst>
                  <a:lin ang="5400000" scaled="0"/>
                </a:gradFill>
              </a:rPr>
              <a:t>Aggregate</a:t>
            </a:r>
          </a:p>
          <a:p>
            <a:pPr marL="799792" lvl="1" indent="-342768" defTabSz="914225">
              <a:lnSpc>
                <a:spcPct val="90000"/>
              </a:lnSpc>
              <a:buFont typeface="Arial" panose="020B0604020202020204" pitchFamily="34" charset="0"/>
              <a:buChar char="•"/>
              <a:defRPr/>
            </a:pPr>
            <a:r>
              <a:rPr lang="en-GB" sz="2400" kern="0" dirty="0">
                <a:gradFill>
                  <a:gsLst>
                    <a:gs pos="2917">
                      <a:schemeClr val="tx1"/>
                    </a:gs>
                    <a:gs pos="30000">
                      <a:schemeClr val="tx1"/>
                    </a:gs>
                  </a:gsLst>
                  <a:lin ang="5400000" scaled="0"/>
                </a:gradFill>
              </a:rPr>
              <a:t>Consume</a:t>
            </a:r>
          </a:p>
        </p:txBody>
      </p:sp>
      <p:sp>
        <p:nvSpPr>
          <p:cNvPr id="61" name="Left Arrow 60"/>
          <p:cNvSpPr/>
          <p:nvPr/>
        </p:nvSpPr>
        <p:spPr bwMode="auto">
          <a:xfrm>
            <a:off x="9854185" y="2951562"/>
            <a:ext cx="1643193" cy="1360358"/>
          </a:xfrm>
          <a:prstGeom prst="leftArrow">
            <a:avLst>
              <a:gd name="adj1" fmla="val 100000"/>
              <a:gd name="adj2" fmla="val 28667"/>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a:lnSpc>
                <a:spcPct val="90000"/>
              </a:lnSpc>
              <a:defRPr/>
            </a:pPr>
            <a:r>
              <a:rPr lang="en-GB" sz="2400" kern="0" dirty="0">
                <a:gradFill>
                  <a:gsLst>
                    <a:gs pos="0">
                      <a:srgbClr val="FFFFFF"/>
                    </a:gs>
                    <a:gs pos="100000">
                      <a:srgbClr val="FFFFFF"/>
                    </a:gs>
                  </a:gsLst>
                  <a:lin ang="5400000" scaled="0"/>
                </a:gradFill>
                <a:ea typeface="Segoe UI" pitchFamily="34" charset="0"/>
                <a:cs typeface="Segoe UI" pitchFamily="34" charset="0"/>
              </a:rPr>
              <a:t>High Value Data</a:t>
            </a:r>
          </a:p>
        </p:txBody>
      </p:sp>
      <p:sp>
        <p:nvSpPr>
          <p:cNvPr id="63" name="Down Arrow 62"/>
          <p:cNvSpPr/>
          <p:nvPr/>
        </p:nvSpPr>
        <p:spPr bwMode="auto">
          <a:xfrm>
            <a:off x="5299350" y="1579848"/>
            <a:ext cx="1734860" cy="1319747"/>
          </a:xfrm>
          <a:prstGeom prst="downArrow">
            <a:avLst>
              <a:gd name="adj1" fmla="val 100000"/>
              <a:gd name="adj2" fmla="val 35778"/>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a:lnSpc>
                <a:spcPct val="90000"/>
              </a:lnSpc>
              <a:defRPr/>
            </a:pPr>
            <a:r>
              <a:rPr lang="en-GB" sz="2400" kern="0" dirty="0">
                <a:gradFill>
                  <a:gsLst>
                    <a:gs pos="0">
                      <a:srgbClr val="FFFFFF"/>
                    </a:gs>
                    <a:gs pos="100000">
                      <a:srgbClr val="FFFFFF"/>
                    </a:gs>
                  </a:gsLst>
                  <a:lin ang="5400000" scaled="0"/>
                </a:gradFill>
                <a:ea typeface="Segoe UI" pitchFamily="34" charset="0"/>
                <a:cs typeface="Segoe UI" pitchFamily="34" charset="0"/>
              </a:rPr>
              <a:t>Unknown Value Data</a:t>
            </a:r>
          </a:p>
        </p:txBody>
      </p:sp>
      <p:sp>
        <p:nvSpPr>
          <p:cNvPr id="30" name="TextBox 29"/>
          <p:cNvSpPr txBox="1"/>
          <p:nvPr/>
        </p:nvSpPr>
        <p:spPr>
          <a:xfrm>
            <a:off x="10811105" y="4943445"/>
            <a:ext cx="1386845" cy="973324"/>
          </a:xfrm>
          <a:prstGeom prst="rect">
            <a:avLst/>
          </a:prstGeom>
          <a:noFill/>
        </p:spPr>
        <p:txBody>
          <a:bodyPr wrap="none" lIns="182828" tIns="146263" rIns="182828" bIns="146263" rtlCol="0">
            <a:spAutoFit/>
          </a:bodyPr>
          <a:lstStyle/>
          <a:p>
            <a:pPr defTabSz="914225">
              <a:lnSpc>
                <a:spcPct val="90000"/>
              </a:lnSpc>
              <a:defRPr/>
            </a:pPr>
            <a:r>
              <a:rPr lang="en-GB" sz="2400" kern="0" dirty="0">
                <a:gradFill>
                  <a:gsLst>
                    <a:gs pos="2917">
                      <a:schemeClr val="tx1"/>
                    </a:gs>
                    <a:gs pos="30000">
                      <a:schemeClr val="tx1"/>
                    </a:gs>
                  </a:gsLst>
                  <a:lin ang="5400000" scaled="0"/>
                </a:gradFill>
              </a:rPr>
              <a:t>Batch</a:t>
            </a:r>
          </a:p>
          <a:p>
            <a:pPr defTabSz="914225">
              <a:lnSpc>
                <a:spcPct val="90000"/>
              </a:lnSpc>
              <a:defRPr/>
            </a:pPr>
            <a:r>
              <a:rPr lang="en-GB" sz="2400" kern="0" dirty="0">
                <a:gradFill>
                  <a:gsLst>
                    <a:gs pos="2917">
                      <a:schemeClr val="tx1"/>
                    </a:gs>
                    <a:gs pos="30000">
                      <a:schemeClr val="tx1"/>
                    </a:gs>
                  </a:gsLst>
                  <a:lin ang="5400000" scaled="0"/>
                </a:gradFill>
              </a:rPr>
              <a:t>Ad-hoc</a:t>
            </a:r>
          </a:p>
        </p:txBody>
      </p:sp>
      <p:sp>
        <p:nvSpPr>
          <p:cNvPr id="31" name="TextBox 30"/>
          <p:cNvSpPr txBox="1"/>
          <p:nvPr/>
        </p:nvSpPr>
        <p:spPr>
          <a:xfrm>
            <a:off x="7466435" y="5025924"/>
            <a:ext cx="1132680" cy="634353"/>
          </a:xfrm>
          <a:prstGeom prst="rect">
            <a:avLst/>
          </a:prstGeom>
          <a:noFill/>
        </p:spPr>
        <p:txBody>
          <a:bodyPr wrap="none" lIns="182828" tIns="146263" rIns="182828" bIns="146263" rtlCol="0">
            <a:spAutoFit/>
          </a:bodyPr>
          <a:lstStyle/>
          <a:p>
            <a:pPr defTabSz="914225">
              <a:lnSpc>
                <a:spcPct val="90000"/>
              </a:lnSpc>
              <a:defRPr/>
            </a:pPr>
            <a:r>
              <a:rPr lang="en-GB" sz="2400" kern="0" dirty="0">
                <a:gradFill>
                  <a:gsLst>
                    <a:gs pos="2917">
                      <a:schemeClr val="tx1"/>
                    </a:gs>
                    <a:gs pos="30000">
                      <a:schemeClr val="tx1"/>
                    </a:gs>
                  </a:gsLst>
                  <a:lin ang="5400000" scaled="0"/>
                </a:gradFill>
              </a:rPr>
              <a:t>Batch</a:t>
            </a:r>
          </a:p>
        </p:txBody>
      </p:sp>
      <p:sp>
        <p:nvSpPr>
          <p:cNvPr id="4" name="Right Brace 3"/>
          <p:cNvSpPr/>
          <p:nvPr/>
        </p:nvSpPr>
        <p:spPr>
          <a:xfrm>
            <a:off x="7216373" y="4616286"/>
            <a:ext cx="348561" cy="1456086"/>
          </a:xfrm>
          <a:prstGeom prst="rightBrace">
            <a:avLst>
              <a:gd name="adj1" fmla="val 43860"/>
              <a:gd name="adj2" fmla="val 49999"/>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GB" sz="3600" kern="0">
              <a:solidFill>
                <a:sysClr val="windowText" lastClr="000000"/>
              </a:solidFill>
            </a:endParaRPr>
          </a:p>
        </p:txBody>
      </p:sp>
      <p:sp>
        <p:nvSpPr>
          <p:cNvPr id="36" name="Right Brace 35"/>
          <p:cNvSpPr/>
          <p:nvPr/>
        </p:nvSpPr>
        <p:spPr>
          <a:xfrm>
            <a:off x="10645958" y="4616286"/>
            <a:ext cx="292726" cy="1456086"/>
          </a:xfrm>
          <a:prstGeom prst="rightBrace">
            <a:avLst>
              <a:gd name="adj1" fmla="val 43860"/>
              <a:gd name="adj2" fmla="val 49999"/>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GB" sz="3600" kern="0">
              <a:solidFill>
                <a:sysClr val="windowText" lastClr="000000"/>
              </a:solidFill>
            </a:endParaRPr>
          </a:p>
        </p:txBody>
      </p:sp>
      <p:grpSp>
        <p:nvGrpSpPr>
          <p:cNvPr id="39" name="Group 38"/>
          <p:cNvGrpSpPr/>
          <p:nvPr/>
        </p:nvGrpSpPr>
        <p:grpSpPr>
          <a:xfrm>
            <a:off x="5527068" y="3124656"/>
            <a:ext cx="1274758" cy="1269284"/>
            <a:chOff x="2148168" y="645460"/>
            <a:chExt cx="2587625" cy="2576512"/>
          </a:xfrm>
        </p:grpSpPr>
        <p:sp>
          <p:nvSpPr>
            <p:cNvPr id="40" name="Freeform 19"/>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defRPr/>
              </a:pPr>
              <a:endParaRPr lang="en-US" sz="1765" kern="0">
                <a:solidFill>
                  <a:sysClr val="windowText" lastClr="000000"/>
                </a:solidFill>
              </a:endParaRPr>
            </a:p>
          </p:txBody>
        </p:sp>
        <p:sp>
          <p:nvSpPr>
            <p:cNvPr id="41" name="Freeform 20"/>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defRPr/>
              </a:pPr>
              <a:endParaRPr lang="en-US" sz="1765" kern="0">
                <a:solidFill>
                  <a:sysClr val="windowText" lastClr="000000"/>
                </a:solidFill>
              </a:endParaRPr>
            </a:p>
          </p:txBody>
        </p:sp>
        <p:sp>
          <p:nvSpPr>
            <p:cNvPr id="43" name="Freeform 21"/>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defRPr/>
              </a:pPr>
              <a:endParaRPr lang="en-US" sz="1765" kern="0">
                <a:solidFill>
                  <a:sysClr val="windowText" lastClr="000000"/>
                </a:solidFill>
              </a:endParaRPr>
            </a:p>
          </p:txBody>
        </p:sp>
        <p:sp>
          <p:nvSpPr>
            <p:cNvPr id="44" name="Freeform 22"/>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defRPr/>
              </a:pPr>
              <a:endParaRPr lang="en-US" sz="1765" kern="0">
                <a:solidFill>
                  <a:sysClr val="windowText" lastClr="000000"/>
                </a:solidFill>
              </a:endParaRPr>
            </a:p>
          </p:txBody>
        </p:sp>
        <p:sp>
          <p:nvSpPr>
            <p:cNvPr id="45" name="Freeform 23"/>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defRPr/>
              </a:pPr>
              <a:endParaRPr lang="en-US" sz="1765" kern="0">
                <a:solidFill>
                  <a:sysClr val="windowText" lastClr="000000"/>
                </a:solidFill>
              </a:endParaRPr>
            </a:p>
          </p:txBody>
        </p:sp>
        <p:sp>
          <p:nvSpPr>
            <p:cNvPr id="47" name="Freeform 24"/>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defRPr/>
              </a:pPr>
              <a:endParaRPr lang="en-US" sz="1765" kern="0">
                <a:solidFill>
                  <a:sysClr val="windowText" lastClr="000000"/>
                </a:solidFill>
              </a:endParaRPr>
            </a:p>
          </p:txBody>
        </p:sp>
        <p:sp>
          <p:nvSpPr>
            <p:cNvPr id="48" name="Freeform 25"/>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defRPr/>
              </a:pPr>
              <a:endParaRPr lang="en-US" sz="1765" kern="0">
                <a:solidFill>
                  <a:sysClr val="windowText" lastClr="000000"/>
                </a:solidFill>
              </a:endParaRPr>
            </a:p>
          </p:txBody>
        </p:sp>
      </p:grpSp>
    </p:spTree>
    <p:extLst>
      <p:ext uri="{BB962C8B-B14F-4D97-AF65-F5344CB8AC3E}">
        <p14:creationId xmlns:p14="http://schemas.microsoft.com/office/powerpoint/2010/main" val="12729014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Parameters</a:t>
            </a:r>
          </a:p>
        </p:txBody>
      </p:sp>
      <p:pic>
        <p:nvPicPr>
          <p:cNvPr id="3" name="Picture 2"/>
          <p:cNvPicPr>
            <a:picLocks noChangeAspect="1"/>
          </p:cNvPicPr>
          <p:nvPr/>
        </p:nvPicPr>
        <p:blipFill>
          <a:blip r:embed="rId2"/>
          <a:stretch>
            <a:fillRect/>
          </a:stretch>
        </p:blipFill>
        <p:spPr>
          <a:xfrm>
            <a:off x="269242" y="1189494"/>
            <a:ext cx="6738460" cy="3940535"/>
          </a:xfrm>
          <a:prstGeom prst="rect">
            <a:avLst/>
          </a:prstGeom>
        </p:spPr>
      </p:pic>
    </p:spTree>
    <p:extLst>
      <p:ext uri="{BB962C8B-B14F-4D97-AF65-F5344CB8AC3E}">
        <p14:creationId xmlns:p14="http://schemas.microsoft.com/office/powerpoint/2010/main" val="142402194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Transformation</a:t>
            </a:r>
          </a:p>
        </p:txBody>
      </p:sp>
      <p:pic>
        <p:nvPicPr>
          <p:cNvPr id="3" name="Picture 2"/>
          <p:cNvPicPr>
            <a:picLocks noChangeAspect="1"/>
          </p:cNvPicPr>
          <p:nvPr/>
        </p:nvPicPr>
        <p:blipFill>
          <a:blip r:embed="rId2"/>
          <a:stretch>
            <a:fillRect/>
          </a:stretch>
        </p:blipFill>
        <p:spPr>
          <a:xfrm>
            <a:off x="269240" y="974905"/>
            <a:ext cx="5049668" cy="4379230"/>
          </a:xfrm>
          <a:prstGeom prst="rect">
            <a:avLst/>
          </a:prstGeom>
        </p:spPr>
      </p:pic>
      <p:pic>
        <p:nvPicPr>
          <p:cNvPr id="4" name="Picture 3"/>
          <p:cNvPicPr>
            <a:picLocks noChangeAspect="1"/>
          </p:cNvPicPr>
          <p:nvPr/>
        </p:nvPicPr>
        <p:blipFill>
          <a:blip r:embed="rId3"/>
          <a:stretch>
            <a:fillRect/>
          </a:stretch>
        </p:blipFill>
        <p:spPr>
          <a:xfrm>
            <a:off x="5704385" y="974905"/>
            <a:ext cx="7458743" cy="4379230"/>
          </a:xfrm>
          <a:prstGeom prst="rect">
            <a:avLst/>
          </a:prstGeom>
        </p:spPr>
      </p:pic>
    </p:spTree>
    <p:extLst>
      <p:ext uri="{BB962C8B-B14F-4D97-AF65-F5344CB8AC3E}">
        <p14:creationId xmlns:p14="http://schemas.microsoft.com/office/powerpoint/2010/main" val="388286526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Aggregation</a:t>
            </a:r>
          </a:p>
        </p:txBody>
      </p:sp>
      <p:pic>
        <p:nvPicPr>
          <p:cNvPr id="3" name="Picture 2"/>
          <p:cNvPicPr>
            <a:picLocks noChangeAspect="1"/>
          </p:cNvPicPr>
          <p:nvPr/>
        </p:nvPicPr>
        <p:blipFill>
          <a:blip r:embed="rId2"/>
          <a:stretch>
            <a:fillRect/>
          </a:stretch>
        </p:blipFill>
        <p:spPr>
          <a:xfrm>
            <a:off x="3336693" y="-22868"/>
            <a:ext cx="5042390" cy="6880383"/>
          </a:xfrm>
          <a:prstGeom prst="rect">
            <a:avLst/>
          </a:prstGeom>
        </p:spPr>
      </p:pic>
    </p:spTree>
    <p:extLst>
      <p:ext uri="{BB962C8B-B14F-4D97-AF65-F5344CB8AC3E}">
        <p14:creationId xmlns:p14="http://schemas.microsoft.com/office/powerpoint/2010/main" val="144944672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as a procedure language</a:t>
            </a:r>
          </a:p>
        </p:txBody>
      </p:sp>
      <p:pic>
        <p:nvPicPr>
          <p:cNvPr id="3" name="Picture 2"/>
          <p:cNvPicPr>
            <a:picLocks noChangeAspect="1"/>
          </p:cNvPicPr>
          <p:nvPr/>
        </p:nvPicPr>
        <p:blipFill>
          <a:blip r:embed="rId2"/>
          <a:stretch>
            <a:fillRect/>
          </a:stretch>
        </p:blipFill>
        <p:spPr>
          <a:xfrm>
            <a:off x="911592" y="1023749"/>
            <a:ext cx="10371137" cy="5833765"/>
          </a:xfrm>
          <a:prstGeom prst="rect">
            <a:avLst/>
          </a:prstGeom>
        </p:spPr>
      </p:pic>
    </p:spTree>
    <p:extLst>
      <p:ext uri="{BB962C8B-B14F-4D97-AF65-F5344CB8AC3E}">
        <p14:creationId xmlns:p14="http://schemas.microsoft.com/office/powerpoint/2010/main" val="1970182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t>Jak to działa?</a:t>
            </a:r>
            <a:endParaRPr lang="en-US" dirty="0"/>
          </a:p>
        </p:txBody>
      </p:sp>
      <p:sp>
        <p:nvSpPr>
          <p:cNvPr id="4" name="Text Placeholder 3"/>
          <p:cNvSpPr>
            <a:spLocks noGrp="1"/>
          </p:cNvSpPr>
          <p:nvPr>
            <p:ph type="body" sz="quarter" idx="10"/>
          </p:nvPr>
        </p:nvSpPr>
        <p:spPr>
          <a:xfrm>
            <a:off x="270757" y="1189178"/>
            <a:ext cx="11650488" cy="3816429"/>
          </a:xfrm>
        </p:spPr>
        <p:txBody>
          <a:bodyPr/>
          <a:lstStyle/>
          <a:p>
            <a:r>
              <a:rPr lang="pl-PL" sz="3200" dirty="0"/>
              <a:t>Naprawdę dobra dokumentacja </a:t>
            </a:r>
            <a:r>
              <a:rPr lang="pl-PL" sz="3200" dirty="0">
                <a:hlinkClick r:id="rId2"/>
              </a:rPr>
              <a:t>tutaj</a:t>
            </a:r>
            <a:endParaRPr lang="pl-PL" sz="3200" dirty="0"/>
          </a:p>
          <a:p>
            <a:r>
              <a:rPr lang="pl-PL" sz="3200" dirty="0"/>
              <a:t>W miarę jak dane są dostarczane, umieszczane są na końcu „taśmy”. Rozkładane pomiędzy PARTYCJAMI (może być losowo)</a:t>
            </a:r>
          </a:p>
          <a:p>
            <a:pPr lvl="1"/>
            <a:r>
              <a:rPr lang="pl-PL" sz="2000" dirty="0"/>
              <a:t>Publikujący (Event Publisher) wysyła obiekt </a:t>
            </a:r>
            <a:r>
              <a:rPr lang="pl-PL" sz="2000" dirty="0" err="1"/>
              <a:t>EventData</a:t>
            </a:r>
            <a:r>
              <a:rPr lang="pl-PL" sz="2000" dirty="0"/>
              <a:t> (zwykle JSON)</a:t>
            </a:r>
          </a:p>
          <a:p>
            <a:pPr lvl="1"/>
            <a:r>
              <a:rPr lang="pl-PL" sz="2000" dirty="0"/>
              <a:t>Zwykle jako porcja</a:t>
            </a:r>
          </a:p>
          <a:p>
            <a:r>
              <a:rPr lang="pl-PL" sz="3200" dirty="0"/>
              <a:t>Wzorzec: „</a:t>
            </a:r>
            <a:r>
              <a:rPr lang="pl-PL" sz="3200" i="1" dirty="0"/>
              <a:t>P</a:t>
            </a:r>
            <a:r>
              <a:rPr lang="en-US" sz="3200" i="1" dirty="0" err="1"/>
              <a:t>artitioned</a:t>
            </a:r>
            <a:r>
              <a:rPr lang="en-US" sz="3200" i="1" dirty="0"/>
              <a:t> consumer</a:t>
            </a:r>
            <a:r>
              <a:rPr lang="pl-PL" sz="3200" dirty="0"/>
              <a:t>” </a:t>
            </a:r>
            <a:r>
              <a:rPr lang="en-US" sz="3200" dirty="0" err="1"/>
              <a:t>nie</a:t>
            </a:r>
            <a:r>
              <a:rPr lang="pl-PL" sz="3200" dirty="0"/>
              <a:t> „</a:t>
            </a:r>
            <a:r>
              <a:rPr lang="pl-PL" sz="3200" i="1" dirty="0"/>
              <a:t>Competing Consumer</a:t>
            </a:r>
            <a:r>
              <a:rPr lang="pl-PL" sz="3200" dirty="0"/>
              <a:t>” </a:t>
            </a:r>
            <a:r>
              <a:rPr lang="en-US" sz="3200" dirty="0" err="1"/>
              <a:t>jak</a:t>
            </a:r>
            <a:r>
              <a:rPr lang="en-US" sz="3200" dirty="0"/>
              <a:t> w </a:t>
            </a:r>
            <a:r>
              <a:rPr lang="pl-PL" sz="3200" dirty="0"/>
              <a:t>Topic / Queue</a:t>
            </a:r>
            <a:r>
              <a:rPr lang="en-US" sz="3200" dirty="0"/>
              <a:t> (</a:t>
            </a:r>
            <a:r>
              <a:rPr lang="en-US" sz="3200" dirty="0" err="1"/>
              <a:t>za</a:t>
            </a:r>
            <a:r>
              <a:rPr lang="en-US" sz="3200" dirty="0"/>
              <a:t> </a:t>
            </a:r>
            <a:r>
              <a:rPr lang="en-US" sz="3200" dirty="0" err="1"/>
              <a:t>chwil</a:t>
            </a:r>
            <a:r>
              <a:rPr lang="pl-PL" sz="3200" dirty="0"/>
              <a:t>ę będzie!)</a:t>
            </a:r>
          </a:p>
          <a:p>
            <a:r>
              <a:rPr lang="pl-PL" sz="3200" dirty="0"/>
              <a:t>API: AMQP oraz HTTP (REST)</a:t>
            </a:r>
            <a:endParaRPr lang="en-US" sz="3200" dirty="0"/>
          </a:p>
        </p:txBody>
      </p:sp>
      <p:pic>
        <p:nvPicPr>
          <p:cNvPr id="4098" name="Picture 2" descr="Event Hubs"/>
          <p:cNvPicPr>
            <a:picLocks noChangeAspect="1" noChangeArrowheads="1"/>
          </p:cNvPicPr>
          <p:nvPr/>
        </p:nvPicPr>
        <p:blipFill rotWithShape="1">
          <a:blip r:embed="rId3">
            <a:extLst>
              <a:ext uri="{28A0092B-C50C-407E-A947-70E740481C1C}">
                <a14:useLocalDpi xmlns:a14="http://schemas.microsoft.com/office/drawing/2010/main" val="0"/>
              </a:ext>
            </a:extLst>
          </a:blip>
          <a:srcRect r="11726"/>
          <a:stretch/>
        </p:blipFill>
        <p:spPr bwMode="auto">
          <a:xfrm>
            <a:off x="1589" y="5491941"/>
            <a:ext cx="3553531" cy="127476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Event Hub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5789" y="4956953"/>
            <a:ext cx="3414625" cy="18097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vent Hub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8165" y="4865654"/>
            <a:ext cx="4510970" cy="1992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665625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Join</a:t>
            </a:r>
          </a:p>
        </p:txBody>
      </p:sp>
      <p:pic>
        <p:nvPicPr>
          <p:cNvPr id="3" name="Picture 2"/>
          <p:cNvPicPr>
            <a:picLocks noChangeAspect="1"/>
          </p:cNvPicPr>
          <p:nvPr/>
        </p:nvPicPr>
        <p:blipFill>
          <a:blip r:embed="rId2"/>
          <a:stretch>
            <a:fillRect/>
          </a:stretch>
        </p:blipFill>
        <p:spPr>
          <a:xfrm>
            <a:off x="1009047" y="1189494"/>
            <a:ext cx="10176227" cy="5447027"/>
          </a:xfrm>
          <a:prstGeom prst="rect">
            <a:avLst/>
          </a:prstGeom>
        </p:spPr>
      </p:pic>
    </p:spTree>
    <p:extLst>
      <p:ext uri="{BB962C8B-B14F-4D97-AF65-F5344CB8AC3E}">
        <p14:creationId xmlns:p14="http://schemas.microsoft.com/office/powerpoint/2010/main" val="356260059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TVF and Views</a:t>
            </a:r>
          </a:p>
        </p:txBody>
      </p:sp>
      <p:pic>
        <p:nvPicPr>
          <p:cNvPr id="4" name="Picture 3"/>
          <p:cNvPicPr>
            <a:picLocks noChangeAspect="1"/>
          </p:cNvPicPr>
          <p:nvPr/>
        </p:nvPicPr>
        <p:blipFill>
          <a:blip r:embed="rId2"/>
          <a:stretch>
            <a:fillRect/>
          </a:stretch>
        </p:blipFill>
        <p:spPr>
          <a:xfrm>
            <a:off x="4391198" y="1189494"/>
            <a:ext cx="3689969" cy="5461153"/>
          </a:xfrm>
          <a:prstGeom prst="rect">
            <a:avLst/>
          </a:prstGeom>
        </p:spPr>
      </p:pic>
      <p:pic>
        <p:nvPicPr>
          <p:cNvPr id="5" name="Picture 4"/>
          <p:cNvPicPr>
            <a:picLocks noChangeAspect="1"/>
          </p:cNvPicPr>
          <p:nvPr/>
        </p:nvPicPr>
        <p:blipFill>
          <a:blip r:embed="rId3"/>
          <a:stretch>
            <a:fillRect/>
          </a:stretch>
        </p:blipFill>
        <p:spPr>
          <a:xfrm>
            <a:off x="8214347" y="1189493"/>
            <a:ext cx="3710734" cy="2621715"/>
          </a:xfrm>
          <a:prstGeom prst="rect">
            <a:avLst/>
          </a:prstGeom>
        </p:spPr>
      </p:pic>
      <p:pic>
        <p:nvPicPr>
          <p:cNvPr id="6" name="Picture 5"/>
          <p:cNvPicPr>
            <a:picLocks noChangeAspect="1"/>
          </p:cNvPicPr>
          <p:nvPr/>
        </p:nvPicPr>
        <p:blipFill>
          <a:blip r:embed="rId4"/>
          <a:stretch>
            <a:fillRect/>
          </a:stretch>
        </p:blipFill>
        <p:spPr>
          <a:xfrm>
            <a:off x="269241" y="1189493"/>
            <a:ext cx="3737624" cy="2608270"/>
          </a:xfrm>
          <a:prstGeom prst="rect">
            <a:avLst/>
          </a:prstGeom>
        </p:spPr>
      </p:pic>
    </p:spTree>
    <p:extLst>
      <p:ext uri="{BB962C8B-B14F-4D97-AF65-F5344CB8AC3E}">
        <p14:creationId xmlns:p14="http://schemas.microsoft.com/office/powerpoint/2010/main" val="353827496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Table in Data Lake</a:t>
            </a:r>
          </a:p>
        </p:txBody>
      </p:sp>
      <p:pic>
        <p:nvPicPr>
          <p:cNvPr id="3" name="Picture 2"/>
          <p:cNvPicPr>
            <a:picLocks noChangeAspect="1"/>
          </p:cNvPicPr>
          <p:nvPr/>
        </p:nvPicPr>
        <p:blipFill>
          <a:blip r:embed="rId2"/>
          <a:stretch>
            <a:fillRect/>
          </a:stretch>
        </p:blipFill>
        <p:spPr>
          <a:xfrm>
            <a:off x="2010176" y="1189494"/>
            <a:ext cx="8173970" cy="5534179"/>
          </a:xfrm>
          <a:prstGeom prst="rect">
            <a:avLst/>
          </a:prstGeom>
        </p:spPr>
      </p:pic>
    </p:spTree>
    <p:extLst>
      <p:ext uri="{BB962C8B-B14F-4D97-AF65-F5344CB8AC3E}">
        <p14:creationId xmlns:p14="http://schemas.microsoft.com/office/powerpoint/2010/main" val="84181373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Windowing functions</a:t>
            </a:r>
          </a:p>
        </p:txBody>
      </p:sp>
      <p:sp>
        <p:nvSpPr>
          <p:cNvPr id="3" name="Text Placeholder 2"/>
          <p:cNvSpPr>
            <a:spLocks noGrp="1"/>
          </p:cNvSpPr>
          <p:nvPr>
            <p:ph type="body" sz="quarter" idx="10"/>
          </p:nvPr>
        </p:nvSpPr>
        <p:spPr>
          <a:xfrm>
            <a:off x="269239" y="1189495"/>
            <a:ext cx="11653523" cy="5132495"/>
          </a:xfrm>
        </p:spPr>
        <p:txBody>
          <a:bodyPr/>
          <a:lstStyle/>
          <a:p>
            <a:r>
              <a:rPr lang="en-US" dirty="0"/>
              <a:t>SUM, AVG, …</a:t>
            </a:r>
          </a:p>
          <a:p>
            <a:r>
              <a:rPr lang="en-US" dirty="0"/>
              <a:t>DENSE_RANK, ROW_NUMBER, NTILE, and RANK</a:t>
            </a:r>
          </a:p>
          <a:p>
            <a:pPr lvl="1"/>
            <a:r>
              <a:rPr lang="en-US" dirty="0"/>
              <a:t>@result = SELECT *,</a:t>
            </a:r>
          </a:p>
          <a:p>
            <a:pPr lvl="1"/>
            <a:r>
              <a:rPr lang="en-US" dirty="0"/>
              <a:t>    ROW_NUMBER() OVER (PARTITION BY Vertical ORDER BY Latency) AS </a:t>
            </a:r>
            <a:r>
              <a:rPr lang="en-US" dirty="0" err="1"/>
              <a:t>RowNumber</a:t>
            </a:r>
            <a:r>
              <a:rPr lang="en-US" dirty="0"/>
              <a:t>,</a:t>
            </a:r>
          </a:p>
          <a:p>
            <a:pPr lvl="1"/>
            <a:r>
              <a:rPr lang="en-US" dirty="0"/>
              <a:t>    RANK() OVER (PARTITION BY Vertical ORDER BY Latency) AS Rank, </a:t>
            </a:r>
          </a:p>
          <a:p>
            <a:pPr lvl="1"/>
            <a:r>
              <a:rPr lang="en-US" dirty="0"/>
              <a:t>    DENSE_RANK() OVER (PARTITION BY Vertical ORDER BY Latency) AS </a:t>
            </a:r>
            <a:r>
              <a:rPr lang="en-US" dirty="0" err="1"/>
              <a:t>DenseRank</a:t>
            </a:r>
            <a:r>
              <a:rPr lang="en-US" dirty="0"/>
              <a:t>,</a:t>
            </a:r>
          </a:p>
          <a:p>
            <a:pPr lvl="1"/>
            <a:r>
              <a:rPr lang="en-US" dirty="0"/>
              <a:t>    NTILE(4) OVER(PARTITION BY Vertical ORDER BY Latency) AS Quartile </a:t>
            </a:r>
          </a:p>
          <a:p>
            <a:pPr lvl="1"/>
            <a:r>
              <a:rPr lang="en-US" dirty="0"/>
              <a:t>FROM @</a:t>
            </a:r>
            <a:r>
              <a:rPr lang="en-US" dirty="0" err="1"/>
              <a:t>querylog</a:t>
            </a:r>
            <a:r>
              <a:rPr lang="en-US" dirty="0"/>
              <a:t>;</a:t>
            </a:r>
          </a:p>
          <a:p>
            <a:r>
              <a:rPr lang="en-US"/>
              <a:t>CUME_DIST (relative position of a specified value in a group of values), </a:t>
            </a:r>
            <a:r>
              <a:rPr lang="en-US" dirty="0"/>
              <a:t>PERCENT_RANK, PERCENTILE_CONT, PERCENTILE_DISC</a:t>
            </a:r>
          </a:p>
        </p:txBody>
      </p:sp>
    </p:spTree>
    <p:extLst>
      <p:ext uri="{BB962C8B-B14F-4D97-AF65-F5344CB8AC3E}">
        <p14:creationId xmlns:p14="http://schemas.microsoft.com/office/powerpoint/2010/main" val="139478051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Demo</a:t>
            </a:r>
            <a:endParaRPr lang="en-US" dirty="0"/>
          </a:p>
        </p:txBody>
      </p:sp>
      <p:sp>
        <p:nvSpPr>
          <p:cNvPr id="5" name="Text Placeholder 4"/>
          <p:cNvSpPr>
            <a:spLocks noGrp="1"/>
          </p:cNvSpPr>
          <p:nvPr>
            <p:ph type="body" sz="quarter" idx="12"/>
          </p:nvPr>
        </p:nvSpPr>
        <p:spPr/>
        <p:txBody>
          <a:bodyPr/>
          <a:lstStyle/>
          <a:p>
            <a:r>
              <a:rPr lang="pl-PL" dirty="0"/>
              <a:t>Data Lake i przetwarzanie</a:t>
            </a:r>
            <a:endParaRPr lang="en-US" dirty="0"/>
          </a:p>
        </p:txBody>
      </p:sp>
    </p:spTree>
    <p:extLst>
      <p:ext uri="{BB962C8B-B14F-4D97-AF65-F5344CB8AC3E}">
        <p14:creationId xmlns:p14="http://schemas.microsoft.com/office/powerpoint/2010/main" val="41044083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31" y="973"/>
            <a:ext cx="12188542" cy="6856055"/>
          </a:xfrm>
          <a:prstGeom prst="rect">
            <a:avLst/>
          </a:prstGeom>
        </p:spPr>
      </p:pic>
    </p:spTree>
    <p:extLst>
      <p:ext uri="{BB962C8B-B14F-4D97-AF65-F5344CB8AC3E}">
        <p14:creationId xmlns:p14="http://schemas.microsoft.com/office/powerpoint/2010/main" val="57608029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30" y="973"/>
            <a:ext cx="12188542" cy="6856055"/>
          </a:xfrm>
          <a:prstGeom prst="rect">
            <a:avLst/>
          </a:prstGeom>
        </p:spPr>
      </p:pic>
      <p:sp>
        <p:nvSpPr>
          <p:cNvPr id="6" name="Rectangular Callout 5"/>
          <p:cNvSpPr/>
          <p:nvPr/>
        </p:nvSpPr>
        <p:spPr>
          <a:xfrm>
            <a:off x="7238675" y="3048109"/>
            <a:ext cx="2951913" cy="571338"/>
          </a:xfrm>
          <a:prstGeom prst="wedgeRectCallout">
            <a:avLst>
              <a:gd name="adj1" fmla="val -15870"/>
              <a:gd name="adj2" fmla="val 383984"/>
            </a:avLst>
          </a:prstGeom>
          <a:solidFill>
            <a:srgbClr val="F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704"/>
            <a:r>
              <a:rPr lang="en-US" sz="1500" kern="0" dirty="0">
                <a:solidFill>
                  <a:prstClr val="white"/>
                </a:solidFill>
              </a:rPr>
              <a:t>Dips down to 1 active vertex at these times</a:t>
            </a:r>
          </a:p>
        </p:txBody>
      </p:sp>
      <p:sp>
        <p:nvSpPr>
          <p:cNvPr id="5" name="Rectangle 4"/>
          <p:cNvSpPr/>
          <p:nvPr/>
        </p:nvSpPr>
        <p:spPr bwMode="auto">
          <a:xfrm>
            <a:off x="7429123" y="5914913"/>
            <a:ext cx="681088" cy="308698"/>
          </a:xfrm>
          <a:prstGeom prst="rect">
            <a:avLst/>
          </a:prstGeom>
          <a:noFill/>
          <a:ln w="76200">
            <a:solidFill>
              <a:srgbClr val="FE5E5E"/>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78"/>
            <a:endParaRPr lang="en-US" sz="2333" kern="0" dirty="0">
              <a:gradFill>
                <a:gsLst>
                  <a:gs pos="0">
                    <a:srgbClr val="FFFFFF"/>
                  </a:gs>
                  <a:gs pos="100000">
                    <a:srgbClr val="FFFFFF"/>
                  </a:gs>
                </a:gsLst>
                <a:lin ang="5400000" scaled="0"/>
              </a:gradFill>
            </a:endParaRPr>
          </a:p>
        </p:txBody>
      </p:sp>
      <p:sp>
        <p:nvSpPr>
          <p:cNvPr id="8" name="Rectangle 7"/>
          <p:cNvSpPr/>
          <p:nvPr/>
        </p:nvSpPr>
        <p:spPr bwMode="auto">
          <a:xfrm>
            <a:off x="8381353" y="5904799"/>
            <a:ext cx="681088" cy="308698"/>
          </a:xfrm>
          <a:prstGeom prst="rect">
            <a:avLst/>
          </a:prstGeom>
          <a:noFill/>
          <a:ln w="76200">
            <a:solidFill>
              <a:srgbClr val="FE5E5E"/>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78"/>
            <a:endParaRPr lang="en-US" sz="2333" kern="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8976060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3117200"/>
          </a:xfrm>
        </p:spPr>
        <p:txBody>
          <a:bodyPr/>
          <a:lstStyle/>
          <a:p>
            <a:r>
              <a:rPr lang="pl-PL" dirty="0"/>
              <a:t>Klasyczne NoSQL – DocumentDB (też: API MongoDB)</a:t>
            </a:r>
            <a:endParaRPr lang="en-US" dirty="0"/>
          </a:p>
        </p:txBody>
      </p:sp>
    </p:spTree>
    <p:extLst>
      <p:ext uri="{BB962C8B-B14F-4D97-AF65-F5344CB8AC3E}">
        <p14:creationId xmlns:p14="http://schemas.microsoft.com/office/powerpoint/2010/main" val="215045605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9305924" y="4867769"/>
            <a:ext cx="2886075" cy="1645324"/>
            <a:chOff x="5395913" y="3005041"/>
            <a:chExt cx="7045325" cy="4016472"/>
          </a:xfrm>
        </p:grpSpPr>
        <p:sp>
          <p:nvSpPr>
            <p:cNvPr id="27" name="AutoShape 3"/>
            <p:cNvSpPr>
              <a:spLocks noChangeAspect="1" noChangeArrowheads="1" noTextEdit="1"/>
            </p:cNvSpPr>
            <p:nvPr/>
          </p:nvSpPr>
          <p:spPr bwMode="auto">
            <a:xfrm>
              <a:off x="5397500" y="3095625"/>
              <a:ext cx="704215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8" name="Freeform 5"/>
            <p:cNvSpPr>
              <a:spLocks/>
            </p:cNvSpPr>
            <p:nvPr/>
          </p:nvSpPr>
          <p:spPr bwMode="auto">
            <a:xfrm>
              <a:off x="7165975" y="4114088"/>
              <a:ext cx="5272137" cy="1918412"/>
            </a:xfrm>
            <a:custGeom>
              <a:avLst/>
              <a:gdLst>
                <a:gd name="T0" fmla="*/ 16 w 3012"/>
                <a:gd name="T1" fmla="*/ 1048 h 1048"/>
                <a:gd name="T2" fmla="*/ 0 w 3012"/>
                <a:gd name="T3" fmla="*/ 977 h 1048"/>
                <a:gd name="T4" fmla="*/ 876 w 3012"/>
                <a:gd name="T5" fmla="*/ 764 h 1048"/>
                <a:gd name="T6" fmla="*/ 1593 w 3012"/>
                <a:gd name="T7" fmla="*/ 317 h 1048"/>
                <a:gd name="T8" fmla="*/ 2476 w 3012"/>
                <a:gd name="T9" fmla="*/ 283 h 1048"/>
                <a:gd name="T10" fmla="*/ 3012 w 3012"/>
                <a:gd name="T11" fmla="*/ 0 h 1048"/>
                <a:gd name="T12" fmla="*/ 3012 w 3012"/>
                <a:gd name="T13" fmla="*/ 0 h 1048"/>
                <a:gd name="T14" fmla="*/ 3012 w 3012"/>
                <a:gd name="T15" fmla="*/ 74 h 1048"/>
                <a:gd name="T16" fmla="*/ 3012 w 3012"/>
                <a:gd name="T17" fmla="*/ 79 h 1048"/>
                <a:gd name="T18" fmla="*/ 2497 w 3012"/>
                <a:gd name="T19" fmla="*/ 356 h 1048"/>
                <a:gd name="T20" fmla="*/ 1615 w 3012"/>
                <a:gd name="T21" fmla="*/ 390 h 1048"/>
                <a:gd name="T22" fmla="*/ 905 w 3012"/>
                <a:gd name="T23" fmla="*/ 831 h 1048"/>
                <a:gd name="T24" fmla="*/ 16 w 3012"/>
                <a:gd name="T25" fmla="*/ 1048 h 1048"/>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00 w 11026"/>
                <a:gd name="connsiteY8" fmla="*/ 2285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24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53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26" h="11531">
                  <a:moveTo>
                    <a:pt x="53" y="11531"/>
                  </a:moveTo>
                  <a:cubicBezTo>
                    <a:pt x="35" y="11305"/>
                    <a:pt x="18" y="11080"/>
                    <a:pt x="0" y="10854"/>
                  </a:cubicBezTo>
                  <a:lnTo>
                    <a:pt x="2908" y="8821"/>
                  </a:lnTo>
                  <a:lnTo>
                    <a:pt x="5289" y="4556"/>
                  </a:lnTo>
                  <a:lnTo>
                    <a:pt x="8220" y="4231"/>
                  </a:lnTo>
                  <a:lnTo>
                    <a:pt x="10000" y="1531"/>
                  </a:lnTo>
                  <a:lnTo>
                    <a:pt x="11026" y="0"/>
                  </a:lnTo>
                  <a:lnTo>
                    <a:pt x="11026" y="620"/>
                  </a:lnTo>
                  <a:lnTo>
                    <a:pt x="11026" y="653"/>
                  </a:lnTo>
                  <a:lnTo>
                    <a:pt x="8290" y="4928"/>
                  </a:lnTo>
                  <a:lnTo>
                    <a:pt x="5362" y="5252"/>
                  </a:lnTo>
                  <a:lnTo>
                    <a:pt x="3005" y="9460"/>
                  </a:lnTo>
                  <a:lnTo>
                    <a:pt x="53" y="115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9" name="Freeform 6"/>
            <p:cNvSpPr>
              <a:spLocks/>
            </p:cNvSpPr>
            <p:nvPr/>
          </p:nvSpPr>
          <p:spPr bwMode="auto">
            <a:xfrm>
              <a:off x="7175500" y="3005041"/>
              <a:ext cx="5262846" cy="2835372"/>
            </a:xfrm>
            <a:custGeom>
              <a:avLst/>
              <a:gdLst>
                <a:gd name="T0" fmla="*/ 31 w 3049"/>
                <a:gd name="T1" fmla="*/ 1728 h 1728"/>
                <a:gd name="T2" fmla="*/ 0 w 3049"/>
                <a:gd name="T3" fmla="*/ 1662 h 1728"/>
                <a:gd name="T4" fmla="*/ 712 w 3049"/>
                <a:gd name="T5" fmla="*/ 1334 h 1728"/>
                <a:gd name="T6" fmla="*/ 1151 w 3049"/>
                <a:gd name="T7" fmla="*/ 819 h 1728"/>
                <a:gd name="T8" fmla="*/ 1870 w 3049"/>
                <a:gd name="T9" fmla="*/ 669 h 1728"/>
                <a:gd name="T10" fmla="*/ 2305 w 3049"/>
                <a:gd name="T11" fmla="*/ 157 h 1728"/>
                <a:gd name="T12" fmla="*/ 3049 w 3049"/>
                <a:gd name="T13" fmla="*/ 0 h 1728"/>
                <a:gd name="T14" fmla="*/ 3049 w 3049"/>
                <a:gd name="T15" fmla="*/ 73 h 1728"/>
                <a:gd name="T16" fmla="*/ 2344 w 3049"/>
                <a:gd name="T17" fmla="*/ 224 h 1728"/>
                <a:gd name="T18" fmla="*/ 1909 w 3049"/>
                <a:gd name="T19" fmla="*/ 736 h 1728"/>
                <a:gd name="T20" fmla="*/ 1189 w 3049"/>
                <a:gd name="T21" fmla="*/ 886 h 1728"/>
                <a:gd name="T22" fmla="*/ 758 w 3049"/>
                <a:gd name="T23" fmla="*/ 1393 h 1728"/>
                <a:gd name="T24" fmla="*/ 31 w 3049"/>
                <a:gd name="T25" fmla="*/ 1728 h 1728"/>
                <a:gd name="connsiteX0" fmla="*/ 102 w 10886"/>
                <a:gd name="connsiteY0" fmla="*/ 10000 h 10000"/>
                <a:gd name="connsiteX1" fmla="*/ 0 w 10886"/>
                <a:gd name="connsiteY1" fmla="*/ 9618 h 10000"/>
                <a:gd name="connsiteX2" fmla="*/ 2335 w 10886"/>
                <a:gd name="connsiteY2" fmla="*/ 7720 h 10000"/>
                <a:gd name="connsiteX3" fmla="*/ 3775 w 10886"/>
                <a:gd name="connsiteY3" fmla="*/ 4740 h 10000"/>
                <a:gd name="connsiteX4" fmla="*/ 6133 w 10886"/>
                <a:gd name="connsiteY4" fmla="*/ 3872 h 10000"/>
                <a:gd name="connsiteX5" fmla="*/ 7560 w 10886"/>
                <a:gd name="connsiteY5" fmla="*/ 909 h 10000"/>
                <a:gd name="connsiteX6" fmla="*/ 10000 w 10886"/>
                <a:gd name="connsiteY6" fmla="*/ 0 h 10000"/>
                <a:gd name="connsiteX7" fmla="*/ 10886 w 10886"/>
                <a:gd name="connsiteY7" fmla="*/ 75 h 10000"/>
                <a:gd name="connsiteX8" fmla="*/ 7688 w 10886"/>
                <a:gd name="connsiteY8" fmla="*/ 1296 h 10000"/>
                <a:gd name="connsiteX9" fmla="*/ 6261 w 10886"/>
                <a:gd name="connsiteY9" fmla="*/ 4259 h 10000"/>
                <a:gd name="connsiteX10" fmla="*/ 3900 w 10886"/>
                <a:gd name="connsiteY10" fmla="*/ 5127 h 10000"/>
                <a:gd name="connsiteX11" fmla="*/ 2486 w 10886"/>
                <a:gd name="connsiteY11" fmla="*/ 8061 h 10000"/>
                <a:gd name="connsiteX12" fmla="*/ 102 w 10886"/>
                <a:gd name="connsiteY12" fmla="*/ 10000 h 10000"/>
                <a:gd name="connsiteX0" fmla="*/ 102 w 10886"/>
                <a:gd name="connsiteY0" fmla="*/ 10336 h 10336"/>
                <a:gd name="connsiteX1" fmla="*/ 0 w 10886"/>
                <a:gd name="connsiteY1" fmla="*/ 9954 h 10336"/>
                <a:gd name="connsiteX2" fmla="*/ 2335 w 10886"/>
                <a:gd name="connsiteY2" fmla="*/ 8056 h 10336"/>
                <a:gd name="connsiteX3" fmla="*/ 3775 w 10886"/>
                <a:gd name="connsiteY3" fmla="*/ 5076 h 10336"/>
                <a:gd name="connsiteX4" fmla="*/ 6133 w 10886"/>
                <a:gd name="connsiteY4" fmla="*/ 4208 h 10336"/>
                <a:gd name="connsiteX5" fmla="*/ 7560 w 10886"/>
                <a:gd name="connsiteY5" fmla="*/ 1245 h 10336"/>
                <a:gd name="connsiteX6" fmla="*/ 10879 w 10886"/>
                <a:gd name="connsiteY6" fmla="*/ 0 h 10336"/>
                <a:gd name="connsiteX7" fmla="*/ 10886 w 10886"/>
                <a:gd name="connsiteY7" fmla="*/ 411 h 10336"/>
                <a:gd name="connsiteX8" fmla="*/ 7688 w 10886"/>
                <a:gd name="connsiteY8" fmla="*/ 1632 h 10336"/>
                <a:gd name="connsiteX9" fmla="*/ 6261 w 10886"/>
                <a:gd name="connsiteY9" fmla="*/ 4595 h 10336"/>
                <a:gd name="connsiteX10" fmla="*/ 3900 w 10886"/>
                <a:gd name="connsiteY10" fmla="*/ 5463 h 10336"/>
                <a:gd name="connsiteX11" fmla="*/ 2486 w 10886"/>
                <a:gd name="connsiteY11" fmla="*/ 8397 h 10336"/>
                <a:gd name="connsiteX12" fmla="*/ 102 w 10886"/>
                <a:gd name="connsiteY12" fmla="*/ 10336 h 10336"/>
                <a:gd name="connsiteX0" fmla="*/ 102 w 10879"/>
                <a:gd name="connsiteY0" fmla="*/ 10336 h 10336"/>
                <a:gd name="connsiteX1" fmla="*/ 0 w 10879"/>
                <a:gd name="connsiteY1" fmla="*/ 9954 h 10336"/>
                <a:gd name="connsiteX2" fmla="*/ 2335 w 10879"/>
                <a:gd name="connsiteY2" fmla="*/ 8056 h 10336"/>
                <a:gd name="connsiteX3" fmla="*/ 3775 w 10879"/>
                <a:gd name="connsiteY3" fmla="*/ 5076 h 10336"/>
                <a:gd name="connsiteX4" fmla="*/ 6133 w 10879"/>
                <a:gd name="connsiteY4" fmla="*/ 4208 h 10336"/>
                <a:gd name="connsiteX5" fmla="*/ 7560 w 10879"/>
                <a:gd name="connsiteY5" fmla="*/ 1245 h 10336"/>
                <a:gd name="connsiteX6" fmla="*/ 10879 w 10879"/>
                <a:gd name="connsiteY6" fmla="*/ 0 h 10336"/>
                <a:gd name="connsiteX7" fmla="*/ 10873 w 10879"/>
                <a:gd name="connsiteY7" fmla="*/ 399 h 10336"/>
                <a:gd name="connsiteX8" fmla="*/ 7688 w 10879"/>
                <a:gd name="connsiteY8" fmla="*/ 1632 h 10336"/>
                <a:gd name="connsiteX9" fmla="*/ 6261 w 10879"/>
                <a:gd name="connsiteY9" fmla="*/ 4595 h 10336"/>
                <a:gd name="connsiteX10" fmla="*/ 3900 w 10879"/>
                <a:gd name="connsiteY10" fmla="*/ 5463 h 10336"/>
                <a:gd name="connsiteX11" fmla="*/ 2486 w 10879"/>
                <a:gd name="connsiteY11" fmla="*/ 8397 h 10336"/>
                <a:gd name="connsiteX12" fmla="*/ 102 w 10879"/>
                <a:gd name="connsiteY12" fmla="*/ 10336 h 10336"/>
                <a:gd name="connsiteX0" fmla="*/ 102 w 10873"/>
                <a:gd name="connsiteY0" fmla="*/ 10336 h 10336"/>
                <a:gd name="connsiteX1" fmla="*/ 0 w 10873"/>
                <a:gd name="connsiteY1" fmla="*/ 9954 h 10336"/>
                <a:gd name="connsiteX2" fmla="*/ 2335 w 10873"/>
                <a:gd name="connsiteY2" fmla="*/ 8056 h 10336"/>
                <a:gd name="connsiteX3" fmla="*/ 3775 w 10873"/>
                <a:gd name="connsiteY3" fmla="*/ 5076 h 10336"/>
                <a:gd name="connsiteX4" fmla="*/ 6133 w 10873"/>
                <a:gd name="connsiteY4" fmla="*/ 4208 h 10336"/>
                <a:gd name="connsiteX5" fmla="*/ 7560 w 10873"/>
                <a:gd name="connsiteY5" fmla="*/ 1245 h 10336"/>
                <a:gd name="connsiteX6" fmla="*/ 10872 w 10873"/>
                <a:gd name="connsiteY6" fmla="*/ 0 h 10336"/>
                <a:gd name="connsiteX7" fmla="*/ 10873 w 10873"/>
                <a:gd name="connsiteY7" fmla="*/ 399 h 10336"/>
                <a:gd name="connsiteX8" fmla="*/ 7688 w 10873"/>
                <a:gd name="connsiteY8" fmla="*/ 1632 h 10336"/>
                <a:gd name="connsiteX9" fmla="*/ 6261 w 10873"/>
                <a:gd name="connsiteY9" fmla="*/ 4595 h 10336"/>
                <a:gd name="connsiteX10" fmla="*/ 3900 w 10873"/>
                <a:gd name="connsiteY10" fmla="*/ 5463 h 10336"/>
                <a:gd name="connsiteX11" fmla="*/ 2486 w 10873"/>
                <a:gd name="connsiteY11" fmla="*/ 8397 h 10336"/>
                <a:gd name="connsiteX12" fmla="*/ 102 w 10873"/>
                <a:gd name="connsiteY12" fmla="*/ 10336 h 1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73" h="10336">
                  <a:moveTo>
                    <a:pt x="102" y="10336"/>
                  </a:moveTo>
                  <a:lnTo>
                    <a:pt x="0" y="9954"/>
                  </a:lnTo>
                  <a:lnTo>
                    <a:pt x="2335" y="8056"/>
                  </a:lnTo>
                  <a:lnTo>
                    <a:pt x="3775" y="5076"/>
                  </a:lnTo>
                  <a:lnTo>
                    <a:pt x="6133" y="4208"/>
                  </a:lnTo>
                  <a:lnTo>
                    <a:pt x="7560" y="1245"/>
                  </a:lnTo>
                  <a:lnTo>
                    <a:pt x="10872" y="0"/>
                  </a:lnTo>
                  <a:cubicBezTo>
                    <a:pt x="10874" y="137"/>
                    <a:pt x="10871" y="262"/>
                    <a:pt x="10873" y="399"/>
                  </a:cubicBezTo>
                  <a:lnTo>
                    <a:pt x="7688" y="1632"/>
                  </a:lnTo>
                  <a:lnTo>
                    <a:pt x="6261" y="4595"/>
                  </a:lnTo>
                  <a:lnTo>
                    <a:pt x="3900" y="5463"/>
                  </a:lnTo>
                  <a:lnTo>
                    <a:pt x="2486" y="8397"/>
                  </a:lnTo>
                  <a:lnTo>
                    <a:pt x="102" y="1033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0" name="Freeform 7"/>
            <p:cNvSpPr>
              <a:spLocks/>
            </p:cNvSpPr>
            <p:nvPr/>
          </p:nvSpPr>
          <p:spPr bwMode="auto">
            <a:xfrm>
              <a:off x="7186613" y="5083175"/>
              <a:ext cx="5251287" cy="1295400"/>
            </a:xfrm>
            <a:custGeom>
              <a:avLst/>
              <a:gdLst>
                <a:gd name="T0" fmla="*/ 11 w 2999"/>
                <a:gd name="T1" fmla="*/ 816 h 816"/>
                <a:gd name="T2" fmla="*/ 0 w 2999"/>
                <a:gd name="T3" fmla="*/ 743 h 816"/>
                <a:gd name="T4" fmla="*/ 695 w 2999"/>
                <a:gd name="T5" fmla="*/ 633 h 816"/>
                <a:gd name="T6" fmla="*/ 1274 w 2999"/>
                <a:gd name="T7" fmla="*/ 280 h 816"/>
                <a:gd name="T8" fmla="*/ 1977 w 2999"/>
                <a:gd name="T9" fmla="*/ 351 h 816"/>
                <a:gd name="T10" fmla="*/ 2552 w 2999"/>
                <a:gd name="T11" fmla="*/ 0 h 816"/>
                <a:gd name="T12" fmla="*/ 2999 w 2999"/>
                <a:gd name="T13" fmla="*/ 54 h 816"/>
                <a:gd name="T14" fmla="*/ 2999 w 2999"/>
                <a:gd name="T15" fmla="*/ 127 h 816"/>
                <a:gd name="T16" fmla="*/ 2569 w 2999"/>
                <a:gd name="T17" fmla="*/ 77 h 816"/>
                <a:gd name="T18" fmla="*/ 1994 w 2999"/>
                <a:gd name="T19" fmla="*/ 426 h 816"/>
                <a:gd name="T20" fmla="*/ 1291 w 2999"/>
                <a:gd name="T21" fmla="*/ 356 h 816"/>
                <a:gd name="T22" fmla="*/ 720 w 2999"/>
                <a:gd name="T23" fmla="*/ 703 h 816"/>
                <a:gd name="T24" fmla="*/ 11 w 2999"/>
                <a:gd name="T25" fmla="*/ 816 h 816"/>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0000 w 11035"/>
                <a:gd name="connsiteY7" fmla="*/ 1556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1030 w 11035"/>
                <a:gd name="connsiteY7" fmla="*/ 2034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0"/>
                <a:gd name="connsiteY0" fmla="*/ 10000 h 10000"/>
                <a:gd name="connsiteX1" fmla="*/ 0 w 11030"/>
                <a:gd name="connsiteY1" fmla="*/ 9105 h 10000"/>
                <a:gd name="connsiteX2" fmla="*/ 2317 w 11030"/>
                <a:gd name="connsiteY2" fmla="*/ 7757 h 10000"/>
                <a:gd name="connsiteX3" fmla="*/ 4248 w 11030"/>
                <a:gd name="connsiteY3" fmla="*/ 3431 h 10000"/>
                <a:gd name="connsiteX4" fmla="*/ 6592 w 11030"/>
                <a:gd name="connsiteY4" fmla="*/ 4301 h 10000"/>
                <a:gd name="connsiteX5" fmla="*/ 8510 w 11030"/>
                <a:gd name="connsiteY5" fmla="*/ 0 h 10000"/>
                <a:gd name="connsiteX6" fmla="*/ 11030 w 11030"/>
                <a:gd name="connsiteY6" fmla="*/ 1140 h 10000"/>
                <a:gd name="connsiteX7" fmla="*/ 11030 w 11030"/>
                <a:gd name="connsiteY7" fmla="*/ 2034 h 10000"/>
                <a:gd name="connsiteX8" fmla="*/ 8566 w 11030"/>
                <a:gd name="connsiteY8" fmla="*/ 944 h 10000"/>
                <a:gd name="connsiteX9" fmla="*/ 6649 w 11030"/>
                <a:gd name="connsiteY9" fmla="*/ 5221 h 10000"/>
                <a:gd name="connsiteX10" fmla="*/ 4305 w 11030"/>
                <a:gd name="connsiteY10" fmla="*/ 4363 h 10000"/>
                <a:gd name="connsiteX11" fmla="*/ 2401 w 11030"/>
                <a:gd name="connsiteY11" fmla="*/ 8615 h 10000"/>
                <a:gd name="connsiteX12" fmla="*/ 37 w 11030"/>
                <a:gd name="connsiteY12"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30" h="10000">
                  <a:moveTo>
                    <a:pt x="37" y="10000"/>
                  </a:moveTo>
                  <a:cubicBezTo>
                    <a:pt x="25" y="9702"/>
                    <a:pt x="12" y="9403"/>
                    <a:pt x="0" y="9105"/>
                  </a:cubicBezTo>
                  <a:lnTo>
                    <a:pt x="2317" y="7757"/>
                  </a:lnTo>
                  <a:lnTo>
                    <a:pt x="4248" y="3431"/>
                  </a:lnTo>
                  <a:lnTo>
                    <a:pt x="6592" y="4301"/>
                  </a:lnTo>
                  <a:lnTo>
                    <a:pt x="8510" y="0"/>
                  </a:lnTo>
                  <a:lnTo>
                    <a:pt x="11030" y="1140"/>
                  </a:lnTo>
                  <a:cubicBezTo>
                    <a:pt x="11028" y="1444"/>
                    <a:pt x="11032" y="1730"/>
                    <a:pt x="11030" y="2034"/>
                  </a:cubicBezTo>
                  <a:lnTo>
                    <a:pt x="8566" y="944"/>
                  </a:lnTo>
                  <a:lnTo>
                    <a:pt x="6649" y="5221"/>
                  </a:lnTo>
                  <a:lnTo>
                    <a:pt x="4305" y="4363"/>
                  </a:lnTo>
                  <a:lnTo>
                    <a:pt x="2401" y="8615"/>
                  </a:lnTo>
                  <a:lnTo>
                    <a:pt x="37" y="1000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1" name="Freeform 8"/>
            <p:cNvSpPr>
              <a:spLocks/>
            </p:cNvSpPr>
            <p:nvPr/>
          </p:nvSpPr>
          <p:spPr bwMode="auto">
            <a:xfrm>
              <a:off x="5395913" y="6188075"/>
              <a:ext cx="3562350" cy="833438"/>
            </a:xfrm>
            <a:custGeom>
              <a:avLst/>
              <a:gdLst>
                <a:gd name="T0" fmla="*/ 1147 w 1856"/>
                <a:gd name="T1" fmla="*/ 68 h 434"/>
                <a:gd name="T2" fmla="*/ 0 w 1856"/>
                <a:gd name="T3" fmla="*/ 434 h 434"/>
                <a:gd name="T4" fmla="*/ 657 w 1856"/>
                <a:gd name="T5" fmla="*/ 434 h 434"/>
                <a:gd name="T6" fmla="*/ 1856 w 1856"/>
                <a:gd name="T7" fmla="*/ 434 h 434"/>
                <a:gd name="T8" fmla="*/ 1147 w 1856"/>
                <a:gd name="T9" fmla="*/ 68 h 434"/>
              </a:gdLst>
              <a:ahLst/>
              <a:cxnLst>
                <a:cxn ang="0">
                  <a:pos x="T0" y="T1"/>
                </a:cxn>
                <a:cxn ang="0">
                  <a:pos x="T2" y="T3"/>
                </a:cxn>
                <a:cxn ang="0">
                  <a:pos x="T4" y="T5"/>
                </a:cxn>
                <a:cxn ang="0">
                  <a:pos x="T6" y="T7"/>
                </a:cxn>
                <a:cxn ang="0">
                  <a:pos x="T8" y="T9"/>
                </a:cxn>
              </a:cxnLst>
              <a:rect l="0" t="0" r="r" b="b"/>
              <a:pathLst>
                <a:path w="1856" h="434">
                  <a:moveTo>
                    <a:pt x="1147" y="68"/>
                  </a:moveTo>
                  <a:cubicBezTo>
                    <a:pt x="743" y="0"/>
                    <a:pt x="313" y="122"/>
                    <a:pt x="0" y="434"/>
                  </a:cubicBezTo>
                  <a:cubicBezTo>
                    <a:pt x="657" y="434"/>
                    <a:pt x="657" y="434"/>
                    <a:pt x="657" y="434"/>
                  </a:cubicBezTo>
                  <a:cubicBezTo>
                    <a:pt x="1856" y="434"/>
                    <a:pt x="1856" y="434"/>
                    <a:pt x="1856" y="434"/>
                  </a:cubicBezTo>
                  <a:cubicBezTo>
                    <a:pt x="1655" y="234"/>
                    <a:pt x="1406" y="112"/>
                    <a:pt x="1147" y="6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2" name="Freeform 9"/>
            <p:cNvSpPr>
              <a:spLocks/>
            </p:cNvSpPr>
            <p:nvPr/>
          </p:nvSpPr>
          <p:spPr bwMode="auto">
            <a:xfrm>
              <a:off x="7027863" y="5784850"/>
              <a:ext cx="5413375" cy="1236663"/>
            </a:xfrm>
            <a:custGeom>
              <a:avLst/>
              <a:gdLst>
                <a:gd name="T0" fmla="*/ 2029 w 2821"/>
                <a:gd name="T1" fmla="*/ 88 h 644"/>
                <a:gd name="T2" fmla="*/ 1032 w 2821"/>
                <a:gd name="T3" fmla="*/ 74 h 644"/>
                <a:gd name="T4" fmla="*/ 0 w 2821"/>
                <a:gd name="T5" fmla="*/ 644 h 644"/>
                <a:gd name="T6" fmla="*/ 2821 w 2821"/>
                <a:gd name="T7" fmla="*/ 644 h 644"/>
                <a:gd name="T8" fmla="*/ 2821 w 2821"/>
                <a:gd name="T9" fmla="*/ 483 h 644"/>
                <a:gd name="T10" fmla="*/ 2029 w 2821"/>
                <a:gd name="T11" fmla="*/ 88 h 644"/>
              </a:gdLst>
              <a:ahLst/>
              <a:cxnLst>
                <a:cxn ang="0">
                  <a:pos x="T0" y="T1"/>
                </a:cxn>
                <a:cxn ang="0">
                  <a:pos x="T2" y="T3"/>
                </a:cxn>
                <a:cxn ang="0">
                  <a:pos x="T4" y="T5"/>
                </a:cxn>
                <a:cxn ang="0">
                  <a:pos x="T6" y="T7"/>
                </a:cxn>
                <a:cxn ang="0">
                  <a:pos x="T8" y="T9"/>
                </a:cxn>
                <a:cxn ang="0">
                  <a:pos x="T10" y="T11"/>
                </a:cxn>
              </a:cxnLst>
              <a:rect l="0" t="0" r="r" b="b"/>
              <a:pathLst>
                <a:path w="2821" h="644">
                  <a:moveTo>
                    <a:pt x="2029" y="88"/>
                  </a:moveTo>
                  <a:cubicBezTo>
                    <a:pt x="1702" y="5"/>
                    <a:pt x="1360" y="0"/>
                    <a:pt x="1032" y="74"/>
                  </a:cubicBezTo>
                  <a:cubicBezTo>
                    <a:pt x="654" y="160"/>
                    <a:pt x="295" y="349"/>
                    <a:pt x="0" y="644"/>
                  </a:cubicBezTo>
                  <a:cubicBezTo>
                    <a:pt x="2821" y="644"/>
                    <a:pt x="2821" y="644"/>
                    <a:pt x="2821" y="644"/>
                  </a:cubicBezTo>
                  <a:cubicBezTo>
                    <a:pt x="2821" y="483"/>
                    <a:pt x="2821" y="483"/>
                    <a:pt x="2821" y="483"/>
                  </a:cubicBezTo>
                  <a:cubicBezTo>
                    <a:pt x="2582" y="292"/>
                    <a:pt x="2311" y="161"/>
                    <a:pt x="2029" y="8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3" name="Freeform 10"/>
            <p:cNvSpPr>
              <a:spLocks/>
            </p:cNvSpPr>
            <p:nvPr/>
          </p:nvSpPr>
          <p:spPr bwMode="auto">
            <a:xfrm>
              <a:off x="9007475" y="5784850"/>
              <a:ext cx="1914525" cy="1006475"/>
            </a:xfrm>
            <a:custGeom>
              <a:avLst/>
              <a:gdLst>
                <a:gd name="T0" fmla="*/ 272 w 997"/>
                <a:gd name="T1" fmla="*/ 469 h 524"/>
                <a:gd name="T2" fmla="*/ 499 w 997"/>
                <a:gd name="T3" fmla="*/ 524 h 524"/>
                <a:gd name="T4" fmla="*/ 997 w 997"/>
                <a:gd name="T5" fmla="*/ 88 h 524"/>
                <a:gd name="T6" fmla="*/ 0 w 997"/>
                <a:gd name="T7" fmla="*/ 74 h 524"/>
                <a:gd name="T8" fmla="*/ 141 w 997"/>
                <a:gd name="T9" fmla="*/ 374 h 524"/>
                <a:gd name="T10" fmla="*/ 272 w 997"/>
                <a:gd name="T11" fmla="*/ 469 h 524"/>
              </a:gdLst>
              <a:ahLst/>
              <a:cxnLst>
                <a:cxn ang="0">
                  <a:pos x="T0" y="T1"/>
                </a:cxn>
                <a:cxn ang="0">
                  <a:pos x="T2" y="T3"/>
                </a:cxn>
                <a:cxn ang="0">
                  <a:pos x="T4" y="T5"/>
                </a:cxn>
                <a:cxn ang="0">
                  <a:pos x="T6" y="T7"/>
                </a:cxn>
                <a:cxn ang="0">
                  <a:pos x="T8" y="T9"/>
                </a:cxn>
                <a:cxn ang="0">
                  <a:pos x="T10" y="T11"/>
                </a:cxn>
              </a:cxnLst>
              <a:rect l="0" t="0" r="r" b="b"/>
              <a:pathLst>
                <a:path w="997" h="524">
                  <a:moveTo>
                    <a:pt x="272" y="469"/>
                  </a:moveTo>
                  <a:cubicBezTo>
                    <a:pt x="340" y="504"/>
                    <a:pt x="417" y="524"/>
                    <a:pt x="499" y="524"/>
                  </a:cubicBezTo>
                  <a:cubicBezTo>
                    <a:pt x="754" y="524"/>
                    <a:pt x="964" y="334"/>
                    <a:pt x="997" y="88"/>
                  </a:cubicBezTo>
                  <a:cubicBezTo>
                    <a:pt x="670" y="5"/>
                    <a:pt x="328" y="0"/>
                    <a:pt x="0" y="74"/>
                  </a:cubicBezTo>
                  <a:cubicBezTo>
                    <a:pt x="12" y="190"/>
                    <a:pt x="64" y="295"/>
                    <a:pt x="141" y="374"/>
                  </a:cubicBezTo>
                  <a:cubicBezTo>
                    <a:pt x="179" y="412"/>
                    <a:pt x="223" y="445"/>
                    <a:pt x="272" y="46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nvGrpSpPr>
            <p:cNvPr id="34" name="Group 33"/>
            <p:cNvGrpSpPr/>
            <p:nvPr/>
          </p:nvGrpSpPr>
          <p:grpSpPr>
            <a:xfrm>
              <a:off x="9109074" y="4862512"/>
              <a:ext cx="1304131" cy="977609"/>
              <a:chOff x="9109075" y="4862513"/>
              <a:chExt cx="1301344" cy="975520"/>
            </a:xfrm>
          </p:grpSpPr>
          <p:sp>
            <p:nvSpPr>
              <p:cNvPr id="51" name="Freeform 11"/>
              <p:cNvSpPr>
                <a:spLocks/>
              </p:cNvSpPr>
              <p:nvPr/>
            </p:nvSpPr>
            <p:spPr bwMode="auto">
              <a:xfrm>
                <a:off x="9109075" y="4862513"/>
                <a:ext cx="1055688" cy="965200"/>
              </a:xfrm>
              <a:custGeom>
                <a:avLst/>
                <a:gdLst>
                  <a:gd name="T0" fmla="*/ 550 w 550"/>
                  <a:gd name="T1" fmla="*/ 130 h 502"/>
                  <a:gd name="T2" fmla="*/ 214 w 550"/>
                  <a:gd name="T3" fmla="*/ 0 h 502"/>
                  <a:gd name="T4" fmla="*/ 0 w 550"/>
                  <a:gd name="T5" fmla="*/ 48 h 502"/>
                  <a:gd name="T6" fmla="*/ 214 w 550"/>
                  <a:gd name="T7" fmla="*/ 502 h 502"/>
                  <a:gd name="T8" fmla="*/ 550 w 550"/>
                  <a:gd name="T9" fmla="*/ 130 h 502"/>
                </a:gdLst>
                <a:ahLst/>
                <a:cxnLst>
                  <a:cxn ang="0">
                    <a:pos x="T0" y="T1"/>
                  </a:cxn>
                  <a:cxn ang="0">
                    <a:pos x="T2" y="T3"/>
                  </a:cxn>
                  <a:cxn ang="0">
                    <a:pos x="T4" y="T5"/>
                  </a:cxn>
                  <a:cxn ang="0">
                    <a:pos x="T6" y="T7"/>
                  </a:cxn>
                  <a:cxn ang="0">
                    <a:pos x="T8" y="T9"/>
                  </a:cxn>
                </a:cxnLst>
                <a:rect l="0" t="0" r="r" b="b"/>
                <a:pathLst>
                  <a:path w="550" h="502">
                    <a:moveTo>
                      <a:pt x="550" y="130"/>
                    </a:moveTo>
                    <a:cubicBezTo>
                      <a:pt x="461" y="49"/>
                      <a:pt x="343" y="0"/>
                      <a:pt x="214" y="0"/>
                    </a:cubicBezTo>
                    <a:cubicBezTo>
                      <a:pt x="137" y="0"/>
                      <a:pt x="65" y="17"/>
                      <a:pt x="0" y="48"/>
                    </a:cubicBezTo>
                    <a:cubicBezTo>
                      <a:pt x="214" y="502"/>
                      <a:pt x="214" y="502"/>
                      <a:pt x="214" y="502"/>
                    </a:cubicBezTo>
                    <a:lnTo>
                      <a:pt x="550" y="13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2" name="Freeform 12"/>
              <p:cNvSpPr>
                <a:spLocks/>
              </p:cNvSpPr>
              <p:nvPr/>
            </p:nvSpPr>
            <p:spPr bwMode="auto">
              <a:xfrm>
                <a:off x="9502059" y="5107783"/>
                <a:ext cx="908360" cy="730250"/>
              </a:xfrm>
              <a:custGeom>
                <a:avLst/>
                <a:gdLst>
                  <a:gd name="T0" fmla="*/ 464 w 464"/>
                  <a:gd name="T1" fmla="*/ 181 h 372"/>
                  <a:gd name="T2" fmla="*/ 336 w 464"/>
                  <a:gd name="T3" fmla="*/ 0 h 372"/>
                  <a:gd name="T4" fmla="*/ 0 w 464"/>
                  <a:gd name="T5" fmla="*/ 372 h 372"/>
                  <a:gd name="T6" fmla="*/ 464 w 464"/>
                  <a:gd name="T7" fmla="*/ 181 h 372"/>
                </a:gdLst>
                <a:ahLst/>
                <a:cxnLst>
                  <a:cxn ang="0">
                    <a:pos x="T0" y="T1"/>
                  </a:cxn>
                  <a:cxn ang="0">
                    <a:pos x="T2" y="T3"/>
                  </a:cxn>
                  <a:cxn ang="0">
                    <a:pos x="T4" y="T5"/>
                  </a:cxn>
                  <a:cxn ang="0">
                    <a:pos x="T6" y="T7"/>
                  </a:cxn>
                </a:cxnLst>
                <a:rect l="0" t="0" r="r" b="b"/>
                <a:pathLst>
                  <a:path w="464" h="372">
                    <a:moveTo>
                      <a:pt x="464" y="181"/>
                    </a:moveTo>
                    <a:cubicBezTo>
                      <a:pt x="436" y="112"/>
                      <a:pt x="392" y="49"/>
                      <a:pt x="336" y="0"/>
                    </a:cubicBezTo>
                    <a:cubicBezTo>
                      <a:pt x="0" y="372"/>
                      <a:pt x="0" y="372"/>
                      <a:pt x="0" y="372"/>
                    </a:cubicBezTo>
                    <a:lnTo>
                      <a:pt x="464" y="18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35" name="Freeform 13"/>
            <p:cNvSpPr>
              <a:spLocks/>
            </p:cNvSpPr>
            <p:nvPr/>
          </p:nvSpPr>
          <p:spPr bwMode="auto">
            <a:xfrm>
              <a:off x="8556625" y="4954588"/>
              <a:ext cx="963613" cy="1549400"/>
            </a:xfrm>
            <a:custGeom>
              <a:avLst/>
              <a:gdLst>
                <a:gd name="T0" fmla="*/ 288 w 502"/>
                <a:gd name="T1" fmla="*/ 0 h 806"/>
                <a:gd name="T2" fmla="*/ 0 w 502"/>
                <a:gd name="T3" fmla="*/ 454 h 806"/>
                <a:gd name="T4" fmla="*/ 144 w 502"/>
                <a:gd name="T5" fmla="*/ 806 h 806"/>
                <a:gd name="T6" fmla="*/ 502 w 502"/>
                <a:gd name="T7" fmla="*/ 454 h 806"/>
                <a:gd name="T8" fmla="*/ 288 w 502"/>
                <a:gd name="T9" fmla="*/ 0 h 806"/>
              </a:gdLst>
              <a:ahLst/>
              <a:cxnLst>
                <a:cxn ang="0">
                  <a:pos x="T0" y="T1"/>
                </a:cxn>
                <a:cxn ang="0">
                  <a:pos x="T2" y="T3"/>
                </a:cxn>
                <a:cxn ang="0">
                  <a:pos x="T4" y="T5"/>
                </a:cxn>
                <a:cxn ang="0">
                  <a:pos x="T6" y="T7"/>
                </a:cxn>
                <a:cxn ang="0">
                  <a:pos x="T8" y="T9"/>
                </a:cxn>
              </a:cxnLst>
              <a:rect l="0" t="0" r="r" b="b"/>
              <a:pathLst>
                <a:path w="502" h="806">
                  <a:moveTo>
                    <a:pt x="288" y="0"/>
                  </a:moveTo>
                  <a:cubicBezTo>
                    <a:pt x="118" y="80"/>
                    <a:pt x="0" y="253"/>
                    <a:pt x="0" y="454"/>
                  </a:cubicBezTo>
                  <a:cubicBezTo>
                    <a:pt x="0" y="591"/>
                    <a:pt x="55" y="715"/>
                    <a:pt x="144" y="806"/>
                  </a:cubicBezTo>
                  <a:cubicBezTo>
                    <a:pt x="502" y="454"/>
                    <a:pt x="502" y="454"/>
                    <a:pt x="502" y="454"/>
                  </a:cubicBezTo>
                  <a:lnTo>
                    <a:pt x="28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6" name="Freeform 14"/>
            <p:cNvSpPr>
              <a:spLocks/>
            </p:cNvSpPr>
            <p:nvPr/>
          </p:nvSpPr>
          <p:spPr bwMode="auto">
            <a:xfrm>
              <a:off x="8832850" y="5459413"/>
              <a:ext cx="1651000" cy="1331913"/>
            </a:xfrm>
            <a:custGeom>
              <a:avLst/>
              <a:gdLst>
                <a:gd name="T0" fmla="*/ 822 w 860"/>
                <a:gd name="T1" fmla="*/ 0 h 693"/>
                <a:gd name="T2" fmla="*/ 358 w 860"/>
                <a:gd name="T3" fmla="*/ 191 h 693"/>
                <a:gd name="T4" fmla="*/ 0 w 860"/>
                <a:gd name="T5" fmla="*/ 543 h 693"/>
                <a:gd name="T6" fmla="*/ 131 w 860"/>
                <a:gd name="T7" fmla="*/ 638 h 693"/>
                <a:gd name="T8" fmla="*/ 358 w 860"/>
                <a:gd name="T9" fmla="*/ 693 h 693"/>
                <a:gd name="T10" fmla="*/ 860 w 860"/>
                <a:gd name="T11" fmla="*/ 191 h 693"/>
                <a:gd name="T12" fmla="*/ 822 w 860"/>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860" h="693">
                  <a:moveTo>
                    <a:pt x="822" y="0"/>
                  </a:moveTo>
                  <a:cubicBezTo>
                    <a:pt x="358" y="191"/>
                    <a:pt x="358" y="191"/>
                    <a:pt x="358" y="191"/>
                  </a:cubicBezTo>
                  <a:cubicBezTo>
                    <a:pt x="0" y="543"/>
                    <a:pt x="0" y="543"/>
                    <a:pt x="0" y="543"/>
                  </a:cubicBezTo>
                  <a:cubicBezTo>
                    <a:pt x="38" y="581"/>
                    <a:pt x="82" y="614"/>
                    <a:pt x="131" y="638"/>
                  </a:cubicBezTo>
                  <a:cubicBezTo>
                    <a:pt x="199" y="673"/>
                    <a:pt x="276" y="693"/>
                    <a:pt x="358" y="693"/>
                  </a:cubicBezTo>
                  <a:cubicBezTo>
                    <a:pt x="635" y="693"/>
                    <a:pt x="860" y="468"/>
                    <a:pt x="860" y="191"/>
                  </a:cubicBezTo>
                  <a:cubicBezTo>
                    <a:pt x="860" y="123"/>
                    <a:pt x="846" y="59"/>
                    <a:pt x="82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7" name="Freeform 15"/>
            <p:cNvSpPr>
              <a:spLocks/>
            </p:cNvSpPr>
            <p:nvPr/>
          </p:nvSpPr>
          <p:spPr bwMode="auto">
            <a:xfrm>
              <a:off x="9090025" y="6381750"/>
              <a:ext cx="2970213" cy="639763"/>
            </a:xfrm>
            <a:custGeom>
              <a:avLst/>
              <a:gdLst>
                <a:gd name="T0" fmla="*/ 1210 w 1547"/>
                <a:gd name="T1" fmla="*/ 103 h 333"/>
                <a:gd name="T2" fmla="*/ 956 w 1547"/>
                <a:gd name="T3" fmla="*/ 28 h 333"/>
                <a:gd name="T4" fmla="*/ 825 w 1547"/>
                <a:gd name="T5" fmla="*/ 14 h 333"/>
                <a:gd name="T6" fmla="*/ 0 w 1547"/>
                <a:gd name="T7" fmla="*/ 333 h 333"/>
                <a:gd name="T8" fmla="*/ 547 w 1547"/>
                <a:gd name="T9" fmla="*/ 333 h 333"/>
                <a:gd name="T10" fmla="*/ 1547 w 1547"/>
                <a:gd name="T11" fmla="*/ 333 h 333"/>
                <a:gd name="T12" fmla="*/ 1210 w 1547"/>
                <a:gd name="T13" fmla="*/ 103 h 333"/>
              </a:gdLst>
              <a:ahLst/>
              <a:cxnLst>
                <a:cxn ang="0">
                  <a:pos x="T0" y="T1"/>
                </a:cxn>
                <a:cxn ang="0">
                  <a:pos x="T2" y="T3"/>
                </a:cxn>
                <a:cxn ang="0">
                  <a:pos x="T4" y="T5"/>
                </a:cxn>
                <a:cxn ang="0">
                  <a:pos x="T6" y="T7"/>
                </a:cxn>
                <a:cxn ang="0">
                  <a:pos x="T8" y="T9"/>
                </a:cxn>
                <a:cxn ang="0">
                  <a:pos x="T10" y="T11"/>
                </a:cxn>
                <a:cxn ang="0">
                  <a:pos x="T12" y="T13"/>
                </a:cxn>
              </a:cxnLst>
              <a:rect l="0" t="0" r="r" b="b"/>
              <a:pathLst>
                <a:path w="1547" h="333">
                  <a:moveTo>
                    <a:pt x="1210" y="103"/>
                  </a:moveTo>
                  <a:cubicBezTo>
                    <a:pt x="1128" y="67"/>
                    <a:pt x="1043" y="42"/>
                    <a:pt x="956" y="28"/>
                  </a:cubicBezTo>
                  <a:cubicBezTo>
                    <a:pt x="913" y="20"/>
                    <a:pt x="869" y="16"/>
                    <a:pt x="825" y="14"/>
                  </a:cubicBezTo>
                  <a:cubicBezTo>
                    <a:pt x="528" y="0"/>
                    <a:pt x="227" y="106"/>
                    <a:pt x="0" y="333"/>
                  </a:cubicBezTo>
                  <a:cubicBezTo>
                    <a:pt x="547" y="333"/>
                    <a:pt x="547" y="333"/>
                    <a:pt x="547" y="333"/>
                  </a:cubicBezTo>
                  <a:cubicBezTo>
                    <a:pt x="1547" y="333"/>
                    <a:pt x="1547" y="333"/>
                    <a:pt x="1547" y="333"/>
                  </a:cubicBezTo>
                  <a:cubicBezTo>
                    <a:pt x="1447" y="233"/>
                    <a:pt x="1332" y="156"/>
                    <a:pt x="1210" y="10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8" name="Rectangle 16"/>
            <p:cNvSpPr>
              <a:spLocks noChangeArrowheads="1"/>
            </p:cNvSpPr>
            <p:nvPr/>
          </p:nvSpPr>
          <p:spPr bwMode="auto">
            <a:xfrm>
              <a:off x="7313613" y="6272213"/>
              <a:ext cx="247650" cy="74930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9" name="Freeform 17"/>
            <p:cNvSpPr>
              <a:spLocks/>
            </p:cNvSpPr>
            <p:nvPr/>
          </p:nvSpPr>
          <p:spPr bwMode="auto">
            <a:xfrm>
              <a:off x="6419850" y="6394450"/>
              <a:ext cx="247650" cy="627063"/>
            </a:xfrm>
            <a:custGeom>
              <a:avLst/>
              <a:gdLst>
                <a:gd name="T0" fmla="*/ 0 w 156"/>
                <a:gd name="T1" fmla="*/ 0 h 395"/>
                <a:gd name="T2" fmla="*/ 0 w 156"/>
                <a:gd name="T3" fmla="*/ 79 h 395"/>
                <a:gd name="T4" fmla="*/ 0 w 156"/>
                <a:gd name="T5" fmla="*/ 395 h 395"/>
                <a:gd name="T6" fmla="*/ 156 w 156"/>
                <a:gd name="T7" fmla="*/ 395 h 395"/>
                <a:gd name="T8" fmla="*/ 156 w 156"/>
                <a:gd name="T9" fmla="*/ 18 h 395"/>
                <a:gd name="T10" fmla="*/ 156 w 156"/>
                <a:gd name="T11" fmla="*/ 0 h 395"/>
                <a:gd name="T12" fmla="*/ 0 w 156"/>
                <a:gd name="T13" fmla="*/ 0 h 395"/>
              </a:gdLst>
              <a:ahLst/>
              <a:cxnLst>
                <a:cxn ang="0">
                  <a:pos x="T0" y="T1"/>
                </a:cxn>
                <a:cxn ang="0">
                  <a:pos x="T2" y="T3"/>
                </a:cxn>
                <a:cxn ang="0">
                  <a:pos x="T4" y="T5"/>
                </a:cxn>
                <a:cxn ang="0">
                  <a:pos x="T6" y="T7"/>
                </a:cxn>
                <a:cxn ang="0">
                  <a:pos x="T8" y="T9"/>
                </a:cxn>
                <a:cxn ang="0">
                  <a:pos x="T10" y="T11"/>
                </a:cxn>
                <a:cxn ang="0">
                  <a:pos x="T12" y="T13"/>
                </a:cxn>
              </a:cxnLst>
              <a:rect l="0" t="0" r="r" b="b"/>
              <a:pathLst>
                <a:path w="156" h="395">
                  <a:moveTo>
                    <a:pt x="0" y="0"/>
                  </a:moveTo>
                  <a:lnTo>
                    <a:pt x="0" y="79"/>
                  </a:lnTo>
                  <a:lnTo>
                    <a:pt x="0" y="395"/>
                  </a:lnTo>
                  <a:lnTo>
                    <a:pt x="156" y="395"/>
                  </a:lnTo>
                  <a:lnTo>
                    <a:pt x="156" y="1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0" name="Freeform 18"/>
            <p:cNvSpPr>
              <a:spLocks/>
            </p:cNvSpPr>
            <p:nvPr/>
          </p:nvSpPr>
          <p:spPr bwMode="auto">
            <a:xfrm>
              <a:off x="6718300" y="5794375"/>
              <a:ext cx="247650" cy="1227138"/>
            </a:xfrm>
            <a:custGeom>
              <a:avLst/>
              <a:gdLst>
                <a:gd name="T0" fmla="*/ 0 w 156"/>
                <a:gd name="T1" fmla="*/ 0 h 773"/>
                <a:gd name="T2" fmla="*/ 0 w 156"/>
                <a:gd name="T3" fmla="*/ 384 h 773"/>
                <a:gd name="T4" fmla="*/ 0 w 156"/>
                <a:gd name="T5" fmla="*/ 773 h 773"/>
                <a:gd name="T6" fmla="*/ 156 w 156"/>
                <a:gd name="T7" fmla="*/ 773 h 773"/>
                <a:gd name="T8" fmla="*/ 156 w 156"/>
                <a:gd name="T9" fmla="*/ 322 h 773"/>
                <a:gd name="T10" fmla="*/ 156 w 156"/>
                <a:gd name="T11" fmla="*/ 0 h 773"/>
                <a:gd name="T12" fmla="*/ 0 w 156"/>
                <a:gd name="T13" fmla="*/ 0 h 773"/>
              </a:gdLst>
              <a:ahLst/>
              <a:cxnLst>
                <a:cxn ang="0">
                  <a:pos x="T0" y="T1"/>
                </a:cxn>
                <a:cxn ang="0">
                  <a:pos x="T2" y="T3"/>
                </a:cxn>
                <a:cxn ang="0">
                  <a:pos x="T4" y="T5"/>
                </a:cxn>
                <a:cxn ang="0">
                  <a:pos x="T6" y="T7"/>
                </a:cxn>
                <a:cxn ang="0">
                  <a:pos x="T8" y="T9"/>
                </a:cxn>
                <a:cxn ang="0">
                  <a:pos x="T10" y="T11"/>
                </a:cxn>
                <a:cxn ang="0">
                  <a:pos x="T12" y="T13"/>
                </a:cxn>
              </a:cxnLst>
              <a:rect l="0" t="0" r="r" b="b"/>
              <a:pathLst>
                <a:path w="156" h="773">
                  <a:moveTo>
                    <a:pt x="0" y="0"/>
                  </a:moveTo>
                  <a:lnTo>
                    <a:pt x="0" y="384"/>
                  </a:lnTo>
                  <a:lnTo>
                    <a:pt x="0" y="773"/>
                  </a:lnTo>
                  <a:lnTo>
                    <a:pt x="156" y="773"/>
                  </a:lnTo>
                  <a:lnTo>
                    <a:pt x="156" y="322"/>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1" name="Freeform 19"/>
            <p:cNvSpPr>
              <a:spLocks/>
            </p:cNvSpPr>
            <p:nvPr/>
          </p:nvSpPr>
          <p:spPr bwMode="auto">
            <a:xfrm>
              <a:off x="7015163" y="5246688"/>
              <a:ext cx="247650" cy="1774825"/>
            </a:xfrm>
            <a:custGeom>
              <a:avLst/>
              <a:gdLst>
                <a:gd name="T0" fmla="*/ 0 w 156"/>
                <a:gd name="T1" fmla="*/ 0 h 1118"/>
                <a:gd name="T2" fmla="*/ 0 w 156"/>
                <a:gd name="T3" fmla="*/ 655 h 1118"/>
                <a:gd name="T4" fmla="*/ 0 w 156"/>
                <a:gd name="T5" fmla="*/ 1118 h 1118"/>
                <a:gd name="T6" fmla="*/ 156 w 156"/>
                <a:gd name="T7" fmla="*/ 1118 h 1118"/>
                <a:gd name="T8" fmla="*/ 156 w 156"/>
                <a:gd name="T9" fmla="*/ 593 h 1118"/>
                <a:gd name="T10" fmla="*/ 156 w 156"/>
                <a:gd name="T11" fmla="*/ 0 h 1118"/>
                <a:gd name="T12" fmla="*/ 0 w 156"/>
                <a:gd name="T13" fmla="*/ 0 h 1118"/>
              </a:gdLst>
              <a:ahLst/>
              <a:cxnLst>
                <a:cxn ang="0">
                  <a:pos x="T0" y="T1"/>
                </a:cxn>
                <a:cxn ang="0">
                  <a:pos x="T2" y="T3"/>
                </a:cxn>
                <a:cxn ang="0">
                  <a:pos x="T4" y="T5"/>
                </a:cxn>
                <a:cxn ang="0">
                  <a:pos x="T6" y="T7"/>
                </a:cxn>
                <a:cxn ang="0">
                  <a:pos x="T8" y="T9"/>
                </a:cxn>
                <a:cxn ang="0">
                  <a:pos x="T10" y="T11"/>
                </a:cxn>
                <a:cxn ang="0">
                  <a:pos x="T12" y="T13"/>
                </a:cxn>
              </a:cxnLst>
              <a:rect l="0" t="0" r="r" b="b"/>
              <a:pathLst>
                <a:path w="156" h="1118">
                  <a:moveTo>
                    <a:pt x="0" y="0"/>
                  </a:moveTo>
                  <a:lnTo>
                    <a:pt x="0" y="655"/>
                  </a:lnTo>
                  <a:lnTo>
                    <a:pt x="0" y="1118"/>
                  </a:lnTo>
                  <a:lnTo>
                    <a:pt x="156" y="1118"/>
                  </a:lnTo>
                  <a:lnTo>
                    <a:pt x="156" y="593"/>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2" name="Freeform 20"/>
            <p:cNvSpPr>
              <a:spLocks/>
            </p:cNvSpPr>
            <p:nvPr/>
          </p:nvSpPr>
          <p:spPr bwMode="auto">
            <a:xfrm>
              <a:off x="7610475" y="5813425"/>
              <a:ext cx="247650" cy="1208088"/>
            </a:xfrm>
            <a:custGeom>
              <a:avLst/>
              <a:gdLst>
                <a:gd name="T0" fmla="*/ 0 w 156"/>
                <a:gd name="T1" fmla="*/ 0 h 761"/>
                <a:gd name="T2" fmla="*/ 0 w 156"/>
                <a:gd name="T3" fmla="*/ 150 h 761"/>
                <a:gd name="T4" fmla="*/ 0 w 156"/>
                <a:gd name="T5" fmla="*/ 761 h 761"/>
                <a:gd name="T6" fmla="*/ 156 w 156"/>
                <a:gd name="T7" fmla="*/ 761 h 761"/>
                <a:gd name="T8" fmla="*/ 156 w 156"/>
                <a:gd name="T9" fmla="*/ 88 h 761"/>
                <a:gd name="T10" fmla="*/ 156 w 156"/>
                <a:gd name="T11" fmla="*/ 0 h 761"/>
                <a:gd name="T12" fmla="*/ 0 w 156"/>
                <a:gd name="T13" fmla="*/ 0 h 761"/>
              </a:gdLst>
              <a:ahLst/>
              <a:cxnLst>
                <a:cxn ang="0">
                  <a:pos x="T0" y="T1"/>
                </a:cxn>
                <a:cxn ang="0">
                  <a:pos x="T2" y="T3"/>
                </a:cxn>
                <a:cxn ang="0">
                  <a:pos x="T4" y="T5"/>
                </a:cxn>
                <a:cxn ang="0">
                  <a:pos x="T6" y="T7"/>
                </a:cxn>
                <a:cxn ang="0">
                  <a:pos x="T8" y="T9"/>
                </a:cxn>
                <a:cxn ang="0">
                  <a:pos x="T10" y="T11"/>
                </a:cxn>
                <a:cxn ang="0">
                  <a:pos x="T12" y="T13"/>
                </a:cxn>
              </a:cxnLst>
              <a:rect l="0" t="0" r="r" b="b"/>
              <a:pathLst>
                <a:path w="156" h="761">
                  <a:moveTo>
                    <a:pt x="0" y="0"/>
                  </a:moveTo>
                  <a:lnTo>
                    <a:pt x="0" y="150"/>
                  </a:lnTo>
                  <a:lnTo>
                    <a:pt x="0" y="761"/>
                  </a:lnTo>
                  <a:lnTo>
                    <a:pt x="156" y="761"/>
                  </a:lnTo>
                  <a:lnTo>
                    <a:pt x="156" y="8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3" name="Freeform 21"/>
            <p:cNvSpPr>
              <a:spLocks/>
            </p:cNvSpPr>
            <p:nvPr/>
          </p:nvSpPr>
          <p:spPr bwMode="auto">
            <a:xfrm>
              <a:off x="5826125" y="6419850"/>
              <a:ext cx="247650" cy="601663"/>
            </a:xfrm>
            <a:custGeom>
              <a:avLst/>
              <a:gdLst>
                <a:gd name="T0" fmla="*/ 0 w 156"/>
                <a:gd name="T1" fmla="*/ 0 h 379"/>
                <a:gd name="T2" fmla="*/ 0 w 156"/>
                <a:gd name="T3" fmla="*/ 211 h 379"/>
                <a:gd name="T4" fmla="*/ 0 w 156"/>
                <a:gd name="T5" fmla="*/ 379 h 379"/>
                <a:gd name="T6" fmla="*/ 156 w 156"/>
                <a:gd name="T7" fmla="*/ 379 h 379"/>
                <a:gd name="T8" fmla="*/ 156 w 156"/>
                <a:gd name="T9" fmla="*/ 149 h 379"/>
                <a:gd name="T10" fmla="*/ 156 w 156"/>
                <a:gd name="T11" fmla="*/ 0 h 379"/>
                <a:gd name="T12" fmla="*/ 0 w 156"/>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56" h="379">
                  <a:moveTo>
                    <a:pt x="0" y="0"/>
                  </a:moveTo>
                  <a:lnTo>
                    <a:pt x="0" y="211"/>
                  </a:lnTo>
                  <a:lnTo>
                    <a:pt x="0" y="379"/>
                  </a:lnTo>
                  <a:lnTo>
                    <a:pt x="156" y="379"/>
                  </a:lnTo>
                  <a:lnTo>
                    <a:pt x="156" y="149"/>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4" name="Freeform 22"/>
            <p:cNvSpPr>
              <a:spLocks/>
            </p:cNvSpPr>
            <p:nvPr/>
          </p:nvSpPr>
          <p:spPr bwMode="auto">
            <a:xfrm>
              <a:off x="6122988" y="5435600"/>
              <a:ext cx="247650" cy="1585913"/>
            </a:xfrm>
            <a:custGeom>
              <a:avLst/>
              <a:gdLst>
                <a:gd name="T0" fmla="*/ 0 w 156"/>
                <a:gd name="T1" fmla="*/ 0 h 999"/>
                <a:gd name="T2" fmla="*/ 0 w 156"/>
                <a:gd name="T3" fmla="*/ 757 h 999"/>
                <a:gd name="T4" fmla="*/ 0 w 156"/>
                <a:gd name="T5" fmla="*/ 999 h 999"/>
                <a:gd name="T6" fmla="*/ 156 w 156"/>
                <a:gd name="T7" fmla="*/ 999 h 999"/>
                <a:gd name="T8" fmla="*/ 156 w 156"/>
                <a:gd name="T9" fmla="*/ 696 h 999"/>
                <a:gd name="T10" fmla="*/ 156 w 156"/>
                <a:gd name="T11" fmla="*/ 0 h 999"/>
                <a:gd name="T12" fmla="*/ 0 w 156"/>
                <a:gd name="T13" fmla="*/ 0 h 999"/>
              </a:gdLst>
              <a:ahLst/>
              <a:cxnLst>
                <a:cxn ang="0">
                  <a:pos x="T0" y="T1"/>
                </a:cxn>
                <a:cxn ang="0">
                  <a:pos x="T2" y="T3"/>
                </a:cxn>
                <a:cxn ang="0">
                  <a:pos x="T4" y="T5"/>
                </a:cxn>
                <a:cxn ang="0">
                  <a:pos x="T6" y="T7"/>
                </a:cxn>
                <a:cxn ang="0">
                  <a:pos x="T8" y="T9"/>
                </a:cxn>
                <a:cxn ang="0">
                  <a:pos x="T10" y="T11"/>
                </a:cxn>
                <a:cxn ang="0">
                  <a:pos x="T12" y="T13"/>
                </a:cxn>
              </a:cxnLst>
              <a:rect l="0" t="0" r="r" b="b"/>
              <a:pathLst>
                <a:path w="156" h="999">
                  <a:moveTo>
                    <a:pt x="0" y="0"/>
                  </a:moveTo>
                  <a:lnTo>
                    <a:pt x="0" y="757"/>
                  </a:lnTo>
                  <a:lnTo>
                    <a:pt x="0" y="999"/>
                  </a:lnTo>
                  <a:lnTo>
                    <a:pt x="156" y="999"/>
                  </a:lnTo>
                  <a:lnTo>
                    <a:pt x="156" y="696"/>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5" name="Rectangle 23"/>
            <p:cNvSpPr>
              <a:spLocks noChangeArrowheads="1"/>
            </p:cNvSpPr>
            <p:nvPr/>
          </p:nvSpPr>
          <p:spPr bwMode="auto">
            <a:xfrm>
              <a:off x="10629900" y="6388100"/>
              <a:ext cx="503238" cy="174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6" name="Rectangle 24"/>
            <p:cNvSpPr>
              <a:spLocks noChangeArrowheads="1"/>
            </p:cNvSpPr>
            <p:nvPr/>
          </p:nvSpPr>
          <p:spPr bwMode="auto">
            <a:xfrm>
              <a:off x="10629900" y="6562725"/>
              <a:ext cx="503238" cy="4476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7" name="Rectangle 25"/>
            <p:cNvSpPr>
              <a:spLocks noChangeArrowheads="1"/>
            </p:cNvSpPr>
            <p:nvPr/>
          </p:nvSpPr>
          <p:spPr bwMode="auto">
            <a:xfrm>
              <a:off x="11220450" y="5632450"/>
              <a:ext cx="503238" cy="5016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8" name="Rectangle 26"/>
            <p:cNvSpPr>
              <a:spLocks noChangeArrowheads="1"/>
            </p:cNvSpPr>
            <p:nvPr/>
          </p:nvSpPr>
          <p:spPr bwMode="auto">
            <a:xfrm>
              <a:off x="11220450" y="6134100"/>
              <a:ext cx="503238" cy="8763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9" name="Rectangle 27"/>
            <p:cNvSpPr>
              <a:spLocks noChangeArrowheads="1"/>
            </p:cNvSpPr>
            <p:nvPr/>
          </p:nvSpPr>
          <p:spPr bwMode="auto">
            <a:xfrm>
              <a:off x="11812588" y="6284913"/>
              <a:ext cx="501650" cy="5032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0" name="Rectangle 28"/>
            <p:cNvSpPr>
              <a:spLocks noChangeArrowheads="1"/>
            </p:cNvSpPr>
            <p:nvPr/>
          </p:nvSpPr>
          <p:spPr bwMode="auto">
            <a:xfrm>
              <a:off x="11812588" y="6788150"/>
              <a:ext cx="501650" cy="2222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13" name="TextBox 476"/>
          <p:cNvSpPr txBox="1"/>
          <p:nvPr/>
        </p:nvSpPr>
        <p:spPr>
          <a:xfrm>
            <a:off x="4089776" y="2847740"/>
            <a:ext cx="3657600" cy="752080"/>
          </a:xfrm>
          <a:prstGeom prst="rect">
            <a:avLst/>
          </a:prstGeom>
          <a:solidFill>
            <a:schemeClr val="accent1"/>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pPr>
              <a:spcBef>
                <a:spcPts val="0"/>
              </a:spcBef>
            </a:pPr>
            <a:r>
              <a:rPr lang="en-US" sz="1800" dirty="0">
                <a:gradFill>
                  <a:gsLst>
                    <a:gs pos="0">
                      <a:srgbClr val="FFFFFF"/>
                    </a:gs>
                    <a:gs pos="100000">
                      <a:srgbClr val="FFFFFF"/>
                    </a:gs>
                  </a:gsLst>
                  <a:lin ang="5400000" scaled="1"/>
                </a:gradFill>
                <a:latin typeface="+mj-lt"/>
              </a:rPr>
              <a:t>Reliable &amp; </a:t>
            </a:r>
          </a:p>
          <a:p>
            <a:pPr>
              <a:spcBef>
                <a:spcPts val="0"/>
              </a:spcBef>
            </a:pPr>
            <a:r>
              <a:rPr lang="en-US" sz="1800" dirty="0">
                <a:gradFill>
                  <a:gsLst>
                    <a:gs pos="0">
                      <a:srgbClr val="FFFFFF"/>
                    </a:gs>
                    <a:gs pos="100000">
                      <a:srgbClr val="FFFFFF"/>
                    </a:gs>
                  </a:gsLst>
                  <a:lin ang="5400000" scaled="1"/>
                </a:gradFill>
                <a:latin typeface="+mj-lt"/>
              </a:rPr>
              <a:t>Predictable Performance</a:t>
            </a:r>
          </a:p>
        </p:txBody>
      </p:sp>
      <p:sp>
        <p:nvSpPr>
          <p:cNvPr id="16" name="TextBox 15"/>
          <p:cNvSpPr txBox="1"/>
          <p:nvPr/>
        </p:nvSpPr>
        <p:spPr>
          <a:xfrm>
            <a:off x="4089775" y="3711941"/>
            <a:ext cx="3657600" cy="1533447"/>
          </a:xfrm>
          <a:prstGeom prst="rect">
            <a:avLst/>
          </a:prstGeom>
          <a:solidFill>
            <a:schemeClr val="bg1">
              <a:lumMod val="9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pPr>
              <a:lnSpc>
                <a:spcPct val="90000"/>
              </a:lnSpc>
            </a:pPr>
            <a:r>
              <a:rPr lang="en-US" sz="1400" dirty="0">
                <a:solidFill>
                  <a:schemeClr val="tx1"/>
                </a:solidFill>
              </a:rPr>
              <a:t>Fast, predictable performance</a:t>
            </a:r>
          </a:p>
          <a:p>
            <a:pPr>
              <a:lnSpc>
                <a:spcPct val="90000"/>
              </a:lnSpc>
            </a:pPr>
            <a:r>
              <a:rPr lang="en-US" sz="1400" dirty="0">
                <a:solidFill>
                  <a:schemeClr val="tx1"/>
                </a:solidFill>
              </a:rPr>
              <a:t>Tunable consistency</a:t>
            </a:r>
          </a:p>
          <a:p>
            <a:pPr>
              <a:lnSpc>
                <a:spcPct val="90000"/>
              </a:lnSpc>
            </a:pPr>
            <a:r>
              <a:rPr lang="en-US" sz="1400" dirty="0">
                <a:solidFill>
                  <a:schemeClr val="tx1"/>
                </a:solidFill>
              </a:rPr>
              <a:t>Elastic scale</a:t>
            </a:r>
          </a:p>
        </p:txBody>
      </p:sp>
      <p:sp>
        <p:nvSpPr>
          <p:cNvPr id="2" name="Title 1"/>
          <p:cNvSpPr>
            <a:spLocks noGrp="1"/>
          </p:cNvSpPr>
          <p:nvPr>
            <p:ph type="title"/>
          </p:nvPr>
        </p:nvSpPr>
        <p:spPr/>
        <p:txBody>
          <a:bodyPr/>
          <a:lstStyle/>
          <a:p>
            <a:r>
              <a:rPr lang="en-US" dirty="0"/>
              <a:t>DocumentDB overview</a:t>
            </a:r>
          </a:p>
        </p:txBody>
      </p:sp>
      <p:sp>
        <p:nvSpPr>
          <p:cNvPr id="12" name="Rectangle 11"/>
          <p:cNvSpPr/>
          <p:nvPr/>
        </p:nvSpPr>
        <p:spPr>
          <a:xfrm>
            <a:off x="361692" y="1215024"/>
            <a:ext cx="11470935" cy="1231106"/>
          </a:xfrm>
          <a:prstGeom prst="rect">
            <a:avLst/>
          </a:prstGeom>
        </p:spPr>
        <p:txBody>
          <a:bodyPr wrap="square">
            <a:spAutoFit/>
          </a:bodyPr>
          <a:lstStyle/>
          <a:p>
            <a:pPr>
              <a:spcAft>
                <a:spcPts val="600"/>
              </a:spcAft>
            </a:pPr>
            <a:r>
              <a:rPr lang="en-US" sz="1600" dirty="0">
                <a:solidFill>
                  <a:srgbClr val="3F3F3F"/>
                </a:solidFill>
                <a:latin typeface="+mj-lt"/>
                <a:ea typeface="Calibri" panose="020F0502020204030204" pitchFamily="34" charset="0"/>
                <a:cs typeface="Calibri" panose="020F0502020204030204" pitchFamily="34" charset="0"/>
              </a:rPr>
              <a:t>A </a:t>
            </a:r>
            <a:r>
              <a:rPr lang="en-US" sz="1600" b="1" dirty="0">
                <a:latin typeface="+mj-lt"/>
                <a:ea typeface="Calibri" panose="020F0502020204030204" pitchFamily="34" charset="0"/>
                <a:cs typeface="Segoe UI Semibold" panose="020B0702040204020203" pitchFamily="34" charset="0"/>
              </a:rPr>
              <a:t>NoSQL document database-as-a-service</a:t>
            </a:r>
            <a:r>
              <a:rPr lang="en-US" sz="1600" dirty="0">
                <a:solidFill>
                  <a:srgbClr val="3F3F3F"/>
                </a:solidFill>
                <a:latin typeface="+mj-lt"/>
                <a:ea typeface="Calibri" panose="020F0502020204030204" pitchFamily="34" charset="0"/>
                <a:cs typeface="Calibri" panose="020F0502020204030204" pitchFamily="34" charset="0"/>
              </a:rPr>
              <a:t>, fully managed by Microsoft Azure. </a:t>
            </a:r>
          </a:p>
          <a:p>
            <a:pPr>
              <a:spcAft>
                <a:spcPts val="600"/>
              </a:spcAft>
            </a:pPr>
            <a:r>
              <a:rPr lang="en-US" sz="1600" dirty="0">
                <a:solidFill>
                  <a:srgbClr val="3F3F3F"/>
                </a:solidFill>
                <a:latin typeface="+mj-lt"/>
                <a:ea typeface="Calibri" panose="020F0502020204030204" pitchFamily="34" charset="0"/>
                <a:cs typeface="Calibri" panose="020F0502020204030204" pitchFamily="34" charset="0"/>
              </a:rPr>
              <a:t>For cloud-designed apps when query over schema-free data; reliable and predictable performance; and rapid development are key. </a:t>
            </a:r>
            <a:r>
              <a:rPr lang="en-US" sz="1600" b="1" dirty="0">
                <a:latin typeface="+mj-lt"/>
              </a:rPr>
              <a:t>First of its kind database service to offer native support for JavaScript, SQL query and transactions over JSON documents.</a:t>
            </a:r>
          </a:p>
          <a:p>
            <a:pPr>
              <a:spcAft>
                <a:spcPts val="600"/>
              </a:spcAft>
            </a:pPr>
            <a:r>
              <a:rPr lang="en-US" sz="1600" dirty="0">
                <a:solidFill>
                  <a:srgbClr val="3F3F3F"/>
                </a:solidFill>
                <a:latin typeface="+mj-lt"/>
              </a:rPr>
              <a:t>Perfect for cloud </a:t>
            </a:r>
            <a:r>
              <a:rPr lang="en-US" sz="1600" b="1" dirty="0">
                <a:latin typeface="+mj-lt"/>
              </a:rPr>
              <a:t>architects and developers </a:t>
            </a:r>
            <a:r>
              <a:rPr lang="en-US" sz="1600" dirty="0">
                <a:solidFill>
                  <a:srgbClr val="3F3F3F"/>
                </a:solidFill>
                <a:latin typeface="+mj-lt"/>
              </a:rPr>
              <a:t>who need an enterprise-ready NoSQL document database.</a:t>
            </a:r>
          </a:p>
        </p:txBody>
      </p:sp>
      <p:sp>
        <p:nvSpPr>
          <p:cNvPr id="14" name="TextBox 13"/>
          <p:cNvSpPr txBox="1"/>
          <p:nvPr/>
        </p:nvSpPr>
        <p:spPr>
          <a:xfrm>
            <a:off x="486275" y="3711942"/>
            <a:ext cx="3428998" cy="1533447"/>
          </a:xfrm>
          <a:prstGeom prst="rect">
            <a:avLst/>
          </a:prstGeom>
          <a:solidFill>
            <a:schemeClr val="bg1">
              <a:lumMod val="9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pPr>
              <a:lnSpc>
                <a:spcPct val="90000"/>
              </a:lnSpc>
            </a:pPr>
            <a:r>
              <a:rPr lang="en-US" sz="1400" dirty="0">
                <a:solidFill>
                  <a:schemeClr val="tx1"/>
                </a:solidFill>
              </a:rPr>
              <a:t>Query JSON data with no secondary indices</a:t>
            </a:r>
          </a:p>
          <a:p>
            <a:pPr>
              <a:lnSpc>
                <a:spcPct val="90000"/>
              </a:lnSpc>
            </a:pPr>
            <a:r>
              <a:rPr lang="en-US" sz="1400" dirty="0">
                <a:solidFill>
                  <a:schemeClr val="tx1"/>
                </a:solidFill>
              </a:rPr>
              <a:t>Native JavaScript transactional processing</a:t>
            </a:r>
          </a:p>
          <a:p>
            <a:pPr>
              <a:lnSpc>
                <a:spcPct val="90000"/>
              </a:lnSpc>
            </a:pPr>
            <a:r>
              <a:rPr lang="en-US" sz="1400" dirty="0">
                <a:solidFill>
                  <a:schemeClr val="tx1"/>
                </a:solidFill>
              </a:rPr>
              <a:t>Familiar SQL-based query language</a:t>
            </a:r>
          </a:p>
        </p:txBody>
      </p:sp>
      <p:sp>
        <p:nvSpPr>
          <p:cNvPr id="15" name="TextBox 14"/>
          <p:cNvSpPr txBox="1"/>
          <p:nvPr/>
        </p:nvSpPr>
        <p:spPr>
          <a:xfrm>
            <a:off x="7921877" y="3720299"/>
            <a:ext cx="3429001" cy="1528228"/>
          </a:xfrm>
          <a:prstGeom prst="rect">
            <a:avLst/>
          </a:prstGeom>
          <a:solidFill>
            <a:schemeClr val="bg1">
              <a:lumMod val="95000"/>
            </a:schemeClr>
          </a:solidFill>
        </p:spPr>
        <p:txBody>
          <a:bodyPr wrap="square" lIns="91416" tIns="91416" rIns="91416" bIns="91416" rtlCol="0" anchor="t" anchorCtr="0">
            <a:noAutofit/>
          </a:bodyPr>
          <a:lstStyle>
            <a:defPPr>
              <a:defRPr lang="en-US"/>
            </a:defPPr>
            <a:lvl1pPr defTabSz="913949">
              <a:lnSpc>
                <a:spcPct val="90000"/>
              </a:lnSpc>
              <a:spcAft>
                <a:spcPts val="1000"/>
              </a:spcAft>
              <a:defRPr sz="1400" kern="0">
                <a:solidFill>
                  <a:srgbClr val="505050"/>
                </a:solidFill>
              </a:defRPr>
            </a:lvl1pPr>
          </a:lstStyle>
          <a:p>
            <a:r>
              <a:rPr lang="en-US" dirty="0">
                <a:solidFill>
                  <a:schemeClr val="tx1"/>
                </a:solidFill>
              </a:rPr>
              <a:t>Build with familiar tools – REST, JSON, JavaScript</a:t>
            </a:r>
          </a:p>
          <a:p>
            <a:r>
              <a:rPr lang="en-US" dirty="0">
                <a:solidFill>
                  <a:schemeClr val="tx1"/>
                </a:solidFill>
              </a:rPr>
              <a:t>Easy to start and fully-managed</a:t>
            </a:r>
          </a:p>
          <a:p>
            <a:r>
              <a:rPr lang="en-US" dirty="0">
                <a:solidFill>
                  <a:schemeClr val="tx1"/>
                </a:solidFill>
              </a:rPr>
              <a:t>Enterprise-grade Azure platform</a:t>
            </a:r>
          </a:p>
        </p:txBody>
      </p:sp>
      <p:sp>
        <p:nvSpPr>
          <p:cNvPr id="17" name="TextBox 475"/>
          <p:cNvSpPr txBox="1"/>
          <p:nvPr/>
        </p:nvSpPr>
        <p:spPr>
          <a:xfrm>
            <a:off x="486273" y="2847741"/>
            <a:ext cx="3428996" cy="749613"/>
          </a:xfrm>
          <a:prstGeom prst="rect">
            <a:avLst/>
          </a:prstGeom>
          <a:solidFill>
            <a:schemeClr val="accent1"/>
          </a:solidFill>
        </p:spPr>
        <p:txBody>
          <a:bodyPr wrap="square" lIns="182832" tIns="182832" rIns="182832" bIns="182832" rtlCol="0" anchor="ctr">
            <a:noAutofit/>
          </a:bodyPr>
          <a:lstStyle/>
          <a:p>
            <a:pPr defTabSz="913675">
              <a:lnSpc>
                <a:spcPct val="90000"/>
              </a:lnSpc>
              <a:defRPr/>
            </a:pPr>
            <a:r>
              <a:rPr lang="en-US" kern="0" dirty="0">
                <a:gradFill>
                  <a:gsLst>
                    <a:gs pos="0">
                      <a:srgbClr val="FFFFFF"/>
                    </a:gs>
                    <a:gs pos="100000">
                      <a:srgbClr val="FFFFFF"/>
                    </a:gs>
                  </a:gsLst>
                  <a:lin ang="5400000" scaled="1"/>
                </a:gradFill>
                <a:latin typeface="+mj-lt"/>
                <a:cs typeface="Segoe UI" panose="020B0502040204020203" pitchFamily="34" charset="0"/>
              </a:rPr>
              <a:t>Rich Query and Transactions </a:t>
            </a:r>
          </a:p>
          <a:p>
            <a:pPr defTabSz="913675">
              <a:lnSpc>
                <a:spcPct val="90000"/>
              </a:lnSpc>
              <a:defRPr/>
            </a:pPr>
            <a:r>
              <a:rPr lang="en-US" kern="0" dirty="0">
                <a:gradFill>
                  <a:gsLst>
                    <a:gs pos="0">
                      <a:srgbClr val="FFFFFF"/>
                    </a:gs>
                    <a:gs pos="100000">
                      <a:srgbClr val="FFFFFF"/>
                    </a:gs>
                  </a:gsLst>
                  <a:lin ang="5400000" scaled="1"/>
                </a:gradFill>
                <a:latin typeface="+mj-lt"/>
                <a:cs typeface="Segoe UI" panose="020B0502040204020203" pitchFamily="34" charset="0"/>
              </a:rPr>
              <a:t>over JSON Data</a:t>
            </a:r>
          </a:p>
        </p:txBody>
      </p:sp>
      <p:sp>
        <p:nvSpPr>
          <p:cNvPr id="18" name="TextBox 477"/>
          <p:cNvSpPr txBox="1"/>
          <p:nvPr/>
        </p:nvSpPr>
        <p:spPr>
          <a:xfrm>
            <a:off x="7921877" y="2853629"/>
            <a:ext cx="3429000" cy="752080"/>
          </a:xfrm>
          <a:prstGeom prst="rect">
            <a:avLst/>
          </a:prstGeom>
          <a:solidFill>
            <a:schemeClr val="accent1"/>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pPr>
              <a:spcBef>
                <a:spcPts val="0"/>
              </a:spcBef>
            </a:pPr>
            <a:r>
              <a:rPr lang="en-US" sz="1800" dirty="0">
                <a:gradFill>
                  <a:gsLst>
                    <a:gs pos="0">
                      <a:srgbClr val="FFFFFF"/>
                    </a:gs>
                    <a:gs pos="100000">
                      <a:srgbClr val="FFFFFF"/>
                    </a:gs>
                  </a:gsLst>
                  <a:lin ang="5400000" scaled="1"/>
                </a:gradFill>
                <a:latin typeface="+mj-lt"/>
              </a:rPr>
              <a:t>Rapid Development</a:t>
            </a:r>
          </a:p>
        </p:txBody>
      </p:sp>
    </p:spTree>
    <p:extLst>
      <p:ext uri="{BB962C8B-B14F-4D97-AF65-F5344CB8AC3E}">
        <p14:creationId xmlns:p14="http://schemas.microsoft.com/office/powerpoint/2010/main" val="39401886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DocumentDB</a:t>
            </a:r>
            <a:br>
              <a:rPr lang="en-US" dirty="0"/>
            </a:br>
            <a:r>
              <a:rPr lang="en-US" sz="2800" dirty="0">
                <a:solidFill>
                  <a:schemeClr val="tx1"/>
                </a:solidFill>
              </a:rPr>
              <a:t>A document store</a:t>
            </a:r>
          </a:p>
        </p:txBody>
      </p:sp>
      <p:sp>
        <p:nvSpPr>
          <p:cNvPr id="404" name="Rectangle 403"/>
          <p:cNvSpPr/>
          <p:nvPr/>
        </p:nvSpPr>
        <p:spPr bwMode="auto">
          <a:xfrm>
            <a:off x="4318184" y="1533679"/>
            <a:ext cx="7432425" cy="4630455"/>
          </a:xfrm>
          <a:prstGeom prst="rect">
            <a:avLst/>
          </a:prstGeom>
          <a:solidFill>
            <a:schemeClr val="accent1"/>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121876" tIns="60938" rIns="121876" bIns="60938" numCol="1" rtlCol="0" anchor="ctr" anchorCtr="0" compatLnSpc="1">
            <a:prstTxWarp prst="textNoShape">
              <a:avLst/>
            </a:prstTxWarp>
          </a:bodyPr>
          <a:lstStyle/>
          <a:p>
            <a:pPr algn="ctr" defTabSz="913886" fontAlgn="base">
              <a:spcBef>
                <a:spcPct val="0"/>
              </a:spcBef>
              <a:spcAft>
                <a:spcPct val="0"/>
              </a:spcAft>
            </a:pPr>
            <a:endParaRPr lang="en-US" sz="2300" dirty="0">
              <a:solidFill>
                <a:srgbClr val="FFFFFF"/>
              </a:solidFill>
              <a:ea typeface="Segoe UI" pitchFamily="34" charset="0"/>
              <a:cs typeface="Segoe UI" pitchFamily="34" charset="0"/>
            </a:endParaRPr>
          </a:p>
        </p:txBody>
      </p:sp>
      <p:sp>
        <p:nvSpPr>
          <p:cNvPr id="2" name="TextBox 1"/>
          <p:cNvSpPr txBox="1"/>
          <p:nvPr/>
        </p:nvSpPr>
        <p:spPr>
          <a:xfrm>
            <a:off x="4353509" y="1121789"/>
            <a:ext cx="7334516" cy="390698"/>
          </a:xfrm>
          <a:prstGeom prst="rect">
            <a:avLst/>
          </a:prstGeom>
          <a:noFill/>
        </p:spPr>
        <p:txBody>
          <a:bodyPr wrap="none" lIns="121882" tIns="60940" rIns="121882" bIns="60940" rtlCol="0">
            <a:noAutofit/>
          </a:bodyPr>
          <a:lstStyle/>
          <a:p>
            <a:pPr algn="ctr">
              <a:buClr>
                <a:srgbClr val="FFFFFF"/>
              </a:buClr>
            </a:pPr>
            <a:r>
              <a:rPr lang="en-US" dirty="0">
                <a:solidFill>
                  <a:schemeClr val="accent1"/>
                </a:solidFill>
                <a:cs typeface="Segoe UI" pitchFamily="34" charset="0"/>
              </a:rPr>
              <a:t>Collections</a:t>
            </a:r>
          </a:p>
        </p:txBody>
      </p:sp>
      <p:sp>
        <p:nvSpPr>
          <p:cNvPr id="90" name="TextBox 89"/>
          <p:cNvSpPr txBox="1"/>
          <p:nvPr/>
        </p:nvSpPr>
        <p:spPr>
          <a:xfrm>
            <a:off x="4233550" y="1667144"/>
            <a:ext cx="3759441" cy="400069"/>
          </a:xfrm>
          <a:prstGeom prst="rect">
            <a:avLst/>
          </a:prstGeom>
          <a:noFill/>
        </p:spPr>
        <p:txBody>
          <a:bodyPr wrap="square" lIns="121882" tIns="60940" rIns="121882" bIns="60940" rtlCol="0">
            <a:spAutoFit/>
          </a:bodyPr>
          <a:lstStyle/>
          <a:p>
            <a:pPr algn="ctr"/>
            <a:r>
              <a:rPr lang="en-US" dirty="0">
                <a:solidFill>
                  <a:srgbClr val="FFFFFF"/>
                </a:solidFill>
                <a:ea typeface="Segoe UI" pitchFamily="34" charset="0"/>
                <a:cs typeface="Segoe UI" pitchFamily="34" charset="0"/>
              </a:rPr>
              <a:t>Document 1</a:t>
            </a:r>
          </a:p>
        </p:txBody>
      </p:sp>
      <p:sp>
        <p:nvSpPr>
          <p:cNvPr id="80" name="TextBox 79"/>
          <p:cNvSpPr txBox="1"/>
          <p:nvPr/>
        </p:nvSpPr>
        <p:spPr>
          <a:xfrm>
            <a:off x="8257286" y="1667142"/>
            <a:ext cx="2984011" cy="400069"/>
          </a:xfrm>
          <a:prstGeom prst="rect">
            <a:avLst/>
          </a:prstGeom>
          <a:noFill/>
        </p:spPr>
        <p:txBody>
          <a:bodyPr wrap="square" lIns="121882" tIns="60940" rIns="121882" bIns="60940" rtlCol="0">
            <a:spAutoFit/>
          </a:bodyPr>
          <a:lstStyle/>
          <a:p>
            <a:pPr algn="ctr"/>
            <a:r>
              <a:rPr lang="en-US" dirty="0">
                <a:solidFill>
                  <a:srgbClr val="FFFFFF"/>
                </a:solidFill>
                <a:ea typeface="Segoe UI" pitchFamily="34" charset="0"/>
                <a:cs typeface="Segoe UI" pitchFamily="34" charset="0"/>
              </a:rPr>
              <a:t>Document 2</a:t>
            </a:r>
          </a:p>
        </p:txBody>
      </p:sp>
      <p:grpSp>
        <p:nvGrpSpPr>
          <p:cNvPr id="10" name="Group 9"/>
          <p:cNvGrpSpPr/>
          <p:nvPr/>
        </p:nvGrpSpPr>
        <p:grpSpPr>
          <a:xfrm>
            <a:off x="4282845" y="3885340"/>
            <a:ext cx="3915487" cy="758875"/>
            <a:chOff x="4416397" y="4044227"/>
            <a:chExt cx="3969555" cy="769354"/>
          </a:xfrm>
        </p:grpSpPr>
        <p:sp>
          <p:nvSpPr>
            <p:cNvPr id="76" name="Rectangle 75"/>
            <p:cNvSpPr/>
            <p:nvPr/>
          </p:nvSpPr>
          <p:spPr>
            <a:xfrm>
              <a:off x="4446676" y="4474979"/>
              <a:ext cx="3939276" cy="338602"/>
            </a:xfrm>
            <a:prstGeom prst="rect">
              <a:avLst/>
            </a:prstGeom>
          </p:spPr>
          <p:txBody>
            <a:bodyPr wrap="square">
              <a:spAutoFit/>
            </a:bodyPr>
            <a:lstStyle/>
            <a:p>
              <a:endParaRPr lang="en-US" sz="1600" dirty="0">
                <a:solidFill>
                  <a:srgbClr val="FFFFFF"/>
                </a:solidFill>
                <a:latin typeface="Courier New" panose="02070309020205020404" pitchFamily="49" charset="0"/>
                <a:ea typeface="MS Mincho" panose="02020609040205080304" pitchFamily="49" charset="-128"/>
              </a:endParaRPr>
            </a:p>
          </p:txBody>
        </p:sp>
        <p:sp>
          <p:nvSpPr>
            <p:cNvPr id="81" name="TextBox 80"/>
            <p:cNvSpPr txBox="1"/>
            <p:nvPr/>
          </p:nvSpPr>
          <p:spPr>
            <a:xfrm>
              <a:off x="4416397" y="4044227"/>
              <a:ext cx="3811351" cy="400126"/>
            </a:xfrm>
            <a:prstGeom prst="rect">
              <a:avLst/>
            </a:prstGeom>
            <a:noFill/>
          </p:spPr>
          <p:txBody>
            <a:bodyPr wrap="square" lIns="121882" tIns="60940" rIns="121882" bIns="60940" rtlCol="0">
              <a:spAutoFit/>
            </a:bodyPr>
            <a:lstStyle/>
            <a:p>
              <a:pPr algn="ctr"/>
              <a:r>
                <a:rPr lang="en-US" dirty="0">
                  <a:solidFill>
                    <a:srgbClr val="FFFFFF"/>
                  </a:solidFill>
                  <a:ea typeface="Segoe UI" pitchFamily="34" charset="0"/>
                  <a:cs typeface="Segoe UI" pitchFamily="34" charset="0"/>
                </a:rPr>
                <a:t>Document 3</a:t>
              </a:r>
            </a:p>
          </p:txBody>
        </p:sp>
      </p:grpSp>
      <p:sp>
        <p:nvSpPr>
          <p:cNvPr id="83" name="TextBox 82"/>
          <p:cNvSpPr txBox="1"/>
          <p:nvPr/>
        </p:nvSpPr>
        <p:spPr>
          <a:xfrm>
            <a:off x="8257287" y="3880365"/>
            <a:ext cx="2984011" cy="400069"/>
          </a:xfrm>
          <a:prstGeom prst="rect">
            <a:avLst/>
          </a:prstGeom>
          <a:noFill/>
        </p:spPr>
        <p:txBody>
          <a:bodyPr wrap="square" lIns="121882" tIns="60940" rIns="121882" bIns="60940" rtlCol="0">
            <a:spAutoFit/>
          </a:bodyPr>
          <a:lstStyle/>
          <a:p>
            <a:pPr algn="ctr"/>
            <a:r>
              <a:rPr lang="en-US" dirty="0">
                <a:solidFill>
                  <a:srgbClr val="FFFFFF"/>
                </a:solidFill>
                <a:ea typeface="Segoe UI" pitchFamily="34" charset="0"/>
                <a:cs typeface="Segoe UI" pitchFamily="34" charset="0"/>
              </a:rPr>
              <a:t>Document 4</a:t>
            </a:r>
          </a:p>
        </p:txBody>
      </p:sp>
      <p:grpSp>
        <p:nvGrpSpPr>
          <p:cNvPr id="5" name="Group 4"/>
          <p:cNvGrpSpPr/>
          <p:nvPr/>
        </p:nvGrpSpPr>
        <p:grpSpPr>
          <a:xfrm>
            <a:off x="4048370" y="721609"/>
            <a:ext cx="7940053" cy="5646924"/>
            <a:chOff x="4045906" y="900835"/>
            <a:chExt cx="8049700" cy="5724900"/>
          </a:xfrm>
        </p:grpSpPr>
        <p:sp>
          <p:nvSpPr>
            <p:cNvPr id="27" name="TextBox 26"/>
            <p:cNvSpPr txBox="1"/>
            <p:nvPr/>
          </p:nvSpPr>
          <p:spPr>
            <a:xfrm>
              <a:off x="4045906" y="900835"/>
              <a:ext cx="8006072" cy="294738"/>
            </a:xfrm>
            <a:prstGeom prst="rect">
              <a:avLst/>
            </a:prstGeom>
            <a:noFill/>
          </p:spPr>
          <p:txBody>
            <a:bodyPr wrap="square" rtlCol="0">
              <a:spAutoFit/>
            </a:bodyPr>
            <a:lstStyle/>
            <a:p>
              <a:pPr algn="ctr">
                <a:lnSpc>
                  <a:spcPts val="1500"/>
                </a:lnSpc>
              </a:pPr>
              <a:r>
                <a:rPr lang="en-US" sz="2000" dirty="0">
                  <a:solidFill>
                    <a:schemeClr val="accent1"/>
                  </a:solidFill>
                  <a:ea typeface="Segoe UI" pitchFamily="34" charset="0"/>
                  <a:cs typeface="Segoe UI" pitchFamily="34" charset="0"/>
                </a:rPr>
                <a:t>DocumentDB</a:t>
              </a:r>
              <a:endParaRPr lang="en-US" sz="2400" dirty="0">
                <a:solidFill>
                  <a:schemeClr val="accent1"/>
                </a:solidFill>
                <a:ea typeface="Segoe UI" pitchFamily="34" charset="0"/>
                <a:cs typeface="Segoe UI" pitchFamily="34" charset="0"/>
              </a:endParaRPr>
            </a:p>
          </p:txBody>
        </p:sp>
        <p:sp>
          <p:nvSpPr>
            <p:cNvPr id="28" name="Rectangle 27"/>
            <p:cNvSpPr/>
            <p:nvPr/>
          </p:nvSpPr>
          <p:spPr bwMode="auto">
            <a:xfrm>
              <a:off x="4089534" y="1262918"/>
              <a:ext cx="8006072" cy="5362817"/>
            </a:xfrm>
            <a:prstGeom prst="rect">
              <a:avLst/>
            </a:prstGeom>
            <a:noFill/>
            <a:ln w="19050" cap="flat" cmpd="sng" algn="ctr">
              <a:solidFill>
                <a:schemeClr val="tx1"/>
              </a:solidFill>
              <a:prstDash val="sysDot"/>
              <a:round/>
              <a:headEnd type="none" w="med" len="med"/>
              <a:tailEnd type="none" w="med" len="med"/>
            </a:ln>
            <a:effectLst/>
          </p:spPr>
          <p:txBody>
            <a:bodyPr vert="horz" wrap="none" lIns="91411" tIns="45706" rIns="91411" bIns="45706" numCol="1" rtlCol="0" anchor="ctr" anchorCtr="0" compatLnSpc="1">
              <a:prstTxWarp prst="textNoShape">
                <a:avLst/>
              </a:prstTxWarp>
              <a:noAutofit/>
            </a:bodyPr>
            <a:lstStyle/>
            <a:p>
              <a:pPr algn="ctr" defTabSz="685610" fontAlgn="base">
                <a:spcBef>
                  <a:spcPct val="0"/>
                </a:spcBef>
                <a:spcAft>
                  <a:spcPct val="0"/>
                </a:spcAft>
              </a:pPr>
              <a:r>
                <a:rPr lang="en-US" sz="1574" dirty="0">
                  <a:solidFill>
                    <a:schemeClr val="accent1"/>
                  </a:solidFill>
                  <a:cs typeface="Segoe UI" pitchFamily="34" charset="0"/>
                </a:rPr>
                <a:t> </a:t>
              </a:r>
            </a:p>
          </p:txBody>
        </p:sp>
      </p:grpSp>
      <p:sp>
        <p:nvSpPr>
          <p:cNvPr id="427" name="TextBox 426"/>
          <p:cNvSpPr txBox="1"/>
          <p:nvPr/>
        </p:nvSpPr>
        <p:spPr>
          <a:xfrm>
            <a:off x="289642" y="3781218"/>
            <a:ext cx="1980299" cy="451341"/>
          </a:xfrm>
          <a:prstGeom prst="rect">
            <a:avLst/>
          </a:prstGeom>
          <a:noFill/>
        </p:spPr>
        <p:txBody>
          <a:bodyPr wrap="square" lIns="121882" tIns="60940" rIns="121882" bIns="60940" rtlCol="0">
            <a:spAutoFit/>
          </a:bodyPr>
          <a:lstStyle/>
          <a:p>
            <a:pPr algn="ctr"/>
            <a:r>
              <a:rPr lang="en-US" sz="2100" dirty="0">
                <a:solidFill>
                  <a:srgbClr val="FFFFFF"/>
                </a:solidFill>
                <a:cs typeface="Segoe UI" pitchFamily="34" charset="0"/>
              </a:rPr>
              <a:t>Application</a:t>
            </a:r>
          </a:p>
        </p:txBody>
      </p:sp>
      <p:sp>
        <p:nvSpPr>
          <p:cNvPr id="7" name="TextBox 6"/>
          <p:cNvSpPr txBox="1"/>
          <p:nvPr/>
        </p:nvSpPr>
        <p:spPr>
          <a:xfrm>
            <a:off x="485508" y="4385463"/>
            <a:ext cx="1694814" cy="507639"/>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Application</a:t>
            </a:r>
          </a:p>
        </p:txBody>
      </p:sp>
      <p:grpSp>
        <p:nvGrpSpPr>
          <p:cNvPr id="21" name="Group 20"/>
          <p:cNvGrpSpPr/>
          <p:nvPr/>
        </p:nvGrpSpPr>
        <p:grpSpPr>
          <a:xfrm>
            <a:off x="1851397" y="2854118"/>
            <a:ext cx="2366668" cy="651784"/>
            <a:chOff x="1796763" y="2855216"/>
            <a:chExt cx="2366668" cy="651784"/>
          </a:xfrm>
        </p:grpSpPr>
        <p:sp>
          <p:nvSpPr>
            <p:cNvPr id="44" name="TextBox 43"/>
            <p:cNvSpPr txBox="1"/>
            <p:nvPr/>
          </p:nvSpPr>
          <p:spPr>
            <a:xfrm>
              <a:off x="1796763" y="2855216"/>
              <a:ext cx="2366668" cy="572464"/>
            </a:xfrm>
            <a:prstGeom prst="rect">
              <a:avLst/>
            </a:prstGeom>
            <a:noFill/>
          </p:spPr>
          <p:txBody>
            <a:bodyPr wrap="square" lIns="182880" tIns="146304" rIns="182880" bIns="146304" rtlCol="0">
              <a:spAutoFit/>
            </a:bodyPr>
            <a:lstStyle/>
            <a:p>
              <a:pPr algn="ctr">
                <a:lnSpc>
                  <a:spcPct val="90000"/>
                </a:lnSpc>
              </a:pPr>
              <a:r>
                <a:rPr lang="en-US" sz="2000" dirty="0">
                  <a:gradFill>
                    <a:gsLst>
                      <a:gs pos="2917">
                        <a:schemeClr val="tx1"/>
                      </a:gs>
                      <a:gs pos="30000">
                        <a:schemeClr val="tx1"/>
                      </a:gs>
                    </a:gsLst>
                    <a:lin ang="5400000" scaled="0"/>
                  </a:gradFill>
                </a:rPr>
                <a:t>SQL query</a:t>
              </a:r>
            </a:p>
          </p:txBody>
        </p:sp>
        <p:cxnSp>
          <p:nvCxnSpPr>
            <p:cNvPr id="20" name="Straight Arrow Connector 19"/>
            <p:cNvCxnSpPr/>
            <p:nvPr/>
          </p:nvCxnSpPr>
          <p:spPr>
            <a:xfrm>
              <a:off x="2333671" y="3507000"/>
              <a:ext cx="1502861" cy="0"/>
            </a:xfrm>
            <a:prstGeom prst="straightConnector1">
              <a:avLst/>
            </a:prstGeom>
            <a:ln w="98425">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48" name="Straight Arrow Connector 47"/>
          <p:cNvCxnSpPr/>
          <p:nvPr/>
        </p:nvCxnSpPr>
        <p:spPr>
          <a:xfrm>
            <a:off x="2323082" y="3994337"/>
            <a:ext cx="1502861" cy="0"/>
          </a:xfrm>
          <a:prstGeom prst="straightConnector1">
            <a:avLst/>
          </a:prstGeom>
          <a:ln w="98425">
            <a:solidFill>
              <a:schemeClr val="accent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4501078" y="2085416"/>
            <a:ext cx="3450007" cy="1572631"/>
          </a:xfrm>
          <a:prstGeom prst="rect">
            <a:avLst/>
          </a:prstGeom>
          <a:solidFill>
            <a:schemeClr val="bg1"/>
          </a:solidFill>
          <a:ln w="12700">
            <a:solidFill>
              <a:schemeClr val="accent1"/>
            </a:solidFill>
          </a:ln>
        </p:spPr>
        <p:txBody>
          <a:bodyPr wrap="square" lIns="182880" tIns="146304" rIns="182880" bIns="146304" rtlCol="0">
            <a:noAutofit/>
          </a:bodyPr>
          <a:lstStyle/>
          <a:p>
            <a:pPr defTabSz="274320"/>
            <a:r>
              <a:rPr lang="en-US" sz="1400" dirty="0">
                <a:solidFill>
                  <a:schemeClr val="accent1"/>
                </a:solidFill>
                <a:latin typeface="Consolas" panose="020B0609020204030204" pitchFamily="49" charset="0"/>
                <a:cs typeface="Consolas" panose="020B0609020204030204" pitchFamily="49" charset="0"/>
              </a:rPr>
              <a:t>{</a:t>
            </a:r>
          </a:p>
          <a:p>
            <a:pPr defTabSz="274320"/>
            <a:r>
              <a:rPr lang="en-US" sz="1400" dirty="0">
                <a:solidFill>
                  <a:schemeClr val="accent1"/>
                </a:solidFill>
                <a:latin typeface="Consolas" panose="020B0609020204030204" pitchFamily="49" charset="0"/>
                <a:cs typeface="Consolas" panose="020B0609020204030204" pitchFamily="49" charset="0"/>
              </a:rPr>
              <a:t>  "name": "John",</a:t>
            </a:r>
          </a:p>
          <a:p>
            <a:pPr defTabSz="274320"/>
            <a:r>
              <a:rPr lang="en-US" sz="1400" dirty="0">
                <a:solidFill>
                  <a:schemeClr val="accent1"/>
                </a:solidFill>
                <a:latin typeface="Consolas" panose="020B0609020204030204" pitchFamily="49" charset="0"/>
                <a:cs typeface="Consolas" panose="020B0609020204030204" pitchFamily="49" charset="0"/>
              </a:rPr>
              <a:t>  "country": "Canada",</a:t>
            </a:r>
          </a:p>
          <a:p>
            <a:pPr defTabSz="274320"/>
            <a:r>
              <a:rPr lang="en-US" sz="1400" dirty="0">
                <a:solidFill>
                  <a:schemeClr val="accent1"/>
                </a:solidFill>
                <a:latin typeface="Consolas" panose="020B0609020204030204" pitchFamily="49" charset="0"/>
                <a:cs typeface="Consolas" panose="020B0609020204030204" pitchFamily="49" charset="0"/>
              </a:rPr>
              <a:t>  "age": 43,</a:t>
            </a:r>
          </a:p>
          <a:p>
            <a:pPr defTabSz="274320"/>
            <a:r>
              <a:rPr lang="en-US" sz="1400" dirty="0">
                <a:solidFill>
                  <a:schemeClr val="accent1"/>
                </a:solidFill>
                <a:latin typeface="Consolas" panose="020B0609020204030204" pitchFamily="49" charset="0"/>
                <a:cs typeface="Consolas" panose="020B0609020204030204" pitchFamily="49" charset="0"/>
              </a:rPr>
              <a:t>  "lastUse": "March 4, 2014"</a:t>
            </a:r>
          </a:p>
          <a:p>
            <a:pPr defTabSz="274320"/>
            <a:r>
              <a:rPr lang="en-US" sz="1400" dirty="0">
                <a:solidFill>
                  <a:schemeClr val="accent1"/>
                </a:solidFill>
                <a:latin typeface="Consolas" panose="020B0609020204030204" pitchFamily="49" charset="0"/>
                <a:cs typeface="Consolas" panose="020B0609020204030204" pitchFamily="49" charset="0"/>
              </a:rPr>
              <a:t>}</a:t>
            </a:r>
          </a:p>
        </p:txBody>
      </p:sp>
      <p:sp>
        <p:nvSpPr>
          <p:cNvPr id="40" name="TextBox 39"/>
          <p:cNvSpPr txBox="1"/>
          <p:nvPr/>
        </p:nvSpPr>
        <p:spPr>
          <a:xfrm>
            <a:off x="4498838" y="4321369"/>
            <a:ext cx="3450007" cy="1572631"/>
          </a:xfrm>
          <a:prstGeom prst="rect">
            <a:avLst/>
          </a:prstGeom>
          <a:solidFill>
            <a:schemeClr val="bg1"/>
          </a:solidFill>
          <a:ln w="12700">
            <a:solidFill>
              <a:schemeClr val="accent1"/>
            </a:solidFill>
          </a:ln>
        </p:spPr>
        <p:txBody>
          <a:bodyPr wrap="square" lIns="182880" tIns="146304" rIns="182880" bIns="146304" rtlCol="0">
            <a:noAutofit/>
          </a:bodyPr>
          <a:lstStyle/>
          <a:p>
            <a:pPr defTabSz="274320"/>
            <a:r>
              <a:rPr lang="en-US" sz="1400" dirty="0">
                <a:solidFill>
                  <a:schemeClr val="accent1"/>
                </a:solidFill>
                <a:latin typeface="Consolas" panose="020B0609020204030204" pitchFamily="49" charset="0"/>
                <a:cs typeface="Consolas" panose="020B0609020204030204" pitchFamily="49" charset="0"/>
              </a:rPr>
              <a:t>{</a:t>
            </a:r>
          </a:p>
          <a:p>
            <a:pPr defTabSz="274320"/>
            <a:r>
              <a:rPr lang="en-US" sz="1400" dirty="0">
                <a:solidFill>
                  <a:schemeClr val="accent1"/>
                </a:solidFill>
                <a:latin typeface="Consolas" panose="020B0609020204030204" pitchFamily="49" charset="0"/>
                <a:cs typeface="Consolas" panose="020B0609020204030204" pitchFamily="49" charset="0"/>
              </a:rPr>
              <a:t>  "name": "Lou",</a:t>
            </a:r>
          </a:p>
          <a:p>
            <a:pPr defTabSz="274320"/>
            <a:r>
              <a:rPr lang="en-US" sz="1400" dirty="0">
                <a:solidFill>
                  <a:schemeClr val="accent1"/>
                </a:solidFill>
                <a:latin typeface="Consolas" panose="020B0609020204030204" pitchFamily="49" charset="0"/>
                <a:cs typeface="Consolas" panose="020B0609020204030204" pitchFamily="49" charset="0"/>
              </a:rPr>
              <a:t>  "country": "Australia",</a:t>
            </a:r>
          </a:p>
          <a:p>
            <a:pPr defTabSz="274320"/>
            <a:r>
              <a:rPr lang="en-US" sz="1400" dirty="0">
                <a:solidFill>
                  <a:schemeClr val="accent1"/>
                </a:solidFill>
                <a:latin typeface="Consolas" panose="020B0609020204030204" pitchFamily="49" charset="0"/>
                <a:cs typeface="Consolas" panose="020B0609020204030204" pitchFamily="49" charset="0"/>
              </a:rPr>
              <a:t>  "age": 51,</a:t>
            </a:r>
          </a:p>
          <a:p>
            <a:pPr defTabSz="274320"/>
            <a:r>
              <a:rPr lang="en-US" sz="1400" dirty="0">
                <a:solidFill>
                  <a:schemeClr val="accent1"/>
                </a:solidFill>
                <a:latin typeface="Consolas" panose="020B0609020204030204" pitchFamily="49" charset="0"/>
                <a:cs typeface="Consolas" panose="020B0609020204030204" pitchFamily="49" charset="0"/>
              </a:rPr>
              <a:t>  "firstUse": "May 8, 2013"</a:t>
            </a:r>
          </a:p>
          <a:p>
            <a:pPr defTabSz="274320"/>
            <a:r>
              <a:rPr lang="en-US" sz="1400" dirty="0">
                <a:solidFill>
                  <a:schemeClr val="accent1"/>
                </a:solidFill>
                <a:latin typeface="Consolas" panose="020B0609020204030204" pitchFamily="49" charset="0"/>
                <a:cs typeface="Consolas" panose="020B0609020204030204" pitchFamily="49" charset="0"/>
              </a:rPr>
              <a:t>}</a:t>
            </a:r>
          </a:p>
        </p:txBody>
      </p:sp>
      <p:sp>
        <p:nvSpPr>
          <p:cNvPr id="42" name="TextBox 41"/>
          <p:cNvSpPr txBox="1"/>
          <p:nvPr/>
        </p:nvSpPr>
        <p:spPr>
          <a:xfrm>
            <a:off x="8081968" y="4316959"/>
            <a:ext cx="3450007" cy="1572631"/>
          </a:xfrm>
          <a:prstGeom prst="rect">
            <a:avLst/>
          </a:prstGeom>
          <a:solidFill>
            <a:schemeClr val="bg1"/>
          </a:solidFill>
          <a:ln w="12700">
            <a:solidFill>
              <a:schemeClr val="accent1"/>
            </a:solidFill>
          </a:ln>
        </p:spPr>
        <p:txBody>
          <a:bodyPr wrap="square" lIns="182880" tIns="146304" rIns="182880" bIns="146304" rtlCol="0">
            <a:noAutofit/>
          </a:bodyPr>
          <a:lstStyle/>
          <a:p>
            <a:pPr defTabSz="274320"/>
            <a:r>
              <a:rPr lang="en-US" sz="1400" dirty="0">
                <a:solidFill>
                  <a:schemeClr val="accent1"/>
                </a:solidFill>
                <a:latin typeface="Consolas" panose="020B0609020204030204" pitchFamily="49" charset="0"/>
                <a:cs typeface="Consolas" panose="020B0609020204030204" pitchFamily="49" charset="0"/>
              </a:rPr>
              <a:t>{</a:t>
            </a:r>
          </a:p>
          <a:p>
            <a:pPr defTabSz="274320"/>
            <a:r>
              <a:rPr lang="en-US" sz="1400" dirty="0">
                <a:solidFill>
                  <a:schemeClr val="accent1"/>
                </a:solidFill>
                <a:latin typeface="Consolas" panose="020B0609020204030204" pitchFamily="49" charset="0"/>
                <a:cs typeface="Consolas" panose="020B0609020204030204" pitchFamily="49" charset="0"/>
              </a:rPr>
              <a:t> "docCount": 3,</a:t>
            </a:r>
          </a:p>
          <a:p>
            <a:pPr defTabSz="274320"/>
            <a:r>
              <a:rPr lang="en-US" sz="1400" dirty="0">
                <a:solidFill>
                  <a:schemeClr val="accent1"/>
                </a:solidFill>
                <a:latin typeface="Consolas" panose="020B0609020204030204" pitchFamily="49" charset="0"/>
                <a:cs typeface="Consolas" panose="020B0609020204030204" pitchFamily="49" charset="0"/>
              </a:rPr>
              <a:t> "last": "May 1, 2014"</a:t>
            </a:r>
          </a:p>
          <a:p>
            <a:pPr defTabSz="274320"/>
            <a:r>
              <a:rPr lang="en-US" sz="1400" dirty="0">
                <a:solidFill>
                  <a:schemeClr val="accent1"/>
                </a:solidFill>
                <a:latin typeface="Consolas" panose="020B0609020204030204" pitchFamily="49" charset="0"/>
                <a:cs typeface="Consolas" panose="020B0609020204030204" pitchFamily="49" charset="0"/>
              </a:rPr>
              <a:t>}</a:t>
            </a:r>
          </a:p>
        </p:txBody>
      </p:sp>
      <p:sp>
        <p:nvSpPr>
          <p:cNvPr id="43" name="TextBox 42"/>
          <p:cNvSpPr txBox="1"/>
          <p:nvPr/>
        </p:nvSpPr>
        <p:spPr>
          <a:xfrm>
            <a:off x="8100104" y="2078682"/>
            <a:ext cx="3450007" cy="1572631"/>
          </a:xfrm>
          <a:prstGeom prst="rect">
            <a:avLst/>
          </a:prstGeom>
          <a:solidFill>
            <a:schemeClr val="bg1"/>
          </a:solidFill>
          <a:ln w="12700">
            <a:solidFill>
              <a:schemeClr val="accent1"/>
            </a:solidFill>
          </a:ln>
        </p:spPr>
        <p:txBody>
          <a:bodyPr wrap="square" lIns="182880" tIns="146304" rIns="182880" bIns="146304" rtlCol="0">
            <a:noAutofit/>
          </a:bodyPr>
          <a:lstStyle/>
          <a:p>
            <a:pPr defTabSz="274320"/>
            <a:r>
              <a:rPr lang="en-US" sz="1400" dirty="0">
                <a:solidFill>
                  <a:schemeClr val="accent1"/>
                </a:solidFill>
                <a:latin typeface="Consolas" panose="020B0609020204030204" pitchFamily="49" charset="0"/>
                <a:cs typeface="Consolas" panose="020B0609020204030204" pitchFamily="49" charset="0"/>
              </a:rPr>
              <a:t>{</a:t>
            </a:r>
          </a:p>
          <a:p>
            <a:pPr defTabSz="274320"/>
            <a:r>
              <a:rPr lang="en-US" sz="1400" dirty="0">
                <a:solidFill>
                  <a:schemeClr val="accent1"/>
                </a:solidFill>
                <a:latin typeface="Consolas" panose="020B0609020204030204" pitchFamily="49" charset="0"/>
                <a:cs typeface="Consolas" panose="020B0609020204030204" pitchFamily="49" charset="0"/>
              </a:rPr>
              <a:t>  "name": "Eva",</a:t>
            </a:r>
          </a:p>
          <a:p>
            <a:pPr defTabSz="274320"/>
            <a:r>
              <a:rPr lang="en-US" sz="1400" dirty="0">
                <a:solidFill>
                  <a:schemeClr val="accent1"/>
                </a:solidFill>
                <a:latin typeface="Consolas" panose="020B0609020204030204" pitchFamily="49" charset="0"/>
                <a:cs typeface="Consolas" panose="020B0609020204030204" pitchFamily="49" charset="0"/>
              </a:rPr>
              <a:t>  "country": "Germany",</a:t>
            </a:r>
          </a:p>
          <a:p>
            <a:pPr defTabSz="274320"/>
            <a:r>
              <a:rPr lang="en-US" sz="1400" dirty="0">
                <a:solidFill>
                  <a:schemeClr val="accent1"/>
                </a:solidFill>
                <a:latin typeface="Consolas" panose="020B0609020204030204" pitchFamily="49" charset="0"/>
                <a:cs typeface="Consolas" panose="020B0609020204030204" pitchFamily="49" charset="0"/>
              </a:rPr>
              <a:t>  "age": 25</a:t>
            </a:r>
          </a:p>
          <a:p>
            <a:pPr defTabSz="274320"/>
            <a:r>
              <a:rPr lang="en-US" sz="1400" dirty="0">
                <a:solidFill>
                  <a:schemeClr val="accent1"/>
                </a:solidFill>
                <a:latin typeface="Consolas" panose="020B0609020204030204" pitchFamily="49" charset="0"/>
                <a:cs typeface="Consolas" panose="020B0609020204030204" pitchFamily="49" charset="0"/>
              </a:rPr>
              <a:t>}</a:t>
            </a:r>
          </a:p>
        </p:txBody>
      </p:sp>
      <p:grpSp>
        <p:nvGrpSpPr>
          <p:cNvPr id="33" name="Group 32"/>
          <p:cNvGrpSpPr/>
          <p:nvPr/>
        </p:nvGrpSpPr>
        <p:grpSpPr>
          <a:xfrm>
            <a:off x="2710872" y="4130748"/>
            <a:ext cx="880566" cy="880566"/>
            <a:chOff x="505062" y="2945619"/>
            <a:chExt cx="1032734" cy="1032734"/>
          </a:xfrm>
        </p:grpSpPr>
        <p:sp>
          <p:nvSpPr>
            <p:cNvPr id="34" name="Rectangle 33"/>
            <p:cNvSpPr/>
            <p:nvPr/>
          </p:nvSpPr>
          <p:spPr bwMode="auto">
            <a:xfrm>
              <a:off x="505062" y="2945619"/>
              <a:ext cx="1032734" cy="10327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accent1"/>
                  </a:solidFill>
                  <a:latin typeface="+mj-lt"/>
                  <a:ea typeface="Segoe UI" pitchFamily="34" charset="0"/>
                  <a:cs typeface="Segoe UI" pitchFamily="34" charset="0"/>
                </a:rPr>
                <a:t>JSON</a:t>
              </a:r>
            </a:p>
          </p:txBody>
        </p:sp>
        <p:pic>
          <p:nvPicPr>
            <p:cNvPr id="35" name="Picture 34"/>
            <p:cNvPicPr>
              <a:picLocks noChangeAspect="1"/>
            </p:cNvPicPr>
            <p:nvPr/>
          </p:nvPicPr>
          <p:blipFill>
            <a:blip r:embed="rId3"/>
            <a:stretch>
              <a:fillRect/>
            </a:stretch>
          </p:blipFill>
          <p:spPr>
            <a:xfrm>
              <a:off x="598502" y="2978641"/>
              <a:ext cx="845855" cy="966691"/>
            </a:xfrm>
            <a:prstGeom prst="rect">
              <a:avLst/>
            </a:prstGeom>
          </p:spPr>
        </p:pic>
      </p:grpSp>
      <p:pic>
        <p:nvPicPr>
          <p:cNvPr id="3" name="Picture 2"/>
          <p:cNvPicPr>
            <a:picLocks noChangeAspect="1"/>
          </p:cNvPicPr>
          <p:nvPr/>
        </p:nvPicPr>
        <p:blipFill>
          <a:blip r:embed="rId4"/>
          <a:stretch>
            <a:fillRect/>
          </a:stretch>
        </p:blipFill>
        <p:spPr>
          <a:xfrm>
            <a:off x="625338" y="3375267"/>
            <a:ext cx="1415385" cy="1010196"/>
          </a:xfrm>
          <a:prstGeom prst="rect">
            <a:avLst/>
          </a:prstGeom>
        </p:spPr>
      </p:pic>
    </p:spTree>
    <p:extLst>
      <p:ext uri="{BB962C8B-B14F-4D97-AF65-F5344CB8AC3E}">
        <p14:creationId xmlns:p14="http://schemas.microsoft.com/office/powerpoint/2010/main" val="21330050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Konsument</a:t>
            </a:r>
            <a:endParaRPr lang="en-US" dirty="0"/>
          </a:p>
        </p:txBody>
      </p:sp>
      <p:sp>
        <p:nvSpPr>
          <p:cNvPr id="3" name="Text Placeholder 2"/>
          <p:cNvSpPr>
            <a:spLocks noGrp="1"/>
          </p:cNvSpPr>
          <p:nvPr>
            <p:ph type="body" sz="quarter" idx="10"/>
          </p:nvPr>
        </p:nvSpPr>
        <p:spPr>
          <a:xfrm>
            <a:off x="270757" y="1189177"/>
            <a:ext cx="11650488" cy="4308872"/>
          </a:xfrm>
        </p:spPr>
        <p:txBody>
          <a:bodyPr/>
          <a:lstStyle/>
          <a:p>
            <a:r>
              <a:rPr lang="pl-PL" sz="2800" dirty="0"/>
              <a:t>Liczba partycji </a:t>
            </a:r>
            <a:r>
              <a:rPr lang="en-US" sz="2800" dirty="0"/>
              <a:t>= </a:t>
            </a:r>
            <a:r>
              <a:rPr lang="pl-PL" sz="2800" dirty="0"/>
              <a:t>stopień zrównoleglenia w aplikacja konsumujących zdarzenia</a:t>
            </a:r>
            <a:endParaRPr lang="en-US" sz="2800" dirty="0"/>
          </a:p>
          <a:p>
            <a:r>
              <a:rPr lang="pl-PL" sz="2800" dirty="0"/>
              <a:t>Consumer Group (wiele)</a:t>
            </a:r>
          </a:p>
          <a:p>
            <a:pPr lvl="1"/>
            <a:r>
              <a:rPr lang="pl-PL" sz="2000" dirty="0"/>
              <a:t>Widok</a:t>
            </a:r>
            <a:r>
              <a:rPr lang="en-US" sz="2000" dirty="0"/>
              <a:t> </a:t>
            </a:r>
            <a:r>
              <a:rPr lang="pl-PL" sz="2000" dirty="0"/>
              <a:t>(stan, pozycja (offset) we wszystkich partycjach)</a:t>
            </a:r>
            <a:r>
              <a:rPr lang="en-US" sz="2000" dirty="0"/>
              <a:t>. </a:t>
            </a:r>
            <a:r>
              <a:rPr lang="pl-PL" sz="2000" dirty="0"/>
              <a:t>Kursor</a:t>
            </a:r>
            <a:r>
              <a:rPr lang="en-US" sz="2000" dirty="0"/>
              <a:t> (</a:t>
            </a:r>
            <a:r>
              <a:rPr lang="pl-PL" sz="2000" dirty="0"/>
              <a:t>koncepcja z archaicznych DB </a:t>
            </a:r>
            <a:r>
              <a:rPr lang="pl-PL" sz="2000" dirty="0">
                <a:sym typeface="Wingdings" panose="05000000000000000000" pitchFamily="2" charset="2"/>
              </a:rPr>
              <a:t></a:t>
            </a:r>
            <a:r>
              <a:rPr lang="en-US" sz="2000" dirty="0"/>
              <a:t>)</a:t>
            </a:r>
            <a:r>
              <a:rPr lang="pl-PL" sz="2000" dirty="0"/>
              <a:t>. </a:t>
            </a:r>
          </a:p>
          <a:p>
            <a:pPr lvl="1"/>
            <a:r>
              <a:rPr lang="pl-PL" sz="2000" dirty="0"/>
              <a:t>Klient może widzieć zdarzenia z partycji albo z całego EH</a:t>
            </a:r>
          </a:p>
          <a:p>
            <a:r>
              <a:rPr lang="pl-PL" sz="2800" dirty="0"/>
              <a:t>Każda partycja może mieć tylko jednego aktywnego czytającego w danym momencie</a:t>
            </a:r>
            <a:endParaRPr lang="en-US" sz="2800" dirty="0"/>
          </a:p>
          <a:p>
            <a:r>
              <a:rPr lang="pl-PL" sz="2800" dirty="0"/>
              <a:t>„</a:t>
            </a:r>
            <a:r>
              <a:rPr lang="en-US" sz="2800" dirty="0"/>
              <a:t>Checkpoints marks</a:t>
            </a:r>
            <a:r>
              <a:rPr lang="pl-PL" sz="2800" dirty="0"/>
              <a:t>” określają </a:t>
            </a:r>
            <a:r>
              <a:rPr lang="en-US" sz="2800" dirty="0"/>
              <a:t> end of client processing (if reconnected – processing will be </a:t>
            </a:r>
            <a:r>
              <a:rPr lang="pl-PL" sz="2800" dirty="0"/>
              <a:t>resumed </a:t>
            </a:r>
            <a:r>
              <a:rPr lang="en-US" sz="2800" dirty="0"/>
              <a:t>at checkpoint</a:t>
            </a:r>
            <a:r>
              <a:rPr lang="pl-PL" sz="2800" dirty="0"/>
              <a:t>)</a:t>
            </a:r>
            <a:endParaRPr lang="en-US" sz="2800" dirty="0"/>
          </a:p>
          <a:p>
            <a:r>
              <a:rPr lang="en-US" sz="2800" dirty="0"/>
              <a:t>Can explicitly set offset position</a:t>
            </a:r>
            <a:endParaRPr lang="pl-PL" sz="2000" dirty="0"/>
          </a:p>
        </p:txBody>
      </p:sp>
      <p:pic>
        <p:nvPicPr>
          <p:cNvPr id="6146" name="Picture 2" descr="Event Hub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589" y="4916278"/>
            <a:ext cx="4922213" cy="17719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Event Hub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9679" y="4981834"/>
            <a:ext cx="3764210" cy="1706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426452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a:t>
            </a:r>
          </a:p>
        </p:txBody>
      </p:sp>
      <p:sp>
        <p:nvSpPr>
          <p:cNvPr id="3" name="Content Placeholder 2"/>
          <p:cNvSpPr>
            <a:spLocks noGrp="1"/>
          </p:cNvSpPr>
          <p:nvPr>
            <p:ph type="body" sz="quarter" idx="11"/>
          </p:nvPr>
        </p:nvSpPr>
        <p:spPr>
          <a:prstGeom prst="rect">
            <a:avLst/>
          </a:prstGeom>
        </p:spPr>
        <p:txBody>
          <a:bodyPr>
            <a:normAutofit lnSpcReduction="10000"/>
          </a:bodyPr>
          <a:lstStyle/>
          <a:p>
            <a:pPr marL="0" indent="0">
              <a:spcBef>
                <a:spcPts val="600"/>
              </a:spcBef>
              <a:buNone/>
            </a:pPr>
            <a:r>
              <a:rPr lang="en-US" sz="2400" dirty="0">
                <a:solidFill>
                  <a:schemeClr val="accent1"/>
                </a:solidFill>
              </a:rPr>
              <a:t>Resource model</a:t>
            </a:r>
          </a:p>
          <a:p>
            <a:pPr marL="365760" indent="0">
              <a:spcBef>
                <a:spcPts val="600"/>
              </a:spcBef>
              <a:buNone/>
            </a:pPr>
            <a:r>
              <a:rPr lang="en-US" sz="1500" dirty="0"/>
              <a:t>Entities addressable by logical URI</a:t>
            </a:r>
          </a:p>
          <a:p>
            <a:pPr marL="365760" indent="0">
              <a:spcBef>
                <a:spcPts val="600"/>
              </a:spcBef>
              <a:buNone/>
            </a:pPr>
            <a:r>
              <a:rPr lang="en-US" sz="1500" dirty="0"/>
              <a:t>Partitioned for scale out </a:t>
            </a:r>
          </a:p>
          <a:p>
            <a:pPr marL="365760" indent="0">
              <a:spcBef>
                <a:spcPts val="600"/>
              </a:spcBef>
              <a:buNone/>
            </a:pPr>
            <a:r>
              <a:rPr lang="en-US" sz="1500" dirty="0"/>
              <a:t>Replicated for high availability</a:t>
            </a:r>
          </a:p>
          <a:p>
            <a:pPr marL="365760" indent="0">
              <a:spcBef>
                <a:spcPts val="600"/>
              </a:spcBef>
              <a:buNone/>
            </a:pPr>
            <a:r>
              <a:rPr lang="en-US" sz="1500" dirty="0"/>
              <a:t>Entities represented as JSON</a:t>
            </a:r>
          </a:p>
          <a:p>
            <a:pPr marL="365760" indent="0">
              <a:spcBef>
                <a:spcPts val="600"/>
              </a:spcBef>
              <a:buNone/>
            </a:pPr>
            <a:r>
              <a:rPr lang="en-US" sz="1500" dirty="0"/>
              <a:t>Accounts scale out through addition of capacity units</a:t>
            </a:r>
          </a:p>
          <a:p>
            <a:pPr marL="365760" indent="0">
              <a:spcBef>
                <a:spcPts val="600"/>
              </a:spcBef>
              <a:buNone/>
            </a:pPr>
            <a:endParaRPr lang="en-US" sz="1400" dirty="0">
              <a:latin typeface="+mn-lt"/>
            </a:endParaRPr>
          </a:p>
          <a:p>
            <a:pPr marL="0" indent="0">
              <a:spcBef>
                <a:spcPts val="600"/>
              </a:spcBef>
              <a:buClr>
                <a:srgbClr val="FFFFFF"/>
              </a:buClr>
              <a:buNone/>
            </a:pPr>
            <a:r>
              <a:rPr lang="en-US" sz="2400" dirty="0">
                <a:solidFill>
                  <a:schemeClr val="accent1"/>
                </a:solidFill>
              </a:rPr>
              <a:t>Interaction model</a:t>
            </a:r>
          </a:p>
          <a:p>
            <a:pPr marL="274320">
              <a:spcBef>
                <a:spcPts val="600"/>
              </a:spcBef>
              <a:buClr>
                <a:srgbClr val="FFFFFF"/>
              </a:buClr>
              <a:buFont typeface="Wingdings" panose="05000000000000000000" pitchFamily="2" charset="2"/>
              <a:buChar char="§"/>
            </a:pPr>
            <a:r>
              <a:rPr lang="en-US" sz="1500" dirty="0" err="1"/>
              <a:t>RESTful</a:t>
            </a:r>
            <a:r>
              <a:rPr lang="en-US" sz="1500" dirty="0"/>
              <a:t> interaction over HTTP</a:t>
            </a:r>
          </a:p>
          <a:p>
            <a:pPr marL="274320">
              <a:spcBef>
                <a:spcPts val="600"/>
              </a:spcBef>
              <a:buClr>
                <a:srgbClr val="FFFFFF"/>
              </a:buClr>
              <a:buFont typeface="Wingdings" panose="05000000000000000000" pitchFamily="2" charset="2"/>
              <a:buChar char="§"/>
            </a:pPr>
            <a:r>
              <a:rPr lang="en-US" sz="1500" dirty="0"/>
              <a:t>HTTP and TCP connectivity</a:t>
            </a:r>
          </a:p>
          <a:p>
            <a:pPr marL="274320">
              <a:spcBef>
                <a:spcPts val="600"/>
              </a:spcBef>
              <a:buClr>
                <a:srgbClr val="FFFFFF"/>
              </a:buClr>
              <a:buFont typeface="Wingdings" panose="05000000000000000000" pitchFamily="2" charset="2"/>
              <a:buChar char="§"/>
            </a:pPr>
            <a:r>
              <a:rPr lang="en-US" sz="1500" dirty="0"/>
              <a:t>Standard HTTP verbs and semantics</a:t>
            </a:r>
          </a:p>
          <a:p>
            <a:pPr marL="365760" indent="0">
              <a:spcBef>
                <a:spcPts val="600"/>
              </a:spcBef>
              <a:buNone/>
            </a:pPr>
            <a:endParaRPr lang="en-US" sz="1400" dirty="0"/>
          </a:p>
          <a:p>
            <a:pPr marL="0" indent="0">
              <a:spcBef>
                <a:spcPts val="600"/>
              </a:spcBef>
              <a:buClr>
                <a:srgbClr val="FFFFFF"/>
              </a:buClr>
              <a:buNone/>
            </a:pPr>
            <a:r>
              <a:rPr lang="en-US" sz="2400" dirty="0">
                <a:solidFill>
                  <a:schemeClr val="accent1"/>
                </a:solidFill>
              </a:rPr>
              <a:t>Development </a:t>
            </a:r>
            <a:endParaRPr lang="en-US" sz="3300" dirty="0">
              <a:solidFill>
                <a:schemeClr val="accent1"/>
              </a:solidFill>
            </a:endParaRPr>
          </a:p>
          <a:p>
            <a:pPr marL="274320">
              <a:spcBef>
                <a:spcPts val="600"/>
              </a:spcBef>
              <a:buClr>
                <a:srgbClr val="FFFFFF"/>
              </a:buClr>
              <a:buFont typeface="Wingdings" panose="05000000000000000000" pitchFamily="2" charset="2"/>
              <a:buChar char="§"/>
            </a:pPr>
            <a:r>
              <a:rPr lang="en-US" sz="1500" dirty="0" err="1"/>
              <a:t>.Net</a:t>
            </a:r>
            <a:r>
              <a:rPr lang="en-US" sz="1500" dirty="0"/>
              <a:t>, Node, Python, Java and JavaScript clients</a:t>
            </a:r>
          </a:p>
          <a:p>
            <a:pPr marL="274320">
              <a:spcBef>
                <a:spcPts val="600"/>
              </a:spcBef>
              <a:buClr>
                <a:srgbClr val="FFFFFF"/>
              </a:buClr>
              <a:buFont typeface="Wingdings" panose="05000000000000000000" pitchFamily="2" charset="2"/>
              <a:buChar char="§"/>
            </a:pPr>
            <a:r>
              <a:rPr lang="en-US" sz="1500" dirty="0"/>
              <a:t>SQL for query expression, </a:t>
            </a:r>
            <a:r>
              <a:rPr lang="en-US" sz="1500" dirty="0" err="1"/>
              <a:t>.Net</a:t>
            </a:r>
            <a:r>
              <a:rPr lang="en-US" sz="1500" dirty="0"/>
              <a:t> LINQ</a:t>
            </a:r>
          </a:p>
          <a:p>
            <a:pPr marL="274320">
              <a:spcBef>
                <a:spcPts val="600"/>
              </a:spcBef>
              <a:buClr>
                <a:srgbClr val="FFFFFF"/>
              </a:buClr>
              <a:buFont typeface="Wingdings" panose="05000000000000000000" pitchFamily="2" charset="2"/>
              <a:buChar char="§"/>
            </a:pPr>
            <a:r>
              <a:rPr lang="en-US" sz="1500" dirty="0"/>
              <a:t>JavaScript for server-side app logic</a:t>
            </a:r>
          </a:p>
          <a:p>
            <a:pPr marL="365760" indent="0">
              <a:spcBef>
                <a:spcPts val="600"/>
              </a:spcBef>
              <a:buNone/>
            </a:pPr>
            <a:endParaRPr lang="en-US" sz="1400" dirty="0">
              <a:latin typeface="+mn-lt"/>
            </a:endParaRPr>
          </a:p>
          <a:p>
            <a:pPr marL="0" indent="0">
              <a:spcBef>
                <a:spcPts val="600"/>
              </a:spcBef>
              <a:buNone/>
            </a:pPr>
            <a:endParaRPr lang="en-US" sz="2400" baseline="0" dirty="0"/>
          </a:p>
        </p:txBody>
      </p:sp>
      <p:sp>
        <p:nvSpPr>
          <p:cNvPr id="55" name="TextBox 54"/>
          <p:cNvSpPr txBox="1"/>
          <p:nvPr/>
        </p:nvSpPr>
        <p:spPr>
          <a:xfrm>
            <a:off x="6500579" y="1712704"/>
            <a:ext cx="527079" cy="506901"/>
          </a:xfrm>
          <a:prstGeom prst="rect">
            <a:avLst/>
          </a:prstGeom>
          <a:noFill/>
        </p:spPr>
        <p:txBody>
          <a:bodyPr wrap="none" lIns="179285" tIns="143428" rIns="179285" bIns="143428" rtlCol="0">
            <a:spAutoFit/>
          </a:bodyPr>
          <a:lstStyle/>
          <a:p>
            <a:pPr defTabSz="914367">
              <a:lnSpc>
                <a:spcPct val="90000"/>
              </a:lnSpc>
            </a:pPr>
            <a:r>
              <a:rPr lang="en-US" sz="784" dirty="0">
                <a:solidFill>
                  <a:schemeClr val="accent1"/>
                </a:solidFill>
                <a:latin typeface="Consolas" panose="020B0609020204030204" pitchFamily="49" charset="0"/>
                <a:cs typeface="Consolas" panose="020B0609020204030204" pitchFamily="49" charset="0"/>
              </a:rPr>
              <a:t>101</a:t>
            </a:r>
          </a:p>
          <a:p>
            <a:pPr defTabSz="914367">
              <a:lnSpc>
                <a:spcPct val="90000"/>
              </a:lnSpc>
            </a:pPr>
            <a:r>
              <a:rPr lang="en-US" sz="784" dirty="0">
                <a:solidFill>
                  <a:schemeClr val="accent1"/>
                </a:solidFill>
                <a:latin typeface="Consolas" panose="020B0609020204030204" pitchFamily="49" charset="0"/>
                <a:cs typeface="Consolas" panose="020B0609020204030204" pitchFamily="49" charset="0"/>
              </a:rPr>
              <a:t>010</a:t>
            </a:r>
          </a:p>
        </p:txBody>
      </p:sp>
      <p:pic>
        <p:nvPicPr>
          <p:cNvPr id="22" name="Picture 21"/>
          <p:cNvPicPr>
            <a:picLocks noChangeAspect="1"/>
          </p:cNvPicPr>
          <p:nvPr/>
        </p:nvPicPr>
        <p:blipFill>
          <a:blip r:embed="rId3"/>
          <a:stretch>
            <a:fillRect/>
          </a:stretch>
        </p:blipFill>
        <p:spPr>
          <a:xfrm>
            <a:off x="6561867" y="1723612"/>
            <a:ext cx="344001" cy="393144"/>
          </a:xfrm>
          <a:prstGeom prst="rect">
            <a:avLst/>
          </a:prstGeom>
        </p:spPr>
      </p:pic>
      <p:sp>
        <p:nvSpPr>
          <p:cNvPr id="9" name="Freeform 131"/>
          <p:cNvSpPr>
            <a:spLocks noEditPoints="1"/>
          </p:cNvSpPr>
          <p:nvPr/>
        </p:nvSpPr>
        <p:spPr bwMode="black">
          <a:xfrm>
            <a:off x="1057580" y="1798264"/>
            <a:ext cx="361970" cy="213252"/>
          </a:xfrm>
          <a:custGeom>
            <a:avLst/>
            <a:gdLst>
              <a:gd name="T0" fmla="*/ 63 w 78"/>
              <a:gd name="T1" fmla="*/ 46 h 46"/>
              <a:gd name="T2" fmla="*/ 15 w 78"/>
              <a:gd name="T3" fmla="*/ 46 h 46"/>
              <a:gd name="T4" fmla="*/ 15 w 78"/>
              <a:gd name="T5" fmla="*/ 37 h 46"/>
              <a:gd name="T6" fmla="*/ 63 w 78"/>
              <a:gd name="T7" fmla="*/ 37 h 46"/>
              <a:gd name="T8" fmla="*/ 63 w 78"/>
              <a:gd name="T9" fmla="*/ 46 h 46"/>
              <a:gd name="T10" fmla="*/ 70 w 78"/>
              <a:gd name="T11" fmla="*/ 0 h 46"/>
              <a:gd name="T12" fmla="*/ 15 w 78"/>
              <a:gd name="T13" fmla="*/ 0 h 46"/>
              <a:gd name="T14" fmla="*/ 15 w 78"/>
              <a:gd name="T15" fmla="*/ 9 h 46"/>
              <a:gd name="T16" fmla="*/ 70 w 78"/>
              <a:gd name="T17" fmla="*/ 9 h 46"/>
              <a:gd name="T18" fmla="*/ 70 w 78"/>
              <a:gd name="T19" fmla="*/ 0 h 46"/>
              <a:gd name="T20" fmla="*/ 78 w 78"/>
              <a:gd name="T21" fmla="*/ 18 h 46"/>
              <a:gd name="T22" fmla="*/ 15 w 78"/>
              <a:gd name="T23" fmla="*/ 18 h 46"/>
              <a:gd name="T24" fmla="*/ 15 w 78"/>
              <a:gd name="T25" fmla="*/ 28 h 46"/>
              <a:gd name="T26" fmla="*/ 78 w 78"/>
              <a:gd name="T27" fmla="*/ 28 h 46"/>
              <a:gd name="T28" fmla="*/ 78 w 78"/>
              <a:gd name="T29" fmla="*/ 18 h 46"/>
              <a:gd name="T30" fmla="*/ 4 w 78"/>
              <a:gd name="T31" fmla="*/ 9 h 46"/>
              <a:gd name="T32" fmla="*/ 9 w 78"/>
              <a:gd name="T33" fmla="*/ 4 h 46"/>
              <a:gd name="T34" fmla="*/ 4 w 78"/>
              <a:gd name="T35" fmla="*/ 0 h 46"/>
              <a:gd name="T36" fmla="*/ 0 w 78"/>
              <a:gd name="T37" fmla="*/ 4 h 46"/>
              <a:gd name="T38" fmla="*/ 4 w 78"/>
              <a:gd name="T39" fmla="*/ 9 h 46"/>
              <a:gd name="T40" fmla="*/ 4 w 78"/>
              <a:gd name="T41" fmla="*/ 18 h 46"/>
              <a:gd name="T42" fmla="*/ 0 w 78"/>
              <a:gd name="T43" fmla="*/ 23 h 46"/>
              <a:gd name="T44" fmla="*/ 4 w 78"/>
              <a:gd name="T45" fmla="*/ 28 h 46"/>
              <a:gd name="T46" fmla="*/ 9 w 78"/>
              <a:gd name="T47" fmla="*/ 23 h 46"/>
              <a:gd name="T48" fmla="*/ 4 w 78"/>
              <a:gd name="T49" fmla="*/ 18 h 46"/>
              <a:gd name="T50" fmla="*/ 4 w 78"/>
              <a:gd name="T51" fmla="*/ 37 h 46"/>
              <a:gd name="T52" fmla="*/ 0 w 78"/>
              <a:gd name="T53" fmla="*/ 41 h 46"/>
              <a:gd name="T54" fmla="*/ 4 w 78"/>
              <a:gd name="T55" fmla="*/ 46 h 46"/>
              <a:gd name="T56" fmla="*/ 9 w 78"/>
              <a:gd name="T57" fmla="*/ 41 h 46"/>
              <a:gd name="T58" fmla="*/ 4 w 78"/>
              <a:gd name="T59" fmla="*/ 3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46">
                <a:moveTo>
                  <a:pt x="63" y="46"/>
                </a:moveTo>
                <a:cubicBezTo>
                  <a:pt x="15" y="46"/>
                  <a:pt x="15" y="46"/>
                  <a:pt x="15" y="46"/>
                </a:cubicBezTo>
                <a:cubicBezTo>
                  <a:pt x="15" y="37"/>
                  <a:pt x="15" y="37"/>
                  <a:pt x="15" y="37"/>
                </a:cubicBezTo>
                <a:cubicBezTo>
                  <a:pt x="63" y="37"/>
                  <a:pt x="63" y="37"/>
                  <a:pt x="63" y="37"/>
                </a:cubicBezTo>
                <a:lnTo>
                  <a:pt x="63" y="46"/>
                </a:lnTo>
                <a:close/>
                <a:moveTo>
                  <a:pt x="70" y="0"/>
                </a:moveTo>
                <a:cubicBezTo>
                  <a:pt x="15" y="0"/>
                  <a:pt x="15" y="0"/>
                  <a:pt x="15" y="0"/>
                </a:cubicBezTo>
                <a:cubicBezTo>
                  <a:pt x="15" y="9"/>
                  <a:pt x="15" y="9"/>
                  <a:pt x="15" y="9"/>
                </a:cubicBezTo>
                <a:cubicBezTo>
                  <a:pt x="70" y="9"/>
                  <a:pt x="70" y="9"/>
                  <a:pt x="70" y="9"/>
                </a:cubicBezTo>
                <a:lnTo>
                  <a:pt x="70" y="0"/>
                </a:lnTo>
                <a:close/>
                <a:moveTo>
                  <a:pt x="78" y="18"/>
                </a:moveTo>
                <a:cubicBezTo>
                  <a:pt x="15" y="18"/>
                  <a:pt x="15" y="18"/>
                  <a:pt x="15" y="18"/>
                </a:cubicBezTo>
                <a:cubicBezTo>
                  <a:pt x="15" y="28"/>
                  <a:pt x="15" y="28"/>
                  <a:pt x="15" y="28"/>
                </a:cubicBezTo>
                <a:cubicBezTo>
                  <a:pt x="78" y="28"/>
                  <a:pt x="78" y="28"/>
                  <a:pt x="78" y="28"/>
                </a:cubicBezTo>
                <a:lnTo>
                  <a:pt x="78" y="18"/>
                </a:lnTo>
                <a:close/>
                <a:moveTo>
                  <a:pt x="4" y="9"/>
                </a:moveTo>
                <a:cubicBezTo>
                  <a:pt x="7" y="9"/>
                  <a:pt x="9" y="7"/>
                  <a:pt x="9" y="4"/>
                </a:cubicBezTo>
                <a:cubicBezTo>
                  <a:pt x="9" y="2"/>
                  <a:pt x="7" y="0"/>
                  <a:pt x="4" y="0"/>
                </a:cubicBezTo>
                <a:cubicBezTo>
                  <a:pt x="2" y="0"/>
                  <a:pt x="0" y="2"/>
                  <a:pt x="0" y="4"/>
                </a:cubicBezTo>
                <a:cubicBezTo>
                  <a:pt x="0" y="7"/>
                  <a:pt x="2" y="9"/>
                  <a:pt x="4" y="9"/>
                </a:cubicBezTo>
                <a:moveTo>
                  <a:pt x="4" y="18"/>
                </a:moveTo>
                <a:cubicBezTo>
                  <a:pt x="2" y="18"/>
                  <a:pt x="0" y="20"/>
                  <a:pt x="0" y="23"/>
                </a:cubicBezTo>
                <a:cubicBezTo>
                  <a:pt x="0" y="26"/>
                  <a:pt x="2" y="28"/>
                  <a:pt x="4" y="28"/>
                </a:cubicBezTo>
                <a:cubicBezTo>
                  <a:pt x="7" y="28"/>
                  <a:pt x="9" y="26"/>
                  <a:pt x="9" y="23"/>
                </a:cubicBezTo>
                <a:cubicBezTo>
                  <a:pt x="9" y="20"/>
                  <a:pt x="7" y="18"/>
                  <a:pt x="4" y="18"/>
                </a:cubicBezTo>
                <a:moveTo>
                  <a:pt x="4" y="37"/>
                </a:moveTo>
                <a:cubicBezTo>
                  <a:pt x="2" y="37"/>
                  <a:pt x="0" y="39"/>
                  <a:pt x="0" y="41"/>
                </a:cubicBezTo>
                <a:cubicBezTo>
                  <a:pt x="0" y="44"/>
                  <a:pt x="2" y="46"/>
                  <a:pt x="4" y="46"/>
                </a:cubicBezTo>
                <a:cubicBezTo>
                  <a:pt x="7" y="46"/>
                  <a:pt x="9" y="44"/>
                  <a:pt x="9" y="41"/>
                </a:cubicBezTo>
                <a:cubicBezTo>
                  <a:pt x="9" y="39"/>
                  <a:pt x="7" y="37"/>
                  <a:pt x="4" y="37"/>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p>
        </p:txBody>
      </p:sp>
      <p:sp>
        <p:nvSpPr>
          <p:cNvPr id="10" name="TextBox 9"/>
          <p:cNvSpPr txBox="1"/>
          <p:nvPr/>
        </p:nvSpPr>
        <p:spPr>
          <a:xfrm>
            <a:off x="269241" y="1354744"/>
            <a:ext cx="1844438" cy="452590"/>
          </a:xfrm>
          <a:prstGeom prst="rect">
            <a:avLst/>
          </a:prstGeom>
          <a:noFill/>
        </p:spPr>
        <p:txBody>
          <a:bodyPr wrap="square" lIns="179285" tIns="143428" rIns="179285" bIns="143428" rtlCol="0">
            <a:spAutoFit/>
          </a:bodyPr>
          <a:lstStyle/>
          <a:p>
            <a:pPr defTabSz="914367">
              <a:lnSpc>
                <a:spcPct val="90000"/>
              </a:lnSpc>
              <a:spcAft>
                <a:spcPts val="588"/>
              </a:spcAft>
            </a:pPr>
            <a:r>
              <a:rPr lang="en-US" sz="1200" dirty="0"/>
              <a:t>DocumentDB account</a:t>
            </a:r>
          </a:p>
        </p:txBody>
      </p:sp>
      <p:cxnSp>
        <p:nvCxnSpPr>
          <p:cNvPr id="12" name="Straight Connector 11"/>
          <p:cNvCxnSpPr/>
          <p:nvPr/>
        </p:nvCxnSpPr>
        <p:spPr>
          <a:xfrm>
            <a:off x="1493047" y="1863029"/>
            <a:ext cx="747021"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073224" y="1350545"/>
            <a:ext cx="1057327" cy="455857"/>
          </a:xfrm>
          <a:prstGeom prst="rect">
            <a:avLst/>
          </a:prstGeom>
          <a:noFill/>
        </p:spPr>
        <p:txBody>
          <a:bodyPr wrap="none" lIns="179285" tIns="143428" rIns="179285" bIns="143428" rtlCol="0">
            <a:spAutoFit/>
          </a:bodyPr>
          <a:lstStyle/>
          <a:p>
            <a:pPr defTabSz="914367">
              <a:lnSpc>
                <a:spcPct val="90000"/>
              </a:lnSpc>
              <a:spcAft>
                <a:spcPts val="588"/>
              </a:spcAft>
            </a:pPr>
            <a:r>
              <a:rPr lang="en-US" sz="1200" dirty="0"/>
              <a:t>Databases</a:t>
            </a:r>
          </a:p>
        </p:txBody>
      </p:sp>
      <p:cxnSp>
        <p:nvCxnSpPr>
          <p:cNvPr id="25" name="Straight Connector 24"/>
          <p:cNvCxnSpPr/>
          <p:nvPr/>
        </p:nvCxnSpPr>
        <p:spPr>
          <a:xfrm>
            <a:off x="2438801" y="2108027"/>
            <a:ext cx="0" cy="721186"/>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432077" y="2829212"/>
            <a:ext cx="25869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33" name="Picture 6" descr="\\MAGNUM\Projects\Microsoft\Cloud Power FY12\Design\ICONS_PNG\Flexible_Workspace.png"/>
          <p:cNvPicPr>
            <a:picLocks noChangeAspect="1" noChangeArrowheads="1"/>
          </p:cNvPicPr>
          <p:nvPr/>
        </p:nvPicPr>
        <p:blipFill>
          <a:blip r:embed="rId4" cstate="print">
            <a:lum bright="100000"/>
          </a:blip>
          <a:srcRect r="63636"/>
          <a:stretch>
            <a:fillRect/>
          </a:stretch>
        </p:blipFill>
        <p:spPr bwMode="auto">
          <a:xfrm flipH="1">
            <a:off x="2713419" y="2768696"/>
            <a:ext cx="157617" cy="433446"/>
          </a:xfrm>
          <a:prstGeom prst="rect">
            <a:avLst/>
          </a:prstGeom>
          <a:noFill/>
          <a:ln>
            <a:noFill/>
          </a:ln>
        </p:spPr>
      </p:pic>
      <p:pic>
        <p:nvPicPr>
          <p:cNvPr id="34" name="Picture 6" descr="\\MAGNUM\Projects\Microsoft\Cloud Power FY12\Design\ICONS_PNG\Flexible_Workspace.png"/>
          <p:cNvPicPr>
            <a:picLocks noChangeAspect="1" noChangeArrowheads="1"/>
          </p:cNvPicPr>
          <p:nvPr/>
        </p:nvPicPr>
        <p:blipFill>
          <a:blip r:embed="rId4" cstate="print">
            <a:lum bright="100000"/>
          </a:blip>
          <a:srcRect r="63636"/>
          <a:stretch>
            <a:fillRect/>
          </a:stretch>
        </p:blipFill>
        <p:spPr bwMode="auto">
          <a:xfrm flipH="1">
            <a:off x="2795583" y="2918100"/>
            <a:ext cx="157617" cy="433446"/>
          </a:xfrm>
          <a:prstGeom prst="rect">
            <a:avLst/>
          </a:prstGeom>
          <a:noFill/>
          <a:ln>
            <a:noFill/>
          </a:ln>
        </p:spPr>
      </p:pic>
      <p:cxnSp>
        <p:nvCxnSpPr>
          <p:cNvPr id="35" name="Straight Connector 34"/>
          <p:cNvCxnSpPr/>
          <p:nvPr/>
        </p:nvCxnSpPr>
        <p:spPr>
          <a:xfrm>
            <a:off x="2820482" y="3140357"/>
            <a:ext cx="0" cy="721186"/>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2813758" y="3861542"/>
            <a:ext cx="25869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461466" y="2240145"/>
            <a:ext cx="733392" cy="455857"/>
          </a:xfrm>
          <a:prstGeom prst="rect">
            <a:avLst/>
          </a:prstGeom>
          <a:noFill/>
        </p:spPr>
        <p:txBody>
          <a:bodyPr wrap="none" lIns="179285" tIns="143428" rIns="179285" bIns="143428" rtlCol="0">
            <a:spAutoFit/>
          </a:bodyPr>
          <a:lstStyle/>
          <a:p>
            <a:pPr defTabSz="914367">
              <a:lnSpc>
                <a:spcPct val="90000"/>
              </a:lnSpc>
              <a:spcAft>
                <a:spcPts val="588"/>
              </a:spcAft>
            </a:pPr>
            <a:r>
              <a:rPr lang="en-US" sz="1200" dirty="0"/>
              <a:t>Users</a:t>
            </a:r>
          </a:p>
        </p:txBody>
      </p:sp>
      <p:sp>
        <p:nvSpPr>
          <p:cNvPr id="40" name="TextBox 39"/>
          <p:cNvSpPr txBox="1"/>
          <p:nvPr/>
        </p:nvSpPr>
        <p:spPr>
          <a:xfrm>
            <a:off x="2791443" y="3280083"/>
            <a:ext cx="1155943" cy="455857"/>
          </a:xfrm>
          <a:prstGeom prst="rect">
            <a:avLst/>
          </a:prstGeom>
          <a:noFill/>
        </p:spPr>
        <p:txBody>
          <a:bodyPr wrap="none" lIns="179285" tIns="143428" rIns="179285" bIns="143428" rtlCol="0">
            <a:spAutoFit/>
          </a:bodyPr>
          <a:lstStyle/>
          <a:p>
            <a:pPr defTabSz="914367">
              <a:lnSpc>
                <a:spcPct val="90000"/>
              </a:lnSpc>
              <a:spcAft>
                <a:spcPts val="588"/>
              </a:spcAft>
            </a:pPr>
            <a:r>
              <a:rPr lang="en-US" sz="1200" dirty="0"/>
              <a:t>Permissions</a:t>
            </a:r>
          </a:p>
        </p:txBody>
      </p:sp>
      <p:cxnSp>
        <p:nvCxnSpPr>
          <p:cNvPr id="42" name="Straight Connector 41"/>
          <p:cNvCxnSpPr/>
          <p:nvPr/>
        </p:nvCxnSpPr>
        <p:spPr>
          <a:xfrm>
            <a:off x="2941202" y="1875273"/>
            <a:ext cx="825374"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44" name="Freeform 79"/>
          <p:cNvSpPr>
            <a:spLocks noEditPoints="1"/>
          </p:cNvSpPr>
          <p:nvPr/>
        </p:nvSpPr>
        <p:spPr bwMode="black">
          <a:xfrm>
            <a:off x="4075746" y="1854751"/>
            <a:ext cx="278830" cy="331810"/>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accent1"/>
          </a:solidFill>
          <a:ln>
            <a:noFill/>
          </a:ln>
          <a:extLst/>
        </p:spPr>
        <p:txBody>
          <a:bodyPr vert="horz" wrap="square" lIns="80687" tIns="40344" rIns="80687" bIns="40344" numCol="1" anchor="t" anchorCtr="0" compatLnSpc="1">
            <a:prstTxWarp prst="textNoShape">
              <a:avLst/>
            </a:prstTxWarp>
          </a:bodyPr>
          <a:lstStyle/>
          <a:p>
            <a:pPr defTabSz="914367"/>
            <a:endParaRPr lang="en-US" sz="1568" dirty="0"/>
          </a:p>
        </p:txBody>
      </p:sp>
      <p:sp>
        <p:nvSpPr>
          <p:cNvPr id="43" name="Freeform 79"/>
          <p:cNvSpPr>
            <a:spLocks noEditPoints="1"/>
          </p:cNvSpPr>
          <p:nvPr/>
        </p:nvSpPr>
        <p:spPr bwMode="black">
          <a:xfrm>
            <a:off x="3851640" y="1740551"/>
            <a:ext cx="278830" cy="331810"/>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accent1"/>
          </a:solidFill>
          <a:ln>
            <a:noFill/>
          </a:ln>
          <a:extLst/>
        </p:spPr>
        <p:txBody>
          <a:bodyPr vert="horz" wrap="square" lIns="80687" tIns="40344" rIns="80687" bIns="40344" numCol="1" anchor="t" anchorCtr="0" compatLnSpc="1">
            <a:prstTxWarp prst="textNoShape">
              <a:avLst/>
            </a:prstTxWarp>
          </a:bodyPr>
          <a:lstStyle/>
          <a:p>
            <a:pPr defTabSz="914367"/>
            <a:endParaRPr lang="en-US" sz="1568" dirty="0"/>
          </a:p>
        </p:txBody>
      </p:sp>
      <p:sp>
        <p:nvSpPr>
          <p:cNvPr id="45" name="TextBox 44"/>
          <p:cNvSpPr txBox="1"/>
          <p:nvPr/>
        </p:nvSpPr>
        <p:spPr>
          <a:xfrm>
            <a:off x="3607373" y="1354744"/>
            <a:ext cx="1102659" cy="455857"/>
          </a:xfrm>
          <a:prstGeom prst="rect">
            <a:avLst/>
          </a:prstGeom>
          <a:noFill/>
        </p:spPr>
        <p:txBody>
          <a:bodyPr wrap="none" lIns="179285" tIns="143428" rIns="179285" bIns="143428" rtlCol="0">
            <a:spAutoFit/>
          </a:bodyPr>
          <a:lstStyle/>
          <a:p>
            <a:pPr defTabSz="914367">
              <a:lnSpc>
                <a:spcPct val="90000"/>
              </a:lnSpc>
              <a:spcAft>
                <a:spcPts val="588"/>
              </a:spcAft>
            </a:pPr>
            <a:r>
              <a:rPr lang="en-US" sz="1200" dirty="0"/>
              <a:t>Collections</a:t>
            </a:r>
          </a:p>
        </p:txBody>
      </p:sp>
      <p:sp>
        <p:nvSpPr>
          <p:cNvPr id="47" name="TextBox 46"/>
          <p:cNvSpPr txBox="1"/>
          <p:nvPr/>
        </p:nvSpPr>
        <p:spPr>
          <a:xfrm>
            <a:off x="4830006" y="1357293"/>
            <a:ext cx="1134719" cy="455857"/>
          </a:xfrm>
          <a:prstGeom prst="rect">
            <a:avLst/>
          </a:prstGeom>
          <a:noFill/>
        </p:spPr>
        <p:txBody>
          <a:bodyPr wrap="none" lIns="179285" tIns="143428" rIns="179285" bIns="143428" rtlCol="0">
            <a:spAutoFit/>
          </a:bodyPr>
          <a:lstStyle/>
          <a:p>
            <a:pPr defTabSz="914367">
              <a:lnSpc>
                <a:spcPct val="90000"/>
              </a:lnSpc>
              <a:spcAft>
                <a:spcPts val="588"/>
              </a:spcAft>
            </a:pPr>
            <a:r>
              <a:rPr lang="en-US" sz="1200" dirty="0"/>
              <a:t>Documents</a:t>
            </a:r>
          </a:p>
        </p:txBody>
      </p:sp>
      <p:cxnSp>
        <p:nvCxnSpPr>
          <p:cNvPr id="48" name="Straight Connector 47"/>
          <p:cNvCxnSpPr/>
          <p:nvPr/>
        </p:nvCxnSpPr>
        <p:spPr>
          <a:xfrm>
            <a:off x="4358101" y="1863029"/>
            <a:ext cx="747021"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990372" y="2303027"/>
            <a:ext cx="0" cy="721186"/>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3990371" y="3024212"/>
            <a:ext cx="25869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3994115" y="3013449"/>
            <a:ext cx="0" cy="721186"/>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994114" y="3734635"/>
            <a:ext cx="25869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3990372" y="3748420"/>
            <a:ext cx="0" cy="721186"/>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990371" y="4469605"/>
            <a:ext cx="25869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726430" y="1863029"/>
            <a:ext cx="747021"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6204018" y="1362963"/>
            <a:ext cx="1219229" cy="455857"/>
          </a:xfrm>
          <a:prstGeom prst="rect">
            <a:avLst/>
          </a:prstGeom>
          <a:noFill/>
        </p:spPr>
        <p:txBody>
          <a:bodyPr wrap="none" lIns="179285" tIns="143428" rIns="179285" bIns="143428" rtlCol="0">
            <a:spAutoFit/>
          </a:bodyPr>
          <a:lstStyle/>
          <a:p>
            <a:pPr defTabSz="914367">
              <a:lnSpc>
                <a:spcPct val="90000"/>
              </a:lnSpc>
              <a:spcAft>
                <a:spcPts val="588"/>
              </a:spcAft>
            </a:pPr>
            <a:r>
              <a:rPr lang="en-US" sz="1200" dirty="0"/>
              <a:t>Attachments</a:t>
            </a:r>
          </a:p>
        </p:txBody>
      </p:sp>
      <p:sp>
        <p:nvSpPr>
          <p:cNvPr id="73" name="TextBox 72"/>
          <p:cNvSpPr txBox="1"/>
          <p:nvPr/>
        </p:nvSpPr>
        <p:spPr>
          <a:xfrm>
            <a:off x="3985835" y="2472541"/>
            <a:ext cx="1600103" cy="455857"/>
          </a:xfrm>
          <a:prstGeom prst="rect">
            <a:avLst/>
          </a:prstGeom>
          <a:noFill/>
        </p:spPr>
        <p:txBody>
          <a:bodyPr wrap="none" lIns="179285" tIns="143428" rIns="179285" bIns="143428" rtlCol="0">
            <a:spAutoFit/>
          </a:bodyPr>
          <a:lstStyle/>
          <a:p>
            <a:pPr defTabSz="914367">
              <a:lnSpc>
                <a:spcPct val="90000"/>
              </a:lnSpc>
              <a:spcAft>
                <a:spcPts val="588"/>
              </a:spcAft>
            </a:pPr>
            <a:r>
              <a:rPr lang="en-US" sz="1200" dirty="0"/>
              <a:t>Stored procedures</a:t>
            </a:r>
          </a:p>
        </p:txBody>
      </p:sp>
      <p:sp>
        <p:nvSpPr>
          <p:cNvPr id="74" name="TextBox 73"/>
          <p:cNvSpPr txBox="1"/>
          <p:nvPr/>
        </p:nvSpPr>
        <p:spPr>
          <a:xfrm>
            <a:off x="4076706" y="3213809"/>
            <a:ext cx="901130" cy="455857"/>
          </a:xfrm>
          <a:prstGeom prst="rect">
            <a:avLst/>
          </a:prstGeom>
          <a:noFill/>
        </p:spPr>
        <p:txBody>
          <a:bodyPr wrap="none" lIns="179285" tIns="143428" rIns="179285" bIns="143428" rtlCol="0">
            <a:spAutoFit/>
          </a:bodyPr>
          <a:lstStyle/>
          <a:p>
            <a:pPr defTabSz="914367">
              <a:lnSpc>
                <a:spcPct val="90000"/>
              </a:lnSpc>
              <a:spcAft>
                <a:spcPts val="588"/>
              </a:spcAft>
            </a:pPr>
            <a:r>
              <a:rPr lang="en-US" sz="1200" dirty="0"/>
              <a:t>Triggers</a:t>
            </a:r>
          </a:p>
        </p:txBody>
      </p:sp>
      <p:sp>
        <p:nvSpPr>
          <p:cNvPr id="75" name="TextBox 74"/>
          <p:cNvSpPr txBox="1"/>
          <p:nvPr/>
        </p:nvSpPr>
        <p:spPr>
          <a:xfrm>
            <a:off x="3980818" y="3957895"/>
            <a:ext cx="1907366" cy="455857"/>
          </a:xfrm>
          <a:prstGeom prst="rect">
            <a:avLst/>
          </a:prstGeom>
          <a:noFill/>
        </p:spPr>
        <p:txBody>
          <a:bodyPr wrap="none" lIns="179285" tIns="143428" rIns="179285" bIns="143428" rtlCol="0">
            <a:spAutoFit/>
          </a:bodyPr>
          <a:lstStyle/>
          <a:p>
            <a:pPr defTabSz="914367">
              <a:lnSpc>
                <a:spcPct val="90000"/>
              </a:lnSpc>
              <a:spcAft>
                <a:spcPts val="588"/>
              </a:spcAft>
            </a:pPr>
            <a:r>
              <a:rPr lang="en-US" sz="1200" dirty="0"/>
              <a:t>User-defined functions</a:t>
            </a:r>
          </a:p>
        </p:txBody>
      </p:sp>
      <p:sp>
        <p:nvSpPr>
          <p:cNvPr id="76" name="TextBox 75"/>
          <p:cNvSpPr txBox="1"/>
          <p:nvPr/>
        </p:nvSpPr>
        <p:spPr>
          <a:xfrm>
            <a:off x="6049149" y="2486166"/>
            <a:ext cx="1429938" cy="998506"/>
          </a:xfrm>
          <a:prstGeom prst="rect">
            <a:avLst/>
          </a:prstGeom>
          <a:noFill/>
        </p:spPr>
        <p:txBody>
          <a:bodyPr wrap="square" lIns="179285" tIns="143428" rIns="179285" bIns="143428" rtlCol="0">
            <a:spAutoFit/>
          </a:bodyPr>
          <a:lstStyle/>
          <a:p>
            <a:pPr defTabSz="914367"/>
            <a:endParaRPr lang="en-US" sz="490" dirty="0">
              <a:latin typeface="SketchFlow Print" panose="02000000000000000000" pitchFamily="2" charset="0"/>
            </a:endParaRPr>
          </a:p>
          <a:p>
            <a:pPr defTabSz="914367"/>
            <a:r>
              <a:rPr lang="en-US" sz="1372" dirty="0">
                <a:latin typeface="SketchFlow Print" panose="02000000000000000000" pitchFamily="2" charset="0"/>
              </a:rPr>
              <a:t>your </a:t>
            </a:r>
          </a:p>
          <a:p>
            <a:pPr defTabSz="914367"/>
            <a:r>
              <a:rPr lang="en-US" sz="1372" dirty="0">
                <a:latin typeface="SketchFlow Print" panose="02000000000000000000" pitchFamily="2" charset="0"/>
              </a:rPr>
              <a:t>Documents here</a:t>
            </a:r>
          </a:p>
        </p:txBody>
      </p:sp>
      <p:sp>
        <p:nvSpPr>
          <p:cNvPr id="82" name="Rectangle 81"/>
          <p:cNvSpPr/>
          <p:nvPr/>
        </p:nvSpPr>
        <p:spPr bwMode="auto">
          <a:xfrm>
            <a:off x="5054111" y="2011516"/>
            <a:ext cx="672319" cy="2915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sp>
        <p:nvSpPr>
          <p:cNvPr id="8" name="AutoShape 3"/>
          <p:cNvSpPr>
            <a:spLocks noChangeAspect="1" noChangeArrowheads="1" noTextEdit="1"/>
          </p:cNvSpPr>
          <p:nvPr/>
        </p:nvSpPr>
        <p:spPr bwMode="auto">
          <a:xfrm>
            <a:off x="2272534" y="1684695"/>
            <a:ext cx="345984" cy="34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5"/>
          <p:cNvSpPr>
            <a:spLocks/>
          </p:cNvSpPr>
          <p:nvPr/>
        </p:nvSpPr>
        <p:spPr bwMode="auto">
          <a:xfrm>
            <a:off x="2280811" y="1739998"/>
            <a:ext cx="329430" cy="280662"/>
          </a:xfrm>
          <a:custGeom>
            <a:avLst/>
            <a:gdLst>
              <a:gd name="T0" fmla="*/ 62 w 123"/>
              <a:gd name="T1" fmla="*/ 126 h 126"/>
              <a:gd name="T2" fmla="*/ 123 w 123"/>
              <a:gd name="T3" fmla="*/ 105 h 126"/>
              <a:gd name="T4" fmla="*/ 123 w 123"/>
              <a:gd name="T5" fmla="*/ 0 h 126"/>
              <a:gd name="T6" fmla="*/ 0 w 123"/>
              <a:gd name="T7" fmla="*/ 0 h 126"/>
              <a:gd name="T8" fmla="*/ 0 w 123"/>
              <a:gd name="T9" fmla="*/ 105 h 126"/>
              <a:gd name="T10" fmla="*/ 62 w 123"/>
              <a:gd name="T11" fmla="*/ 126 h 126"/>
            </a:gdLst>
            <a:ahLst/>
            <a:cxnLst>
              <a:cxn ang="0">
                <a:pos x="T0" y="T1"/>
              </a:cxn>
              <a:cxn ang="0">
                <a:pos x="T2" y="T3"/>
              </a:cxn>
              <a:cxn ang="0">
                <a:pos x="T4" y="T5"/>
              </a:cxn>
              <a:cxn ang="0">
                <a:pos x="T6" y="T7"/>
              </a:cxn>
              <a:cxn ang="0">
                <a:pos x="T8" y="T9"/>
              </a:cxn>
              <a:cxn ang="0">
                <a:pos x="T10" y="T11"/>
              </a:cxn>
            </a:cxnLst>
            <a:rect l="0" t="0" r="r" b="b"/>
            <a:pathLst>
              <a:path w="123" h="126">
                <a:moveTo>
                  <a:pt x="62" y="126"/>
                </a:moveTo>
                <a:cubicBezTo>
                  <a:pt x="96" y="126"/>
                  <a:pt x="123" y="117"/>
                  <a:pt x="123" y="105"/>
                </a:cubicBezTo>
                <a:cubicBezTo>
                  <a:pt x="123" y="0"/>
                  <a:pt x="123" y="0"/>
                  <a:pt x="123" y="0"/>
                </a:cubicBezTo>
                <a:cubicBezTo>
                  <a:pt x="0" y="0"/>
                  <a:pt x="0" y="0"/>
                  <a:pt x="0" y="0"/>
                </a:cubicBezTo>
                <a:cubicBezTo>
                  <a:pt x="0" y="105"/>
                  <a:pt x="0" y="105"/>
                  <a:pt x="0" y="105"/>
                </a:cubicBezTo>
                <a:cubicBezTo>
                  <a:pt x="0" y="117"/>
                  <a:pt x="28" y="126"/>
                  <a:pt x="62" y="126"/>
                </a:cubicBezTo>
              </a:path>
            </a:pathLst>
          </a:custGeom>
          <a:solidFill>
            <a:srgbClr val="4972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6"/>
          <p:cNvSpPr>
            <a:spLocks/>
          </p:cNvSpPr>
          <p:nvPr/>
        </p:nvSpPr>
        <p:spPr bwMode="auto">
          <a:xfrm>
            <a:off x="2280811" y="1739998"/>
            <a:ext cx="329430" cy="280662"/>
          </a:xfrm>
          <a:custGeom>
            <a:avLst/>
            <a:gdLst>
              <a:gd name="T0" fmla="*/ 62 w 123"/>
              <a:gd name="T1" fmla="*/ 126 h 126"/>
              <a:gd name="T2" fmla="*/ 123 w 123"/>
              <a:gd name="T3" fmla="*/ 105 h 126"/>
              <a:gd name="T4" fmla="*/ 123 w 123"/>
              <a:gd name="T5" fmla="*/ 0 h 126"/>
              <a:gd name="T6" fmla="*/ 0 w 123"/>
              <a:gd name="T7" fmla="*/ 0 h 126"/>
              <a:gd name="T8" fmla="*/ 0 w 123"/>
              <a:gd name="T9" fmla="*/ 105 h 126"/>
              <a:gd name="T10" fmla="*/ 62 w 123"/>
              <a:gd name="T11" fmla="*/ 126 h 126"/>
            </a:gdLst>
            <a:ahLst/>
            <a:cxnLst>
              <a:cxn ang="0">
                <a:pos x="T0" y="T1"/>
              </a:cxn>
              <a:cxn ang="0">
                <a:pos x="T2" y="T3"/>
              </a:cxn>
              <a:cxn ang="0">
                <a:pos x="T4" y="T5"/>
              </a:cxn>
              <a:cxn ang="0">
                <a:pos x="T6" y="T7"/>
              </a:cxn>
              <a:cxn ang="0">
                <a:pos x="T8" y="T9"/>
              </a:cxn>
              <a:cxn ang="0">
                <a:pos x="T10" y="T11"/>
              </a:cxn>
            </a:cxnLst>
            <a:rect l="0" t="0" r="r" b="b"/>
            <a:pathLst>
              <a:path w="123" h="126">
                <a:moveTo>
                  <a:pt x="62" y="126"/>
                </a:moveTo>
                <a:cubicBezTo>
                  <a:pt x="96" y="126"/>
                  <a:pt x="123" y="117"/>
                  <a:pt x="123" y="105"/>
                </a:cubicBezTo>
                <a:cubicBezTo>
                  <a:pt x="123" y="0"/>
                  <a:pt x="123" y="0"/>
                  <a:pt x="123" y="0"/>
                </a:cubicBezTo>
                <a:cubicBezTo>
                  <a:pt x="0" y="0"/>
                  <a:pt x="0" y="0"/>
                  <a:pt x="0" y="0"/>
                </a:cubicBezTo>
                <a:cubicBezTo>
                  <a:pt x="0" y="105"/>
                  <a:pt x="0" y="105"/>
                  <a:pt x="0" y="105"/>
                </a:cubicBezTo>
                <a:cubicBezTo>
                  <a:pt x="0" y="117"/>
                  <a:pt x="28" y="126"/>
                  <a:pt x="62" y="126"/>
                </a:cubicBezTo>
                <a:close/>
              </a:path>
            </a:pathLst>
          </a:custGeom>
          <a:solidFill>
            <a:schemeClr val="accent1"/>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Oval 7"/>
          <p:cNvSpPr>
            <a:spLocks noChangeArrowheads="1"/>
          </p:cNvSpPr>
          <p:nvPr/>
        </p:nvSpPr>
        <p:spPr bwMode="auto">
          <a:xfrm>
            <a:off x="2280811" y="1688843"/>
            <a:ext cx="329430" cy="91250"/>
          </a:xfrm>
          <a:prstGeom prst="ellipse">
            <a:avLst/>
          </a:prstGeom>
          <a:solidFill>
            <a:srgbClr val="4972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Oval 8"/>
          <p:cNvSpPr>
            <a:spLocks noChangeArrowheads="1"/>
          </p:cNvSpPr>
          <p:nvPr/>
        </p:nvSpPr>
        <p:spPr bwMode="auto">
          <a:xfrm>
            <a:off x="2280811" y="1688843"/>
            <a:ext cx="329430" cy="91250"/>
          </a:xfrm>
          <a:prstGeom prst="ellipse">
            <a:avLst/>
          </a:prstGeom>
          <a:solidFill>
            <a:schemeClr val="accent1"/>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 name="AutoShape 3"/>
          <p:cNvSpPr>
            <a:spLocks noChangeAspect="1" noChangeArrowheads="1" noTextEdit="1"/>
          </p:cNvSpPr>
          <p:nvPr/>
        </p:nvSpPr>
        <p:spPr bwMode="auto">
          <a:xfrm>
            <a:off x="2530590" y="1807338"/>
            <a:ext cx="345984" cy="34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5"/>
          <p:cNvSpPr>
            <a:spLocks/>
          </p:cNvSpPr>
          <p:nvPr/>
        </p:nvSpPr>
        <p:spPr bwMode="auto">
          <a:xfrm>
            <a:off x="2538867" y="1862641"/>
            <a:ext cx="329430" cy="280662"/>
          </a:xfrm>
          <a:custGeom>
            <a:avLst/>
            <a:gdLst>
              <a:gd name="T0" fmla="*/ 62 w 123"/>
              <a:gd name="T1" fmla="*/ 126 h 126"/>
              <a:gd name="T2" fmla="*/ 123 w 123"/>
              <a:gd name="T3" fmla="*/ 105 h 126"/>
              <a:gd name="T4" fmla="*/ 123 w 123"/>
              <a:gd name="T5" fmla="*/ 0 h 126"/>
              <a:gd name="T6" fmla="*/ 0 w 123"/>
              <a:gd name="T7" fmla="*/ 0 h 126"/>
              <a:gd name="T8" fmla="*/ 0 w 123"/>
              <a:gd name="T9" fmla="*/ 105 h 126"/>
              <a:gd name="T10" fmla="*/ 62 w 123"/>
              <a:gd name="T11" fmla="*/ 126 h 126"/>
            </a:gdLst>
            <a:ahLst/>
            <a:cxnLst>
              <a:cxn ang="0">
                <a:pos x="T0" y="T1"/>
              </a:cxn>
              <a:cxn ang="0">
                <a:pos x="T2" y="T3"/>
              </a:cxn>
              <a:cxn ang="0">
                <a:pos x="T4" y="T5"/>
              </a:cxn>
              <a:cxn ang="0">
                <a:pos x="T6" y="T7"/>
              </a:cxn>
              <a:cxn ang="0">
                <a:pos x="T8" y="T9"/>
              </a:cxn>
              <a:cxn ang="0">
                <a:pos x="T10" y="T11"/>
              </a:cxn>
            </a:cxnLst>
            <a:rect l="0" t="0" r="r" b="b"/>
            <a:pathLst>
              <a:path w="123" h="126">
                <a:moveTo>
                  <a:pt x="62" y="126"/>
                </a:moveTo>
                <a:cubicBezTo>
                  <a:pt x="96" y="126"/>
                  <a:pt x="123" y="117"/>
                  <a:pt x="123" y="105"/>
                </a:cubicBezTo>
                <a:cubicBezTo>
                  <a:pt x="123" y="0"/>
                  <a:pt x="123" y="0"/>
                  <a:pt x="123" y="0"/>
                </a:cubicBezTo>
                <a:cubicBezTo>
                  <a:pt x="0" y="0"/>
                  <a:pt x="0" y="0"/>
                  <a:pt x="0" y="0"/>
                </a:cubicBezTo>
                <a:cubicBezTo>
                  <a:pt x="0" y="105"/>
                  <a:pt x="0" y="105"/>
                  <a:pt x="0" y="105"/>
                </a:cubicBezTo>
                <a:cubicBezTo>
                  <a:pt x="0" y="117"/>
                  <a:pt x="28" y="126"/>
                  <a:pt x="62" y="126"/>
                </a:cubicBezTo>
              </a:path>
            </a:pathLst>
          </a:custGeom>
          <a:solidFill>
            <a:srgbClr val="4972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6"/>
          <p:cNvSpPr>
            <a:spLocks/>
          </p:cNvSpPr>
          <p:nvPr/>
        </p:nvSpPr>
        <p:spPr bwMode="auto">
          <a:xfrm>
            <a:off x="2538867" y="1862641"/>
            <a:ext cx="329430" cy="280662"/>
          </a:xfrm>
          <a:custGeom>
            <a:avLst/>
            <a:gdLst>
              <a:gd name="T0" fmla="*/ 62 w 123"/>
              <a:gd name="T1" fmla="*/ 126 h 126"/>
              <a:gd name="T2" fmla="*/ 123 w 123"/>
              <a:gd name="T3" fmla="*/ 105 h 126"/>
              <a:gd name="T4" fmla="*/ 123 w 123"/>
              <a:gd name="T5" fmla="*/ 0 h 126"/>
              <a:gd name="T6" fmla="*/ 0 w 123"/>
              <a:gd name="T7" fmla="*/ 0 h 126"/>
              <a:gd name="T8" fmla="*/ 0 w 123"/>
              <a:gd name="T9" fmla="*/ 105 h 126"/>
              <a:gd name="T10" fmla="*/ 62 w 123"/>
              <a:gd name="T11" fmla="*/ 126 h 126"/>
            </a:gdLst>
            <a:ahLst/>
            <a:cxnLst>
              <a:cxn ang="0">
                <a:pos x="T0" y="T1"/>
              </a:cxn>
              <a:cxn ang="0">
                <a:pos x="T2" y="T3"/>
              </a:cxn>
              <a:cxn ang="0">
                <a:pos x="T4" y="T5"/>
              </a:cxn>
              <a:cxn ang="0">
                <a:pos x="T6" y="T7"/>
              </a:cxn>
              <a:cxn ang="0">
                <a:pos x="T8" y="T9"/>
              </a:cxn>
              <a:cxn ang="0">
                <a:pos x="T10" y="T11"/>
              </a:cxn>
            </a:cxnLst>
            <a:rect l="0" t="0" r="r" b="b"/>
            <a:pathLst>
              <a:path w="123" h="126">
                <a:moveTo>
                  <a:pt x="62" y="126"/>
                </a:moveTo>
                <a:cubicBezTo>
                  <a:pt x="96" y="126"/>
                  <a:pt x="123" y="117"/>
                  <a:pt x="123" y="105"/>
                </a:cubicBezTo>
                <a:cubicBezTo>
                  <a:pt x="123" y="0"/>
                  <a:pt x="123" y="0"/>
                  <a:pt x="123" y="0"/>
                </a:cubicBezTo>
                <a:cubicBezTo>
                  <a:pt x="0" y="0"/>
                  <a:pt x="0" y="0"/>
                  <a:pt x="0" y="0"/>
                </a:cubicBezTo>
                <a:cubicBezTo>
                  <a:pt x="0" y="105"/>
                  <a:pt x="0" y="105"/>
                  <a:pt x="0" y="105"/>
                </a:cubicBezTo>
                <a:cubicBezTo>
                  <a:pt x="0" y="117"/>
                  <a:pt x="28" y="126"/>
                  <a:pt x="62" y="126"/>
                </a:cubicBezTo>
                <a:close/>
              </a:path>
            </a:pathLst>
          </a:custGeom>
          <a:solidFill>
            <a:schemeClr val="accent1"/>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 name="Oval 7"/>
          <p:cNvSpPr>
            <a:spLocks noChangeArrowheads="1"/>
          </p:cNvSpPr>
          <p:nvPr/>
        </p:nvSpPr>
        <p:spPr bwMode="auto">
          <a:xfrm>
            <a:off x="2538867" y="1811486"/>
            <a:ext cx="329430" cy="91250"/>
          </a:xfrm>
          <a:prstGeom prst="ellipse">
            <a:avLst/>
          </a:prstGeom>
          <a:solidFill>
            <a:srgbClr val="4972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Oval 8"/>
          <p:cNvSpPr>
            <a:spLocks noChangeArrowheads="1"/>
          </p:cNvSpPr>
          <p:nvPr/>
        </p:nvSpPr>
        <p:spPr bwMode="auto">
          <a:xfrm>
            <a:off x="2538867" y="1811486"/>
            <a:ext cx="329430" cy="91250"/>
          </a:xfrm>
          <a:prstGeom prst="ellipse">
            <a:avLst/>
          </a:prstGeom>
          <a:solidFill>
            <a:schemeClr val="accent1"/>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 name="TextBox 15"/>
          <p:cNvSpPr txBox="1"/>
          <p:nvPr/>
        </p:nvSpPr>
        <p:spPr>
          <a:xfrm>
            <a:off x="2444424" y="1777327"/>
            <a:ext cx="534935" cy="452590"/>
          </a:xfrm>
          <a:prstGeom prst="rect">
            <a:avLst/>
          </a:prstGeom>
          <a:noFill/>
        </p:spPr>
        <p:txBody>
          <a:bodyPr wrap="none" lIns="179285" tIns="143428" rIns="179285" bIns="143428" rtlCol="0">
            <a:spAutoFit/>
          </a:bodyPr>
          <a:lstStyle/>
          <a:p>
            <a:pPr defTabSz="914367">
              <a:lnSpc>
                <a:spcPct val="90000"/>
              </a:lnSpc>
              <a:spcAft>
                <a:spcPts val="588"/>
              </a:spcAft>
            </a:pPr>
            <a:r>
              <a:rPr lang="en-US" sz="1176" dirty="0">
                <a:solidFill>
                  <a:schemeClr val="bg1"/>
                </a:solidFill>
              </a:rPr>
              <a:t>{  }</a:t>
            </a:r>
          </a:p>
        </p:txBody>
      </p:sp>
      <p:sp>
        <p:nvSpPr>
          <p:cNvPr id="86" name="TextBox 85"/>
          <p:cNvSpPr txBox="1"/>
          <p:nvPr/>
        </p:nvSpPr>
        <p:spPr>
          <a:xfrm>
            <a:off x="2192654" y="1663029"/>
            <a:ext cx="534935" cy="452590"/>
          </a:xfrm>
          <a:prstGeom prst="rect">
            <a:avLst/>
          </a:prstGeom>
          <a:noFill/>
        </p:spPr>
        <p:txBody>
          <a:bodyPr wrap="none" lIns="179285" tIns="143428" rIns="179285" bIns="143428" rtlCol="0">
            <a:spAutoFit/>
          </a:bodyPr>
          <a:lstStyle/>
          <a:p>
            <a:pPr defTabSz="914367">
              <a:lnSpc>
                <a:spcPct val="90000"/>
              </a:lnSpc>
              <a:spcAft>
                <a:spcPts val="588"/>
              </a:spcAft>
            </a:pPr>
            <a:r>
              <a:rPr lang="en-US" sz="1176" dirty="0">
                <a:solidFill>
                  <a:schemeClr val="bg1"/>
                </a:solidFill>
              </a:rPr>
              <a:t>{  }</a:t>
            </a:r>
          </a:p>
        </p:txBody>
      </p:sp>
      <p:pic>
        <p:nvPicPr>
          <p:cNvPr id="21" name="Picture 20"/>
          <p:cNvPicPr>
            <a:picLocks noChangeAspect="1"/>
          </p:cNvPicPr>
          <p:nvPr/>
        </p:nvPicPr>
        <p:blipFill>
          <a:blip r:embed="rId5"/>
          <a:stretch>
            <a:fillRect/>
          </a:stretch>
        </p:blipFill>
        <p:spPr>
          <a:xfrm>
            <a:off x="5242514" y="1719625"/>
            <a:ext cx="349173" cy="398467"/>
          </a:xfrm>
          <a:prstGeom prst="rect">
            <a:avLst/>
          </a:prstGeom>
        </p:spPr>
      </p:pic>
      <p:pic>
        <p:nvPicPr>
          <p:cNvPr id="23" name="Picture 22"/>
          <p:cNvPicPr>
            <a:picLocks noChangeAspect="1"/>
          </p:cNvPicPr>
          <p:nvPr/>
        </p:nvPicPr>
        <p:blipFill>
          <a:blip r:embed="rId6"/>
          <a:stretch>
            <a:fillRect/>
          </a:stretch>
        </p:blipFill>
        <p:spPr>
          <a:xfrm>
            <a:off x="2719358" y="2571790"/>
            <a:ext cx="221844" cy="509769"/>
          </a:xfrm>
          <a:prstGeom prst="rect">
            <a:avLst/>
          </a:prstGeom>
        </p:spPr>
      </p:pic>
      <p:pic>
        <p:nvPicPr>
          <p:cNvPr id="28" name="Picture 27"/>
          <p:cNvPicPr>
            <a:picLocks noChangeAspect="1"/>
          </p:cNvPicPr>
          <p:nvPr/>
        </p:nvPicPr>
        <p:blipFill>
          <a:blip r:embed="rId7"/>
          <a:stretch>
            <a:fillRect/>
          </a:stretch>
        </p:blipFill>
        <p:spPr>
          <a:xfrm>
            <a:off x="3187558" y="3670488"/>
            <a:ext cx="291540" cy="402408"/>
          </a:xfrm>
          <a:prstGeom prst="rect">
            <a:avLst/>
          </a:prstGeom>
        </p:spPr>
      </p:pic>
      <p:cxnSp>
        <p:nvCxnSpPr>
          <p:cNvPr id="31" name="Straight Arrow Connector 30"/>
          <p:cNvCxnSpPr/>
          <p:nvPr/>
        </p:nvCxnSpPr>
        <p:spPr>
          <a:xfrm flipH="1" flipV="1">
            <a:off x="5602993" y="2186562"/>
            <a:ext cx="557334" cy="568642"/>
          </a:xfrm>
          <a:prstGeom prst="straightConnector1">
            <a:avLst/>
          </a:prstGeom>
          <a:ln w="76200">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4277188" y="2810594"/>
            <a:ext cx="522066" cy="442007"/>
            <a:chOff x="4277188" y="2810594"/>
            <a:chExt cx="522066" cy="442007"/>
          </a:xfrm>
        </p:grpSpPr>
        <p:sp>
          <p:nvSpPr>
            <p:cNvPr id="65" name="TextBox 64"/>
            <p:cNvSpPr txBox="1"/>
            <p:nvPr/>
          </p:nvSpPr>
          <p:spPr>
            <a:xfrm>
              <a:off x="4277188" y="2810594"/>
              <a:ext cx="522066" cy="442007"/>
            </a:xfrm>
            <a:prstGeom prst="rect">
              <a:avLst/>
            </a:prstGeom>
            <a:noFill/>
          </p:spPr>
          <p:txBody>
            <a:bodyPr wrap="square" lIns="179285" tIns="143428" rIns="179285" bIns="143428" rtlCol="0">
              <a:spAutoFit/>
            </a:bodyPr>
            <a:lstStyle/>
            <a:p>
              <a:pPr defTabSz="914367">
                <a:lnSpc>
                  <a:spcPct val="90000"/>
                </a:lnSpc>
                <a:spcAft>
                  <a:spcPts val="588"/>
                </a:spcAft>
              </a:pPr>
              <a:r>
                <a:rPr lang="en-US" sz="1100" dirty="0">
                  <a:solidFill>
                    <a:schemeClr val="accent1"/>
                  </a:solidFill>
                </a:rPr>
                <a:t>JS</a:t>
              </a:r>
              <a:endParaRPr lang="en-US" sz="3200" dirty="0">
                <a:solidFill>
                  <a:schemeClr val="accent1"/>
                </a:solidFill>
              </a:endParaRPr>
            </a:p>
          </p:txBody>
        </p:sp>
        <p:pic>
          <p:nvPicPr>
            <p:cNvPr id="92" name="Picture 91"/>
            <p:cNvPicPr>
              <a:picLocks noChangeAspect="1"/>
            </p:cNvPicPr>
            <p:nvPr/>
          </p:nvPicPr>
          <p:blipFill>
            <a:blip r:embed="rId3"/>
            <a:stretch>
              <a:fillRect/>
            </a:stretch>
          </p:blipFill>
          <p:spPr>
            <a:xfrm>
              <a:off x="4351219" y="2822174"/>
              <a:ext cx="344001" cy="393144"/>
            </a:xfrm>
            <a:prstGeom prst="rect">
              <a:avLst/>
            </a:prstGeom>
          </p:spPr>
        </p:pic>
      </p:grpSp>
      <p:grpSp>
        <p:nvGrpSpPr>
          <p:cNvPr id="100" name="Group 99"/>
          <p:cNvGrpSpPr/>
          <p:nvPr/>
        </p:nvGrpSpPr>
        <p:grpSpPr>
          <a:xfrm>
            <a:off x="4281925" y="3575682"/>
            <a:ext cx="522066" cy="442007"/>
            <a:chOff x="4277188" y="2810594"/>
            <a:chExt cx="522066" cy="442007"/>
          </a:xfrm>
        </p:grpSpPr>
        <p:sp>
          <p:nvSpPr>
            <p:cNvPr id="101" name="TextBox 100"/>
            <p:cNvSpPr txBox="1"/>
            <p:nvPr/>
          </p:nvSpPr>
          <p:spPr>
            <a:xfrm>
              <a:off x="4277188" y="2810594"/>
              <a:ext cx="522066" cy="442007"/>
            </a:xfrm>
            <a:prstGeom prst="rect">
              <a:avLst/>
            </a:prstGeom>
            <a:noFill/>
          </p:spPr>
          <p:txBody>
            <a:bodyPr wrap="square" lIns="179285" tIns="143428" rIns="179285" bIns="143428" rtlCol="0">
              <a:spAutoFit/>
            </a:bodyPr>
            <a:lstStyle/>
            <a:p>
              <a:pPr defTabSz="914367">
                <a:lnSpc>
                  <a:spcPct val="90000"/>
                </a:lnSpc>
                <a:spcAft>
                  <a:spcPts val="588"/>
                </a:spcAft>
              </a:pPr>
              <a:r>
                <a:rPr lang="en-US" sz="1100" dirty="0">
                  <a:solidFill>
                    <a:schemeClr val="accent1"/>
                  </a:solidFill>
                </a:rPr>
                <a:t>JS</a:t>
              </a:r>
              <a:endParaRPr lang="en-US" sz="3200" dirty="0">
                <a:solidFill>
                  <a:schemeClr val="accent1"/>
                </a:solidFill>
              </a:endParaRPr>
            </a:p>
          </p:txBody>
        </p:sp>
        <p:pic>
          <p:nvPicPr>
            <p:cNvPr id="102" name="Picture 101"/>
            <p:cNvPicPr>
              <a:picLocks noChangeAspect="1"/>
            </p:cNvPicPr>
            <p:nvPr/>
          </p:nvPicPr>
          <p:blipFill>
            <a:blip r:embed="rId3"/>
            <a:stretch>
              <a:fillRect/>
            </a:stretch>
          </p:blipFill>
          <p:spPr>
            <a:xfrm>
              <a:off x="4351219" y="2822174"/>
              <a:ext cx="344001" cy="393144"/>
            </a:xfrm>
            <a:prstGeom prst="rect">
              <a:avLst/>
            </a:prstGeom>
          </p:spPr>
        </p:pic>
      </p:grpSp>
      <p:grpSp>
        <p:nvGrpSpPr>
          <p:cNvPr id="103" name="Group 102"/>
          <p:cNvGrpSpPr/>
          <p:nvPr/>
        </p:nvGrpSpPr>
        <p:grpSpPr>
          <a:xfrm>
            <a:off x="4277197" y="4304866"/>
            <a:ext cx="522066" cy="442007"/>
            <a:chOff x="4277188" y="2810594"/>
            <a:chExt cx="522066" cy="442007"/>
          </a:xfrm>
        </p:grpSpPr>
        <p:sp>
          <p:nvSpPr>
            <p:cNvPr id="104" name="TextBox 103"/>
            <p:cNvSpPr txBox="1"/>
            <p:nvPr/>
          </p:nvSpPr>
          <p:spPr>
            <a:xfrm>
              <a:off x="4277188" y="2810594"/>
              <a:ext cx="522066" cy="442007"/>
            </a:xfrm>
            <a:prstGeom prst="rect">
              <a:avLst/>
            </a:prstGeom>
            <a:noFill/>
          </p:spPr>
          <p:txBody>
            <a:bodyPr wrap="square" lIns="179285" tIns="143428" rIns="179285" bIns="143428" rtlCol="0">
              <a:spAutoFit/>
            </a:bodyPr>
            <a:lstStyle/>
            <a:p>
              <a:pPr defTabSz="914367">
                <a:lnSpc>
                  <a:spcPct val="90000"/>
                </a:lnSpc>
                <a:spcAft>
                  <a:spcPts val="588"/>
                </a:spcAft>
              </a:pPr>
              <a:r>
                <a:rPr lang="en-US" sz="1100" dirty="0">
                  <a:solidFill>
                    <a:schemeClr val="accent1"/>
                  </a:solidFill>
                </a:rPr>
                <a:t>JS</a:t>
              </a:r>
              <a:endParaRPr lang="en-US" sz="3200" dirty="0">
                <a:solidFill>
                  <a:schemeClr val="accent1"/>
                </a:solidFill>
              </a:endParaRPr>
            </a:p>
          </p:txBody>
        </p:sp>
        <p:pic>
          <p:nvPicPr>
            <p:cNvPr id="105" name="Picture 104"/>
            <p:cNvPicPr>
              <a:picLocks noChangeAspect="1"/>
            </p:cNvPicPr>
            <p:nvPr/>
          </p:nvPicPr>
          <p:blipFill>
            <a:blip r:embed="rId3"/>
            <a:stretch>
              <a:fillRect/>
            </a:stretch>
          </p:blipFill>
          <p:spPr>
            <a:xfrm>
              <a:off x="4351219" y="2822174"/>
              <a:ext cx="344001" cy="393144"/>
            </a:xfrm>
            <a:prstGeom prst="rect">
              <a:avLst/>
            </a:prstGeom>
          </p:spPr>
        </p:pic>
      </p:grpSp>
    </p:spTree>
    <p:extLst>
      <p:ext uri="{BB962C8B-B14F-4D97-AF65-F5344CB8AC3E}">
        <p14:creationId xmlns:p14="http://schemas.microsoft.com/office/powerpoint/2010/main" val="34289525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Demo</a:t>
            </a:r>
            <a:endParaRPr lang="en-US" dirty="0"/>
          </a:p>
        </p:txBody>
      </p:sp>
      <p:sp>
        <p:nvSpPr>
          <p:cNvPr id="5" name="Text Placeholder 4"/>
          <p:cNvSpPr>
            <a:spLocks noGrp="1"/>
          </p:cNvSpPr>
          <p:nvPr>
            <p:ph type="body" sz="quarter" idx="12"/>
          </p:nvPr>
        </p:nvSpPr>
        <p:spPr/>
        <p:txBody>
          <a:bodyPr/>
          <a:lstStyle/>
          <a:p>
            <a:r>
              <a:rPr lang="pl-PL" dirty="0" err="1"/>
              <a:t>Document</a:t>
            </a:r>
            <a:r>
              <a:rPr lang="pl-PL" dirty="0"/>
              <a:t> DB</a:t>
            </a:r>
            <a:endParaRPr lang="en-US" dirty="0"/>
          </a:p>
        </p:txBody>
      </p:sp>
    </p:spTree>
    <p:extLst>
      <p:ext uri="{BB962C8B-B14F-4D97-AF65-F5344CB8AC3E}">
        <p14:creationId xmlns:p14="http://schemas.microsoft.com/office/powerpoint/2010/main" val="236699917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Azure Machine Learning</a:t>
            </a:r>
            <a:endParaRPr lang="en-US" dirty="0"/>
          </a:p>
        </p:txBody>
      </p:sp>
    </p:spTree>
    <p:extLst>
      <p:ext uri="{BB962C8B-B14F-4D97-AF65-F5344CB8AC3E}">
        <p14:creationId xmlns:p14="http://schemas.microsoft.com/office/powerpoint/2010/main" val="168270999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t>Dwa główne zastosowania</a:t>
            </a:r>
            <a:endParaRPr lang="en-US" dirty="0"/>
          </a:p>
        </p:txBody>
      </p:sp>
      <p:graphicFrame>
        <p:nvGraphicFramePr>
          <p:cNvPr id="5" name="Diagram 4"/>
          <p:cNvGraphicFramePr/>
          <p:nvPr>
            <p:extLst>
              <p:ext uri="{D42A27DB-BD31-4B8C-83A1-F6EECF244321}">
                <p14:modId xmlns:p14="http://schemas.microsoft.com/office/powerpoint/2010/main" val="2795842915"/>
              </p:ext>
            </p:extLst>
          </p:nvPr>
        </p:nvGraphicFramePr>
        <p:xfrm>
          <a:off x="269239" y="1189177"/>
          <a:ext cx="11653523" cy="53354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6256933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Popularność </a:t>
            </a:r>
            <a:r>
              <a:rPr lang="pl-PL"/>
              <a:t>uczenia maszynowego </a:t>
            </a:r>
            <a:endParaRPr lang="en-US" dirty="0"/>
          </a:p>
        </p:txBody>
      </p:sp>
      <p:sp>
        <p:nvSpPr>
          <p:cNvPr id="3" name="Content Placeholder 2"/>
          <p:cNvSpPr>
            <a:spLocks noGrp="1"/>
          </p:cNvSpPr>
          <p:nvPr>
            <p:ph type="body" sz="quarter" idx="10"/>
          </p:nvPr>
        </p:nvSpPr>
        <p:spPr/>
        <p:txBody>
          <a:bodyPr/>
          <a:lstStyle/>
          <a:p>
            <a:r>
              <a:rPr lang="pl-PL" dirty="0"/>
              <a:t>Ilość elektronicznych danych rośnie lawinowo</a:t>
            </a:r>
          </a:p>
          <a:p>
            <a:pPr lvl="1"/>
            <a:r>
              <a:rPr lang="pl-PL" dirty="0"/>
              <a:t>Ilość analityków już nie</a:t>
            </a:r>
          </a:p>
          <a:p>
            <a:pPr lvl="1"/>
            <a:r>
              <a:rPr lang="pl-PL" dirty="0"/>
              <a:t>Jedynym rozwianiem jest zautomatyzowanie analizy danych</a:t>
            </a:r>
          </a:p>
          <a:p>
            <a:r>
              <a:rPr lang="pl-PL" dirty="0"/>
              <a:t>Uczenie maszynowe łączy zalety wielu dziedzin</a:t>
            </a:r>
          </a:p>
          <a:p>
            <a:pPr lvl="1"/>
            <a:r>
              <a:rPr lang="pl-PL" dirty="0"/>
              <a:t>Statystyki i prawdopodobieństwa</a:t>
            </a:r>
          </a:p>
          <a:p>
            <a:pPr lvl="1"/>
            <a:r>
              <a:rPr lang="pl-PL" dirty="0"/>
              <a:t>Baz danych</a:t>
            </a:r>
          </a:p>
          <a:p>
            <a:pPr lvl="1"/>
            <a:r>
              <a:rPr lang="pl-PL" dirty="0"/>
              <a:t>Eksploracji danych</a:t>
            </a:r>
          </a:p>
          <a:p>
            <a:pPr lvl="1"/>
            <a:r>
              <a:rPr lang="pl-PL" dirty="0" err="1"/>
              <a:t>Bioinformatyki</a:t>
            </a:r>
            <a:endParaRPr lang="pl-PL" dirty="0"/>
          </a:p>
          <a:p>
            <a:pPr lvl="1"/>
            <a:r>
              <a:rPr lang="pl-PL" dirty="0"/>
              <a:t>Teorii gier</a:t>
            </a:r>
          </a:p>
          <a:p>
            <a:pPr lvl="1"/>
            <a:r>
              <a:rPr lang="pl-PL" dirty="0"/>
              <a:t>...</a:t>
            </a:r>
          </a:p>
          <a:p>
            <a:pPr lvl="1"/>
            <a:endParaRPr lang="en-US" dirty="0"/>
          </a:p>
        </p:txBody>
      </p:sp>
      <p:pic>
        <p:nvPicPr>
          <p:cNvPr id="5" name="Picture 2" descr="http://www.practicalpolymath.com/wp-content/uploads/2011/06/2011IDCDigitalUnivers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9940" y="3800033"/>
            <a:ext cx="3929485" cy="2807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35293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 Machine Learning Help Me?</a:t>
            </a:r>
          </a:p>
        </p:txBody>
      </p:sp>
      <p:sp>
        <p:nvSpPr>
          <p:cNvPr id="3" name="Rectangle 2"/>
          <p:cNvSpPr/>
          <p:nvPr/>
        </p:nvSpPr>
        <p:spPr bwMode="auto">
          <a:xfrm>
            <a:off x="642749" y="1661090"/>
            <a:ext cx="4930336" cy="4307780"/>
          </a:xfrm>
          <a:prstGeom prst="rect">
            <a:avLst/>
          </a:prstGeom>
          <a:solidFill>
            <a:srgbClr val="92D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 name="Rectangle 3"/>
          <p:cNvSpPr/>
          <p:nvPr/>
        </p:nvSpPr>
        <p:spPr>
          <a:xfrm>
            <a:off x="866855" y="1806273"/>
            <a:ext cx="2913381" cy="2625019"/>
          </a:xfrm>
          <a:prstGeom prst="rect">
            <a:avLst/>
          </a:prstGeom>
        </p:spPr>
        <p:txBody>
          <a:bodyPr wrap="square">
            <a:spAutoFit/>
          </a:bodyPr>
          <a:lstStyle/>
          <a:p>
            <a:pPr marL="448193" indent="-448193">
              <a:buFont typeface="Arial" panose="020B0604020202020204" pitchFamily="34" charset="0"/>
              <a:buChar char="•"/>
            </a:pPr>
            <a:r>
              <a:rPr lang="en-US" sz="2353" b="1" dirty="0">
                <a:latin typeface="+mj-lt"/>
              </a:rPr>
              <a:t>Automated prediction is core</a:t>
            </a:r>
          </a:p>
          <a:p>
            <a:pPr marL="448193" indent="-448193">
              <a:buFont typeface="Arial" panose="020B0604020202020204" pitchFamily="34" charset="0"/>
              <a:buChar char="•"/>
            </a:pPr>
            <a:r>
              <a:rPr lang="en-US" sz="2353" b="1" dirty="0">
                <a:latin typeface="+mj-lt"/>
              </a:rPr>
              <a:t>Lots of past data already available</a:t>
            </a:r>
          </a:p>
          <a:p>
            <a:pPr marL="448193" indent="-448193">
              <a:buFont typeface="Arial" panose="020B0604020202020204" pitchFamily="34" charset="0"/>
              <a:buChar char="•"/>
            </a:pPr>
            <a:r>
              <a:rPr lang="en-US" sz="2353" b="1" dirty="0">
                <a:latin typeface="+mj-lt"/>
              </a:rPr>
              <a:t>Magic numbers in current prediction system</a:t>
            </a:r>
          </a:p>
        </p:txBody>
      </p:sp>
      <p:sp>
        <p:nvSpPr>
          <p:cNvPr id="8" name="Rectangle 7"/>
          <p:cNvSpPr/>
          <p:nvPr/>
        </p:nvSpPr>
        <p:spPr bwMode="auto">
          <a:xfrm>
            <a:off x="6469511" y="1661090"/>
            <a:ext cx="5005038" cy="4307780"/>
          </a:xfrm>
          <a:prstGeom prst="rect">
            <a:avLst/>
          </a:prstGeom>
          <a:solidFill>
            <a:srgbClr val="FFFF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2" name="Rectangle 11"/>
          <p:cNvSpPr/>
          <p:nvPr/>
        </p:nvSpPr>
        <p:spPr>
          <a:xfrm>
            <a:off x="6672834" y="1806273"/>
            <a:ext cx="3606482" cy="2625019"/>
          </a:xfrm>
          <a:prstGeom prst="rect">
            <a:avLst/>
          </a:prstGeom>
        </p:spPr>
        <p:txBody>
          <a:bodyPr wrap="square">
            <a:spAutoFit/>
          </a:bodyPr>
          <a:lstStyle/>
          <a:p>
            <a:pPr marL="448193" indent="-448193">
              <a:buFont typeface="Arial" panose="020B0604020202020204" pitchFamily="34" charset="0"/>
              <a:buChar char="•"/>
            </a:pPr>
            <a:r>
              <a:rPr lang="en-US" sz="2353" dirty="0">
                <a:latin typeface="+mj-lt"/>
              </a:rPr>
              <a:t>Prediction is small part of experience</a:t>
            </a:r>
          </a:p>
          <a:p>
            <a:pPr marL="448193" indent="-448193">
              <a:buFont typeface="Arial" panose="020B0604020202020204" pitchFamily="34" charset="0"/>
              <a:buChar char="•"/>
            </a:pPr>
            <a:r>
              <a:rPr lang="en-US" sz="2353" dirty="0">
                <a:latin typeface="+mj-lt"/>
              </a:rPr>
              <a:t>No past data available</a:t>
            </a:r>
          </a:p>
          <a:p>
            <a:pPr marL="448193" indent="-448193">
              <a:buFont typeface="Arial" panose="020B0604020202020204" pitchFamily="34" charset="0"/>
              <a:buChar char="•"/>
            </a:pPr>
            <a:r>
              <a:rPr lang="en-US" sz="2353" dirty="0">
                <a:latin typeface="+mj-lt"/>
              </a:rPr>
              <a:t>Many business-rules govern the experience</a:t>
            </a:r>
          </a:p>
          <a:p>
            <a:pPr marL="448193" indent="-448193">
              <a:buFont typeface="Arial" panose="020B0604020202020204" pitchFamily="34" charset="0"/>
              <a:buChar char="•"/>
            </a:pPr>
            <a:r>
              <a:rPr lang="en-US" sz="2353" dirty="0">
                <a:latin typeface="+mj-lt"/>
              </a:rPr>
              <a:t>Predictions do not have a predictable pattern</a:t>
            </a:r>
          </a:p>
        </p:txBody>
      </p:sp>
      <p:sp>
        <p:nvSpPr>
          <p:cNvPr id="7" name="Rectangle 6"/>
          <p:cNvSpPr/>
          <p:nvPr/>
        </p:nvSpPr>
        <p:spPr>
          <a:xfrm rot="16200000">
            <a:off x="3882636" y="4025796"/>
            <a:ext cx="1886859" cy="1538804"/>
          </a:xfrm>
          <a:prstGeom prst="rect">
            <a:avLst/>
          </a:prstGeom>
        </p:spPr>
        <p:txBody>
          <a:bodyPr wrap="none">
            <a:spAutoFit/>
          </a:bodyPr>
          <a:lstStyle/>
          <a:p>
            <a:r>
              <a:rPr lang="en-US" sz="9411" dirty="0"/>
              <a:t>Yes</a:t>
            </a:r>
          </a:p>
        </p:txBody>
      </p:sp>
      <p:sp>
        <p:nvSpPr>
          <p:cNvPr id="16" name="Rectangle 15"/>
          <p:cNvSpPr/>
          <p:nvPr/>
        </p:nvSpPr>
        <p:spPr>
          <a:xfrm rot="16200000">
            <a:off x="9883942" y="4025796"/>
            <a:ext cx="1791814" cy="1538804"/>
          </a:xfrm>
          <a:prstGeom prst="rect">
            <a:avLst/>
          </a:prstGeom>
        </p:spPr>
        <p:txBody>
          <a:bodyPr wrap="none">
            <a:spAutoFit/>
          </a:bodyPr>
          <a:lstStyle/>
          <a:p>
            <a:r>
              <a:rPr lang="en-US" sz="9411" dirty="0"/>
              <a:t>No</a:t>
            </a:r>
          </a:p>
        </p:txBody>
      </p:sp>
      <p:sp>
        <p:nvSpPr>
          <p:cNvPr id="17" name="Plus 16"/>
          <p:cNvSpPr/>
          <p:nvPr/>
        </p:nvSpPr>
        <p:spPr bwMode="auto">
          <a:xfrm>
            <a:off x="641602" y="4327000"/>
            <a:ext cx="1867552" cy="1867552"/>
          </a:xfrm>
          <a:prstGeom prst="mathPlus">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8" name="Minus 17"/>
          <p:cNvSpPr/>
          <p:nvPr/>
        </p:nvSpPr>
        <p:spPr bwMode="auto">
          <a:xfrm>
            <a:off x="6423954" y="4327000"/>
            <a:ext cx="1867552" cy="1867552"/>
          </a:xfrm>
          <a:prstGeom prst="mathMinus">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38972956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55854"/>
            <a:ext cx="11655840" cy="899537"/>
          </a:xfrm>
        </p:spPr>
        <p:txBody>
          <a:bodyPr/>
          <a:lstStyle/>
          <a:p>
            <a:r>
              <a:rPr lang="en-US" dirty="0"/>
              <a:t>End – to End </a:t>
            </a:r>
            <a:br>
              <a:rPr lang="en-US" dirty="0"/>
            </a:br>
            <a:r>
              <a:rPr lang="en-US" dirty="0"/>
              <a:t>Modeling process</a:t>
            </a:r>
          </a:p>
        </p:txBody>
      </p:sp>
      <p:sp>
        <p:nvSpPr>
          <p:cNvPr id="62" name="Rectangle 61"/>
          <p:cNvSpPr/>
          <p:nvPr/>
        </p:nvSpPr>
        <p:spPr>
          <a:xfrm>
            <a:off x="721258" y="2382929"/>
            <a:ext cx="2251405" cy="362072"/>
          </a:xfrm>
          <a:prstGeom prst="rect">
            <a:avLst/>
          </a:prstGeom>
        </p:spPr>
        <p:txBody>
          <a:bodyPr wrap="square">
            <a:spAutoFit/>
          </a:bodyPr>
          <a:lstStyle/>
          <a:p>
            <a:pPr defTabSz="913924" fontAlgn="base">
              <a:lnSpc>
                <a:spcPct val="90000"/>
              </a:lnSpc>
              <a:spcBef>
                <a:spcPct val="0"/>
              </a:spcBef>
              <a:spcAft>
                <a:spcPct val="0"/>
              </a:spcAft>
            </a:pPr>
            <a:r>
              <a:rPr lang="en-US" sz="1961" spc="-50" dirty="0">
                <a:gradFill>
                  <a:gsLst>
                    <a:gs pos="0">
                      <a:srgbClr val="FFFFFF"/>
                    </a:gs>
                    <a:gs pos="100000">
                      <a:srgbClr val="FFFFFF"/>
                    </a:gs>
                  </a:gsLst>
                  <a:lin ang="5400000" scaled="0"/>
                </a:gradFill>
                <a:ea typeface="Segoe UI" pitchFamily="34" charset="0"/>
                <a:cs typeface="Segoe UI" pitchFamily="34" charset="0"/>
              </a:rPr>
              <a:t>Business problem</a:t>
            </a:r>
          </a:p>
        </p:txBody>
      </p:sp>
      <p:sp>
        <p:nvSpPr>
          <p:cNvPr id="63" name="Rectangle 62"/>
          <p:cNvSpPr/>
          <p:nvPr/>
        </p:nvSpPr>
        <p:spPr bwMode="auto">
          <a:xfrm rot="16200000">
            <a:off x="1429244" y="2325638"/>
            <a:ext cx="518811" cy="16435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9" tIns="143428" rIns="182889" bIns="143428" numCol="1" spcCol="0" rtlCol="0" fromWordArt="0" anchor="ctr" anchorCtr="0" forceAA="0" compatLnSpc="1">
            <a:prstTxWarp prst="textNoShape">
              <a:avLst/>
            </a:prstTxWarp>
            <a:noAutofit/>
          </a:bodyPr>
          <a:lstStyle/>
          <a:p>
            <a:pPr algn="ctr" defTabSz="913924" fontAlgn="base">
              <a:lnSpc>
                <a:spcPct val="90000"/>
              </a:lnSpc>
              <a:spcBef>
                <a:spcPct val="0"/>
              </a:spcBef>
              <a:spcAft>
                <a:spcPct val="0"/>
              </a:spcAft>
            </a:pPr>
            <a:r>
              <a:rPr lang="en-US" sz="1568" spc="-50" dirty="0">
                <a:gradFill>
                  <a:gsLst>
                    <a:gs pos="0">
                      <a:srgbClr val="FFFFFF"/>
                    </a:gs>
                    <a:gs pos="100000">
                      <a:srgbClr val="FFFFFF"/>
                    </a:gs>
                  </a:gsLst>
                  <a:lin ang="5400000" scaled="0"/>
                </a:gradFill>
                <a:ea typeface="Segoe UI" pitchFamily="34" charset="0"/>
                <a:cs typeface="Segoe UI" pitchFamily="34" charset="0"/>
              </a:rPr>
              <a:t>ML Problem Framing</a:t>
            </a:r>
          </a:p>
        </p:txBody>
      </p:sp>
      <p:sp>
        <p:nvSpPr>
          <p:cNvPr id="67" name="Rectangle 66"/>
          <p:cNvSpPr/>
          <p:nvPr/>
        </p:nvSpPr>
        <p:spPr bwMode="auto">
          <a:xfrm rot="16200000">
            <a:off x="3880479" y="2011884"/>
            <a:ext cx="518811" cy="226879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9" tIns="143428" rIns="182889" bIns="143428" numCol="1" spcCol="0" rtlCol="0" fromWordArt="0" anchor="ctr" anchorCtr="0" forceAA="0" compatLnSpc="1">
            <a:prstTxWarp prst="textNoShape">
              <a:avLst/>
            </a:prstTxWarp>
            <a:noAutofit/>
          </a:bodyPr>
          <a:lstStyle/>
          <a:p>
            <a:pPr algn="ctr" defTabSz="913924" fontAlgn="base">
              <a:lnSpc>
                <a:spcPct val="90000"/>
              </a:lnSpc>
              <a:spcBef>
                <a:spcPct val="0"/>
              </a:spcBef>
              <a:spcAft>
                <a:spcPct val="0"/>
              </a:spcAft>
            </a:pPr>
            <a:r>
              <a:rPr lang="en-US" sz="1568" spc="-50" dirty="0">
                <a:gradFill>
                  <a:gsLst>
                    <a:gs pos="0">
                      <a:srgbClr val="FFFFFF"/>
                    </a:gs>
                    <a:gs pos="100000">
                      <a:srgbClr val="FFFFFF"/>
                    </a:gs>
                  </a:gsLst>
                  <a:lin ang="5400000" scaled="0"/>
                </a:gradFill>
                <a:ea typeface="Segoe UI" pitchFamily="34" charset="0"/>
                <a:cs typeface="Segoe UI" pitchFamily="34" charset="0"/>
              </a:rPr>
              <a:t>Data Collection and Integration</a:t>
            </a:r>
          </a:p>
        </p:txBody>
      </p:sp>
      <p:sp>
        <p:nvSpPr>
          <p:cNvPr id="71" name="Rectangle 70"/>
          <p:cNvSpPr/>
          <p:nvPr/>
        </p:nvSpPr>
        <p:spPr bwMode="auto">
          <a:xfrm rot="16200000">
            <a:off x="6334782" y="2312644"/>
            <a:ext cx="525399" cy="168631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9" tIns="143428" rIns="182889" bIns="143428" numCol="1" spcCol="0" rtlCol="0" fromWordArt="0" anchor="ctr" anchorCtr="0" forceAA="0" compatLnSpc="1">
            <a:prstTxWarp prst="textNoShape">
              <a:avLst/>
            </a:prstTxWarp>
            <a:noAutofit/>
          </a:bodyPr>
          <a:lstStyle/>
          <a:p>
            <a:pPr algn="ctr" defTabSz="913924" fontAlgn="base">
              <a:lnSpc>
                <a:spcPct val="90000"/>
              </a:lnSpc>
              <a:spcBef>
                <a:spcPct val="0"/>
              </a:spcBef>
              <a:spcAft>
                <a:spcPct val="0"/>
              </a:spcAft>
            </a:pPr>
            <a:r>
              <a:rPr lang="en-US" sz="1568" spc="-50" dirty="0">
                <a:gradFill>
                  <a:gsLst>
                    <a:gs pos="0">
                      <a:srgbClr val="FFFFFF"/>
                    </a:gs>
                    <a:gs pos="100000">
                      <a:srgbClr val="FFFFFF"/>
                    </a:gs>
                  </a:gsLst>
                  <a:lin ang="5400000" scaled="0"/>
                </a:gradFill>
                <a:ea typeface="Segoe UI" pitchFamily="34" charset="0"/>
                <a:cs typeface="Segoe UI" pitchFamily="34" charset="0"/>
              </a:rPr>
              <a:t>Data Preparation  &amp; Cleaning</a:t>
            </a:r>
          </a:p>
        </p:txBody>
      </p:sp>
      <p:sp>
        <p:nvSpPr>
          <p:cNvPr id="73" name="Rectangle 72"/>
          <p:cNvSpPr/>
          <p:nvPr/>
        </p:nvSpPr>
        <p:spPr bwMode="auto">
          <a:xfrm rot="16200000">
            <a:off x="8593324" y="2187854"/>
            <a:ext cx="518811" cy="192930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9" tIns="143428" rIns="182889" bIns="143428" numCol="1" spcCol="0" rtlCol="0" fromWordArt="0" anchor="ctr" anchorCtr="0" forceAA="0" compatLnSpc="1">
            <a:prstTxWarp prst="textNoShape">
              <a:avLst/>
            </a:prstTxWarp>
            <a:noAutofit/>
          </a:bodyPr>
          <a:lstStyle/>
          <a:p>
            <a:pPr algn="ctr" defTabSz="913924" fontAlgn="base">
              <a:lnSpc>
                <a:spcPct val="90000"/>
              </a:lnSpc>
              <a:spcBef>
                <a:spcPct val="0"/>
              </a:spcBef>
              <a:spcAft>
                <a:spcPct val="0"/>
              </a:spcAft>
            </a:pPr>
            <a:r>
              <a:rPr lang="en-US" sz="1568" spc="-50" dirty="0">
                <a:gradFill>
                  <a:gsLst>
                    <a:gs pos="0">
                      <a:srgbClr val="FFFFFF"/>
                    </a:gs>
                    <a:gs pos="100000">
                      <a:srgbClr val="FFFFFF"/>
                    </a:gs>
                  </a:gsLst>
                  <a:lin ang="5400000" scaled="0"/>
                </a:gradFill>
                <a:ea typeface="Segoe UI" pitchFamily="34" charset="0"/>
                <a:cs typeface="Segoe UI" pitchFamily="34" charset="0"/>
              </a:rPr>
              <a:t>Data Visualization  &amp; Analysis</a:t>
            </a:r>
          </a:p>
        </p:txBody>
      </p:sp>
      <p:sp>
        <p:nvSpPr>
          <p:cNvPr id="84" name="Rectangle 83"/>
          <p:cNvSpPr/>
          <p:nvPr/>
        </p:nvSpPr>
        <p:spPr bwMode="auto">
          <a:xfrm rot="16200000">
            <a:off x="3358742" y="4416144"/>
            <a:ext cx="472035" cy="136637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9" tIns="143428" rIns="182889" bIns="143428" numCol="1" spcCol="0" rtlCol="0" fromWordArt="0" anchor="ctr" anchorCtr="0" forceAA="0" compatLnSpc="1">
            <a:prstTxWarp prst="textNoShape">
              <a:avLst/>
            </a:prstTxWarp>
            <a:noAutofit/>
          </a:bodyPr>
          <a:lstStyle/>
          <a:p>
            <a:pPr algn="ctr" defTabSz="913924" fontAlgn="base">
              <a:lnSpc>
                <a:spcPct val="90000"/>
              </a:lnSpc>
              <a:spcBef>
                <a:spcPct val="0"/>
              </a:spcBef>
              <a:spcAft>
                <a:spcPct val="0"/>
              </a:spcAft>
            </a:pPr>
            <a:r>
              <a:rPr lang="en-US" sz="1568" spc="-50" dirty="0">
                <a:gradFill>
                  <a:gsLst>
                    <a:gs pos="0">
                      <a:srgbClr val="FFFFFF"/>
                    </a:gs>
                    <a:gs pos="100000">
                      <a:srgbClr val="FFFFFF"/>
                    </a:gs>
                  </a:gsLst>
                  <a:lin ang="5400000" scaled="0"/>
                </a:gradFill>
                <a:ea typeface="Segoe UI" pitchFamily="34" charset="0"/>
                <a:cs typeface="Segoe UI" pitchFamily="34" charset="0"/>
              </a:rPr>
              <a:t>Model Evaluation</a:t>
            </a:r>
          </a:p>
        </p:txBody>
      </p:sp>
      <p:sp>
        <p:nvSpPr>
          <p:cNvPr id="85" name="Down Arrow 84"/>
          <p:cNvSpPr/>
          <p:nvPr/>
        </p:nvSpPr>
        <p:spPr bwMode="auto">
          <a:xfrm rot="16200000">
            <a:off x="2673085" y="3018122"/>
            <a:ext cx="128102" cy="258621"/>
          </a:xfrm>
          <a:prstGeom prst="down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8" name="Rectangle 87"/>
          <p:cNvSpPr/>
          <p:nvPr/>
        </p:nvSpPr>
        <p:spPr bwMode="auto">
          <a:xfrm rot="16200000">
            <a:off x="7826813" y="4283158"/>
            <a:ext cx="625256" cy="165941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9" tIns="143428" rIns="182889" bIns="143428" numCol="1" spcCol="0" rtlCol="0" fromWordArt="0" anchor="ctr" anchorCtr="0" forceAA="0" compatLnSpc="1">
            <a:prstTxWarp prst="textNoShape">
              <a:avLst/>
            </a:prstTxWarp>
            <a:noAutofit/>
          </a:bodyPr>
          <a:lstStyle/>
          <a:p>
            <a:pPr algn="ctr" defTabSz="913924" fontAlgn="base">
              <a:lnSpc>
                <a:spcPct val="90000"/>
              </a:lnSpc>
              <a:spcBef>
                <a:spcPct val="0"/>
              </a:spcBef>
              <a:spcAft>
                <a:spcPct val="0"/>
              </a:spcAft>
            </a:pPr>
            <a:endParaRPr lang="en-US" sz="1568" spc="-50" dirty="0">
              <a:gradFill>
                <a:gsLst>
                  <a:gs pos="0">
                    <a:srgbClr val="FFFFFF"/>
                  </a:gs>
                  <a:gs pos="100000">
                    <a:srgbClr val="FFFFFF"/>
                  </a:gs>
                </a:gsLst>
                <a:lin ang="5400000" scaled="0"/>
              </a:gradFill>
              <a:ea typeface="Segoe UI" pitchFamily="34" charset="0"/>
              <a:cs typeface="Segoe UI" pitchFamily="34" charset="0"/>
            </a:endParaRPr>
          </a:p>
          <a:p>
            <a:pPr algn="ctr" defTabSz="913924" fontAlgn="base">
              <a:lnSpc>
                <a:spcPct val="90000"/>
              </a:lnSpc>
              <a:spcBef>
                <a:spcPct val="0"/>
              </a:spcBef>
              <a:spcAft>
                <a:spcPct val="0"/>
              </a:spcAft>
            </a:pPr>
            <a:r>
              <a:rPr lang="en-US" sz="1568" spc="-50" dirty="0">
                <a:gradFill>
                  <a:gsLst>
                    <a:gs pos="0">
                      <a:srgbClr val="FFFFFF"/>
                    </a:gs>
                    <a:gs pos="100000">
                      <a:srgbClr val="FFFFFF"/>
                    </a:gs>
                  </a:gsLst>
                  <a:lin ang="5400000" scaled="0"/>
                </a:gradFill>
                <a:ea typeface="Segoe UI" pitchFamily="34" charset="0"/>
                <a:cs typeface="Segoe UI" pitchFamily="34" charset="0"/>
              </a:rPr>
              <a:t>Model Deployment</a:t>
            </a:r>
          </a:p>
          <a:p>
            <a:pPr defTabSz="913924" fontAlgn="base">
              <a:lnSpc>
                <a:spcPct val="90000"/>
              </a:lnSpc>
              <a:spcBef>
                <a:spcPct val="0"/>
              </a:spcBef>
              <a:spcAft>
                <a:spcPct val="0"/>
              </a:spcAft>
            </a:pPr>
            <a:endParaRPr lang="en-US" sz="1568" spc="-50" dirty="0">
              <a:gradFill>
                <a:gsLst>
                  <a:gs pos="0">
                    <a:srgbClr val="FFFFFF"/>
                  </a:gs>
                  <a:gs pos="100000">
                    <a:srgbClr val="FFFFFF"/>
                  </a:gs>
                </a:gsLst>
                <a:lin ang="5400000" scaled="0"/>
              </a:gradFill>
              <a:ea typeface="Segoe UI" pitchFamily="34" charset="0"/>
              <a:cs typeface="Segoe UI" pitchFamily="34" charset="0"/>
            </a:endParaRPr>
          </a:p>
        </p:txBody>
      </p:sp>
      <p:sp>
        <p:nvSpPr>
          <p:cNvPr id="54" name="Down Arrow 53"/>
          <p:cNvSpPr/>
          <p:nvPr/>
        </p:nvSpPr>
        <p:spPr bwMode="auto">
          <a:xfrm rot="16200000">
            <a:off x="5442151" y="3018122"/>
            <a:ext cx="128102" cy="258621"/>
          </a:xfrm>
          <a:prstGeom prst="down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5" name="Down Arrow 54"/>
          <p:cNvSpPr/>
          <p:nvPr/>
        </p:nvSpPr>
        <p:spPr bwMode="auto">
          <a:xfrm rot="16200000">
            <a:off x="7606440" y="3018122"/>
            <a:ext cx="128102" cy="258621"/>
          </a:xfrm>
          <a:prstGeom prst="down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7" name="Down Arrow 56"/>
          <p:cNvSpPr/>
          <p:nvPr/>
        </p:nvSpPr>
        <p:spPr bwMode="auto">
          <a:xfrm rot="16200000">
            <a:off x="9979547" y="3018122"/>
            <a:ext cx="128102" cy="258621"/>
          </a:xfrm>
          <a:prstGeom prst="down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0" name="Rectangle 69"/>
          <p:cNvSpPr/>
          <p:nvPr/>
        </p:nvSpPr>
        <p:spPr bwMode="auto">
          <a:xfrm rot="16200000">
            <a:off x="10729580" y="2509201"/>
            <a:ext cx="518811" cy="126993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9" tIns="143428" rIns="182889" bIns="143428" numCol="1" spcCol="0" rtlCol="0" fromWordArt="0" anchor="ctr" anchorCtr="0" forceAA="0" compatLnSpc="1">
            <a:prstTxWarp prst="textNoShape">
              <a:avLst/>
            </a:prstTxWarp>
            <a:noAutofit/>
          </a:bodyPr>
          <a:lstStyle/>
          <a:p>
            <a:pPr algn="ctr" defTabSz="913924" fontAlgn="base">
              <a:lnSpc>
                <a:spcPct val="90000"/>
              </a:lnSpc>
              <a:spcBef>
                <a:spcPct val="0"/>
              </a:spcBef>
              <a:spcAft>
                <a:spcPct val="0"/>
              </a:spcAft>
            </a:pPr>
            <a:r>
              <a:rPr lang="en-US" sz="1568" spc="-50" dirty="0">
                <a:gradFill>
                  <a:gsLst>
                    <a:gs pos="0">
                      <a:srgbClr val="FFFFFF"/>
                    </a:gs>
                    <a:gs pos="100000">
                      <a:srgbClr val="FFFFFF"/>
                    </a:gs>
                  </a:gsLst>
                  <a:lin ang="5400000" scaled="0"/>
                </a:gradFill>
                <a:ea typeface="Segoe UI" pitchFamily="34" charset="0"/>
                <a:cs typeface="Segoe UI" pitchFamily="34" charset="0"/>
              </a:rPr>
              <a:t>Feature Engineering</a:t>
            </a:r>
          </a:p>
        </p:txBody>
      </p:sp>
      <p:sp>
        <p:nvSpPr>
          <p:cNvPr id="64" name="Rectangle 63"/>
          <p:cNvSpPr/>
          <p:nvPr/>
        </p:nvSpPr>
        <p:spPr bwMode="auto">
          <a:xfrm rot="16200000">
            <a:off x="1270309" y="4251191"/>
            <a:ext cx="691088" cy="178918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9" tIns="143428" rIns="182889" bIns="143428" numCol="1" spcCol="0" rtlCol="0" fromWordArt="0" anchor="ctr" anchorCtr="0" forceAA="0" compatLnSpc="1">
            <a:prstTxWarp prst="textNoShape">
              <a:avLst/>
            </a:prstTxWarp>
            <a:noAutofit/>
          </a:bodyPr>
          <a:lstStyle/>
          <a:p>
            <a:pPr algn="ctr" defTabSz="913924" fontAlgn="base">
              <a:lnSpc>
                <a:spcPct val="90000"/>
              </a:lnSpc>
              <a:spcBef>
                <a:spcPct val="0"/>
              </a:spcBef>
              <a:spcAft>
                <a:spcPct val="0"/>
              </a:spcAft>
            </a:pPr>
            <a:r>
              <a:rPr lang="en-US" sz="1568" spc="-50" dirty="0">
                <a:gradFill>
                  <a:gsLst>
                    <a:gs pos="0">
                      <a:srgbClr val="FFFFFF"/>
                    </a:gs>
                    <a:gs pos="100000">
                      <a:srgbClr val="FFFFFF"/>
                    </a:gs>
                  </a:gsLst>
                  <a:lin ang="5400000" scaled="0"/>
                </a:gradFill>
                <a:ea typeface="Segoe UI" pitchFamily="34" charset="0"/>
                <a:cs typeface="Segoe UI" pitchFamily="34" charset="0"/>
              </a:rPr>
              <a:t>Model Training + Parameter Tuning</a:t>
            </a:r>
          </a:p>
        </p:txBody>
      </p:sp>
      <p:sp>
        <p:nvSpPr>
          <p:cNvPr id="58" name="Down Arrow 57"/>
          <p:cNvSpPr/>
          <p:nvPr/>
        </p:nvSpPr>
        <p:spPr bwMode="auto">
          <a:xfrm rot="16200000">
            <a:off x="2673085" y="5016472"/>
            <a:ext cx="128102" cy="258621"/>
          </a:xfrm>
          <a:prstGeom prst="down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9" name="Down Arrow 58"/>
          <p:cNvSpPr/>
          <p:nvPr/>
        </p:nvSpPr>
        <p:spPr bwMode="auto">
          <a:xfrm rot="16200000">
            <a:off x="4469115" y="5016472"/>
            <a:ext cx="128102" cy="258621"/>
          </a:xfrm>
          <a:prstGeom prst="down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5" name="Down Arrow 64"/>
          <p:cNvSpPr/>
          <p:nvPr/>
        </p:nvSpPr>
        <p:spPr bwMode="auto">
          <a:xfrm rot="16200000">
            <a:off x="7003077" y="5016472"/>
            <a:ext cx="128102" cy="258621"/>
          </a:xfrm>
          <a:prstGeom prst="down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8" name="Rectangle 67"/>
          <p:cNvSpPr/>
          <p:nvPr/>
        </p:nvSpPr>
        <p:spPr>
          <a:xfrm>
            <a:off x="9132581" y="4918293"/>
            <a:ext cx="1603358" cy="362072"/>
          </a:xfrm>
          <a:prstGeom prst="rect">
            <a:avLst/>
          </a:prstGeom>
        </p:spPr>
        <p:txBody>
          <a:bodyPr wrap="square">
            <a:spAutoFit/>
          </a:bodyPr>
          <a:lstStyle/>
          <a:p>
            <a:pPr defTabSz="913924" fontAlgn="base">
              <a:lnSpc>
                <a:spcPct val="90000"/>
              </a:lnSpc>
              <a:spcBef>
                <a:spcPct val="0"/>
              </a:spcBef>
              <a:spcAft>
                <a:spcPct val="0"/>
              </a:spcAft>
            </a:pPr>
            <a:r>
              <a:rPr lang="en-US" sz="1961" spc="-50" dirty="0">
                <a:gradFill>
                  <a:gsLst>
                    <a:gs pos="0">
                      <a:srgbClr val="FFFFFF"/>
                    </a:gs>
                    <a:gs pos="100000">
                      <a:srgbClr val="FFFFFF"/>
                    </a:gs>
                  </a:gsLst>
                  <a:lin ang="5400000" scaled="0"/>
                </a:gradFill>
                <a:ea typeface="Segoe UI" pitchFamily="34" charset="0"/>
                <a:cs typeface="Segoe UI" pitchFamily="34" charset="0"/>
              </a:rPr>
              <a:t>Predictions</a:t>
            </a:r>
          </a:p>
        </p:txBody>
      </p:sp>
      <p:sp>
        <p:nvSpPr>
          <p:cNvPr id="90" name="Rectangle 89"/>
          <p:cNvSpPr/>
          <p:nvPr/>
        </p:nvSpPr>
        <p:spPr>
          <a:xfrm>
            <a:off x="4931315" y="1857039"/>
            <a:ext cx="2251405" cy="294183"/>
          </a:xfrm>
          <a:prstGeom prst="rect">
            <a:avLst/>
          </a:prstGeom>
        </p:spPr>
        <p:txBody>
          <a:bodyPr wrap="square">
            <a:spAutoFit/>
          </a:bodyPr>
          <a:lstStyle/>
          <a:p>
            <a:pPr defTabSz="913924" fontAlgn="base">
              <a:lnSpc>
                <a:spcPct val="90000"/>
              </a:lnSpc>
              <a:spcBef>
                <a:spcPct val="0"/>
              </a:spcBef>
              <a:spcAft>
                <a:spcPct val="0"/>
              </a:spcAft>
            </a:pPr>
            <a:r>
              <a:rPr lang="en-US" sz="1470" spc="-50" dirty="0">
                <a:gradFill>
                  <a:gsLst>
                    <a:gs pos="0">
                      <a:srgbClr val="FFFFFF"/>
                    </a:gs>
                    <a:gs pos="100000">
                      <a:srgbClr val="FFFFFF"/>
                    </a:gs>
                  </a:gsLst>
                  <a:lin ang="5400000" scaled="0"/>
                </a:gradFill>
                <a:ea typeface="Segoe UI" pitchFamily="34" charset="0"/>
                <a:cs typeface="Segoe UI" pitchFamily="34" charset="0"/>
              </a:rPr>
              <a:t>Data  Augment</a:t>
            </a:r>
          </a:p>
        </p:txBody>
      </p:sp>
      <p:sp>
        <p:nvSpPr>
          <p:cNvPr id="92" name="Rectangle 91"/>
          <p:cNvSpPr/>
          <p:nvPr/>
        </p:nvSpPr>
        <p:spPr>
          <a:xfrm>
            <a:off x="6807563" y="1857039"/>
            <a:ext cx="1903010" cy="294183"/>
          </a:xfrm>
          <a:prstGeom prst="rect">
            <a:avLst/>
          </a:prstGeom>
        </p:spPr>
        <p:txBody>
          <a:bodyPr wrap="square">
            <a:spAutoFit/>
          </a:bodyPr>
          <a:lstStyle/>
          <a:p>
            <a:pPr defTabSz="913924" fontAlgn="base">
              <a:lnSpc>
                <a:spcPct val="90000"/>
              </a:lnSpc>
              <a:spcBef>
                <a:spcPct val="0"/>
              </a:spcBef>
              <a:spcAft>
                <a:spcPct val="0"/>
              </a:spcAft>
            </a:pPr>
            <a:r>
              <a:rPr lang="en-US" sz="1470" spc="-50" dirty="0">
                <a:gradFill>
                  <a:gsLst>
                    <a:gs pos="0">
                      <a:srgbClr val="FFFFFF"/>
                    </a:gs>
                    <a:gs pos="100000">
                      <a:srgbClr val="FFFFFF"/>
                    </a:gs>
                  </a:gsLst>
                  <a:lin ang="5400000" scaled="0"/>
                </a:gradFill>
                <a:ea typeface="Segoe UI" pitchFamily="34" charset="0"/>
                <a:cs typeface="Segoe UI" pitchFamily="34" charset="0"/>
              </a:rPr>
              <a:t>Feature Augment</a:t>
            </a:r>
          </a:p>
        </p:txBody>
      </p:sp>
      <p:sp>
        <p:nvSpPr>
          <p:cNvPr id="93" name="Rectangle 92"/>
          <p:cNvSpPr/>
          <p:nvPr/>
        </p:nvSpPr>
        <p:spPr>
          <a:xfrm>
            <a:off x="3351537" y="5837201"/>
            <a:ext cx="672077" cy="362072"/>
          </a:xfrm>
          <a:prstGeom prst="rect">
            <a:avLst/>
          </a:prstGeom>
        </p:spPr>
        <p:txBody>
          <a:bodyPr wrap="square">
            <a:spAutoFit/>
          </a:bodyPr>
          <a:lstStyle/>
          <a:p>
            <a:pPr defTabSz="913924" fontAlgn="base">
              <a:lnSpc>
                <a:spcPct val="90000"/>
              </a:lnSpc>
              <a:spcBef>
                <a:spcPct val="0"/>
              </a:spcBef>
              <a:spcAft>
                <a:spcPct val="0"/>
              </a:spcAft>
            </a:pPr>
            <a:r>
              <a:rPr lang="en-US" sz="1961" spc="-50" dirty="0">
                <a:gradFill>
                  <a:gsLst>
                    <a:gs pos="0">
                      <a:srgbClr val="FFFFFF"/>
                    </a:gs>
                    <a:gs pos="100000">
                      <a:srgbClr val="FFFFFF"/>
                    </a:gs>
                  </a:gsLst>
                  <a:lin ang="5400000" scaled="0"/>
                </a:gradFill>
                <a:ea typeface="Segoe UI" pitchFamily="34" charset="0"/>
                <a:cs typeface="Segoe UI" pitchFamily="34" charset="0"/>
              </a:rPr>
              <a:t>No</a:t>
            </a:r>
          </a:p>
        </p:txBody>
      </p:sp>
      <p:cxnSp>
        <p:nvCxnSpPr>
          <p:cNvPr id="18" name="Straight Connector 17"/>
          <p:cNvCxnSpPr/>
          <p:nvPr/>
        </p:nvCxnSpPr>
        <p:spPr>
          <a:xfrm flipH="1" flipV="1">
            <a:off x="568048" y="6192977"/>
            <a:ext cx="5264756" cy="6297"/>
          </a:xfrm>
          <a:prstGeom prst="line">
            <a:avLst/>
          </a:prstGeom>
          <a:ln>
            <a:solidFill>
              <a:srgbClr val="E40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568047" y="2159065"/>
            <a:ext cx="0" cy="4033912"/>
          </a:xfrm>
          <a:prstGeom prst="line">
            <a:avLst/>
          </a:prstGeom>
          <a:ln>
            <a:solidFill>
              <a:srgbClr val="E40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68047" y="2159065"/>
            <a:ext cx="3959210" cy="0"/>
          </a:xfrm>
          <a:prstGeom prst="line">
            <a:avLst/>
          </a:prstGeom>
          <a:ln>
            <a:solidFill>
              <a:srgbClr val="E40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67" idx="3"/>
          </p:cNvCxnSpPr>
          <p:nvPr/>
        </p:nvCxnSpPr>
        <p:spPr>
          <a:xfrm>
            <a:off x="4139885" y="2159065"/>
            <a:ext cx="0" cy="727809"/>
          </a:xfrm>
          <a:prstGeom prst="line">
            <a:avLst/>
          </a:prstGeom>
          <a:ln>
            <a:solidFill>
              <a:srgbClr val="E40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527257" y="2159065"/>
            <a:ext cx="4325473" cy="0"/>
          </a:xfrm>
          <a:prstGeom prst="line">
            <a:avLst/>
          </a:prstGeom>
          <a:ln>
            <a:solidFill>
              <a:srgbClr val="E40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endCxn id="73" idx="3"/>
          </p:cNvCxnSpPr>
          <p:nvPr/>
        </p:nvCxnSpPr>
        <p:spPr>
          <a:xfrm>
            <a:off x="8852730" y="2159065"/>
            <a:ext cx="0" cy="734038"/>
          </a:xfrm>
          <a:prstGeom prst="line">
            <a:avLst/>
          </a:prstGeom>
          <a:ln>
            <a:solidFill>
              <a:srgbClr val="E40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Flowchart: Decision 3"/>
          <p:cNvSpPr/>
          <p:nvPr/>
        </p:nvSpPr>
        <p:spPr bwMode="auto">
          <a:xfrm>
            <a:off x="4773596" y="4625679"/>
            <a:ext cx="2118418" cy="1419340"/>
          </a:xfrm>
          <a:prstGeom prst="flowChartDecision">
            <a:avLst/>
          </a:prstGeom>
          <a:solidFill>
            <a:schemeClr val="accent6">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Meet Business Goals</a:t>
            </a:r>
          </a:p>
        </p:txBody>
      </p:sp>
      <p:cxnSp>
        <p:nvCxnSpPr>
          <p:cNvPr id="48" name="Straight Connector 47"/>
          <p:cNvCxnSpPr>
            <a:endCxn id="4" idx="2"/>
          </p:cNvCxnSpPr>
          <p:nvPr/>
        </p:nvCxnSpPr>
        <p:spPr>
          <a:xfrm flipV="1">
            <a:off x="5832804" y="6045018"/>
            <a:ext cx="1" cy="154255"/>
          </a:xfrm>
          <a:prstGeom prst="line">
            <a:avLst/>
          </a:prstGeom>
          <a:ln>
            <a:solidFill>
              <a:srgbClr val="AB08A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1763280" y="4250723"/>
            <a:ext cx="9188354"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1763280" y="4250723"/>
            <a:ext cx="0" cy="448212"/>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10951634" y="3503702"/>
            <a:ext cx="0" cy="747021"/>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00936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556" y="380198"/>
            <a:ext cx="11651152" cy="899176"/>
          </a:xfrm>
        </p:spPr>
        <p:txBody>
          <a:bodyPr>
            <a:noAutofit/>
          </a:bodyPr>
          <a:lstStyle/>
          <a:p>
            <a:r>
              <a:rPr lang="en-US" sz="5294" dirty="0"/>
              <a:t>Predictive Analytics</a:t>
            </a:r>
            <a:br>
              <a:rPr lang="en-US" sz="4400" dirty="0"/>
            </a:br>
            <a:r>
              <a:rPr lang="en-US" sz="3529" dirty="0">
                <a:solidFill>
                  <a:schemeClr val="tx2">
                    <a:lumMod val="40000"/>
                    <a:lumOff val="60000"/>
                  </a:schemeClr>
                </a:solidFill>
              </a:rPr>
              <a:t>Predicting future performance from historical data</a:t>
            </a:r>
          </a:p>
        </p:txBody>
      </p:sp>
      <p:grpSp>
        <p:nvGrpSpPr>
          <p:cNvPr id="46" name="Group 45"/>
          <p:cNvGrpSpPr/>
          <p:nvPr/>
        </p:nvGrpSpPr>
        <p:grpSpPr>
          <a:xfrm>
            <a:off x="8772917" y="1837094"/>
            <a:ext cx="1389101" cy="1390587"/>
            <a:chOff x="9073554" y="1626527"/>
            <a:chExt cx="1314695" cy="1316102"/>
          </a:xfrm>
        </p:grpSpPr>
        <p:pic>
          <p:nvPicPr>
            <p:cNvPr id="47" name="Picture 48"/>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9073556" y="1626527"/>
              <a:ext cx="1314693" cy="1314555"/>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p:cNvSpPr/>
            <p:nvPr/>
          </p:nvSpPr>
          <p:spPr bwMode="auto">
            <a:xfrm>
              <a:off x="9073554" y="2271474"/>
              <a:ext cx="1309442" cy="671155"/>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Recommenda-tion engines</a:t>
              </a:r>
            </a:p>
          </p:txBody>
        </p:sp>
      </p:grpSp>
      <p:grpSp>
        <p:nvGrpSpPr>
          <p:cNvPr id="49" name="Group 48"/>
          <p:cNvGrpSpPr/>
          <p:nvPr/>
        </p:nvGrpSpPr>
        <p:grpSpPr>
          <a:xfrm>
            <a:off x="5802144" y="4801116"/>
            <a:ext cx="1392947" cy="1383696"/>
            <a:chOff x="4847927" y="4443150"/>
            <a:chExt cx="1318335" cy="1309580"/>
          </a:xfrm>
        </p:grpSpPr>
        <p:pic>
          <p:nvPicPr>
            <p:cNvPr id="50" name="Picture 42"/>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847927" y="4443150"/>
              <a:ext cx="1314189" cy="1309580"/>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50"/>
            <p:cNvSpPr/>
            <p:nvPr/>
          </p:nvSpPr>
          <p:spPr bwMode="auto">
            <a:xfrm>
              <a:off x="4856820" y="5081437"/>
              <a:ext cx="1309442" cy="671156"/>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Advertising analysis</a:t>
              </a:r>
            </a:p>
          </p:txBody>
        </p:sp>
      </p:grpSp>
      <p:grpSp>
        <p:nvGrpSpPr>
          <p:cNvPr id="55" name="Group 54"/>
          <p:cNvGrpSpPr/>
          <p:nvPr/>
        </p:nvGrpSpPr>
        <p:grpSpPr>
          <a:xfrm>
            <a:off x="7283005" y="3323208"/>
            <a:ext cx="1390203" cy="1388954"/>
            <a:chOff x="6257888" y="3035861"/>
            <a:chExt cx="1315739" cy="1314556"/>
          </a:xfrm>
        </p:grpSpPr>
        <p:pic>
          <p:nvPicPr>
            <p:cNvPr id="56" name="Picture 30"/>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6257888" y="3035861"/>
              <a:ext cx="1309442" cy="1309442"/>
            </a:xfrm>
            <a:prstGeom prst="rect">
              <a:avLst/>
            </a:prstGeom>
            <a:noFill/>
            <a:extLst>
              <a:ext uri="{909E8E84-426E-40DD-AFC4-6F175D3DCCD1}">
                <a14:hiddenFill xmlns:a14="http://schemas.microsoft.com/office/drawing/2010/main">
                  <a:solidFill>
                    <a:srgbClr val="FFFFFF"/>
                  </a:solidFill>
                </a14:hiddenFill>
              </a:ext>
            </a:extLst>
          </p:spPr>
        </p:pic>
        <p:sp>
          <p:nvSpPr>
            <p:cNvPr id="57" name="Rectangle 56"/>
            <p:cNvSpPr/>
            <p:nvPr/>
          </p:nvSpPr>
          <p:spPr bwMode="auto">
            <a:xfrm>
              <a:off x="6264185" y="3679261"/>
              <a:ext cx="1309442" cy="671156"/>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Weather forecasting for business planning</a:t>
              </a:r>
            </a:p>
          </p:txBody>
        </p:sp>
      </p:grpSp>
      <p:grpSp>
        <p:nvGrpSpPr>
          <p:cNvPr id="58" name="Group 57"/>
          <p:cNvGrpSpPr/>
          <p:nvPr/>
        </p:nvGrpSpPr>
        <p:grpSpPr>
          <a:xfrm>
            <a:off x="7286331" y="1837094"/>
            <a:ext cx="1383551" cy="1390587"/>
            <a:chOff x="6257884" y="1626527"/>
            <a:chExt cx="1309443" cy="1316102"/>
          </a:xfrm>
        </p:grpSpPr>
        <p:pic>
          <p:nvPicPr>
            <p:cNvPr id="59" name="Picture 18"/>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6257884" y="1626527"/>
              <a:ext cx="1309440" cy="1314555"/>
            </a:xfrm>
            <a:prstGeom prst="rect">
              <a:avLst/>
            </a:prstGeom>
            <a:noFill/>
            <a:effectLst/>
            <a:extLst>
              <a:ext uri="{909E8E84-426E-40DD-AFC4-6F175D3DCCD1}">
                <a14:hiddenFill xmlns:a14="http://schemas.microsoft.com/office/drawing/2010/main">
                  <a:solidFill>
                    <a:srgbClr val="FFFFFF"/>
                  </a:solidFill>
                </a14:hiddenFill>
              </a:ext>
            </a:extLst>
          </p:spPr>
        </p:pic>
        <p:sp>
          <p:nvSpPr>
            <p:cNvPr id="60" name="Rectangle 59"/>
            <p:cNvSpPr/>
            <p:nvPr/>
          </p:nvSpPr>
          <p:spPr bwMode="auto">
            <a:xfrm>
              <a:off x="6257885" y="2271474"/>
              <a:ext cx="1309442" cy="671155"/>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Social network analysis</a:t>
              </a:r>
            </a:p>
          </p:txBody>
        </p:sp>
      </p:grpSp>
      <p:grpSp>
        <p:nvGrpSpPr>
          <p:cNvPr id="64" name="Group 63"/>
          <p:cNvGrpSpPr/>
          <p:nvPr/>
        </p:nvGrpSpPr>
        <p:grpSpPr>
          <a:xfrm>
            <a:off x="5802145" y="3323208"/>
            <a:ext cx="1383550" cy="1390588"/>
            <a:chOff x="3434817" y="1626526"/>
            <a:chExt cx="1309442" cy="1316103"/>
          </a:xfrm>
        </p:grpSpPr>
        <p:pic>
          <p:nvPicPr>
            <p:cNvPr id="65" name="Picture 3" descr="C:\Users\v-sacars\Documents\Microsoft\StockPhotography\iStock_000015185461Large.jpg"/>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b="-1271"/>
            <a:stretch/>
          </p:blipFill>
          <p:spPr bwMode="auto">
            <a:xfrm>
              <a:off x="3434817" y="1626526"/>
              <a:ext cx="1309442" cy="1309442"/>
            </a:xfrm>
            <a:prstGeom prst="rect">
              <a:avLst/>
            </a:prstGeom>
            <a:noFill/>
            <a:effectLst/>
            <a:extLst>
              <a:ext uri="{909E8E84-426E-40DD-AFC4-6F175D3DCCD1}">
                <a14:hiddenFill xmlns:a14="http://schemas.microsoft.com/office/drawing/2010/main">
                  <a:solidFill>
                    <a:srgbClr val="FFFFFF"/>
                  </a:solidFill>
                </a14:hiddenFill>
              </a:ext>
            </a:extLst>
          </p:spPr>
        </p:pic>
        <p:sp>
          <p:nvSpPr>
            <p:cNvPr id="66" name="Rectangle 65"/>
            <p:cNvSpPr/>
            <p:nvPr/>
          </p:nvSpPr>
          <p:spPr bwMode="auto">
            <a:xfrm>
              <a:off x="3442718" y="2271473"/>
              <a:ext cx="1299946" cy="671156"/>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IT infrastructure and web app optimization</a:t>
              </a:r>
            </a:p>
          </p:txBody>
        </p:sp>
      </p:grpSp>
      <p:grpSp>
        <p:nvGrpSpPr>
          <p:cNvPr id="67" name="Group 66"/>
          <p:cNvGrpSpPr/>
          <p:nvPr/>
        </p:nvGrpSpPr>
        <p:grpSpPr>
          <a:xfrm>
            <a:off x="8773183" y="3323207"/>
            <a:ext cx="1388566" cy="1388953"/>
            <a:chOff x="4847927" y="1626527"/>
            <a:chExt cx="1314190" cy="1314555"/>
          </a:xfrm>
        </p:grpSpPr>
        <p:pic>
          <p:nvPicPr>
            <p:cNvPr id="68" name="Picture 6"/>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4847927" y="1626527"/>
              <a:ext cx="1314189" cy="1314555"/>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p:cNvSpPr/>
            <p:nvPr/>
          </p:nvSpPr>
          <p:spPr bwMode="auto">
            <a:xfrm>
              <a:off x="4852675" y="2266227"/>
              <a:ext cx="1309442" cy="671155"/>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Legal </a:t>
              </a:r>
              <a:br>
                <a:rPr lang="en-US" sz="1199" dirty="0">
                  <a:solidFill>
                    <a:srgbClr val="FFFFFF"/>
                  </a:solidFill>
                  <a:cs typeface="Segoe UI" pitchFamily="34" charset="0"/>
                </a:rPr>
              </a:br>
              <a:r>
                <a:rPr lang="en-US" sz="1199" dirty="0">
                  <a:solidFill>
                    <a:srgbClr val="FFFFFF"/>
                  </a:solidFill>
                  <a:cs typeface="Segoe UI" pitchFamily="34" charset="0"/>
                </a:rPr>
                <a:t>discovery and document archiving</a:t>
              </a:r>
            </a:p>
          </p:txBody>
        </p:sp>
      </p:grpSp>
      <p:grpSp>
        <p:nvGrpSpPr>
          <p:cNvPr id="70" name="Group 69"/>
          <p:cNvGrpSpPr/>
          <p:nvPr/>
        </p:nvGrpSpPr>
        <p:grpSpPr>
          <a:xfrm>
            <a:off x="7280771" y="4801117"/>
            <a:ext cx="1394673" cy="1397857"/>
            <a:chOff x="7655192" y="4434401"/>
            <a:chExt cx="1319970" cy="1322982"/>
          </a:xfrm>
        </p:grpSpPr>
        <p:pic>
          <p:nvPicPr>
            <p:cNvPr id="71" name="Picture 70"/>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7655192" y="4434401"/>
              <a:ext cx="1317345" cy="1317345"/>
            </a:xfrm>
            <a:prstGeom prst="rect">
              <a:avLst/>
            </a:prstGeom>
          </p:spPr>
        </p:pic>
        <p:sp>
          <p:nvSpPr>
            <p:cNvPr id="72" name="Rectangle 71"/>
            <p:cNvSpPr/>
            <p:nvPr/>
          </p:nvSpPr>
          <p:spPr bwMode="auto">
            <a:xfrm>
              <a:off x="7665720" y="5086227"/>
              <a:ext cx="1309442" cy="671156"/>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Pricing analysis</a:t>
              </a:r>
            </a:p>
          </p:txBody>
        </p:sp>
      </p:grpSp>
      <p:grpSp>
        <p:nvGrpSpPr>
          <p:cNvPr id="73" name="Group 72"/>
          <p:cNvGrpSpPr/>
          <p:nvPr/>
        </p:nvGrpSpPr>
        <p:grpSpPr>
          <a:xfrm>
            <a:off x="8773433" y="4801116"/>
            <a:ext cx="1388068" cy="1383696"/>
            <a:chOff x="2033233" y="4443150"/>
            <a:chExt cx="1313718" cy="1309580"/>
          </a:xfrm>
        </p:grpSpPr>
        <p:pic>
          <p:nvPicPr>
            <p:cNvPr id="74" name="Picture 34"/>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a:off x="2033233" y="4443150"/>
              <a:ext cx="1309442" cy="1309580"/>
            </a:xfrm>
            <a:prstGeom prst="rect">
              <a:avLst/>
            </a:prstGeom>
            <a:noFill/>
            <a:effectLst/>
            <a:extLst>
              <a:ext uri="{909E8E84-426E-40DD-AFC4-6F175D3DCCD1}">
                <a14:hiddenFill xmlns:a14="http://schemas.microsoft.com/office/drawing/2010/main">
                  <a:solidFill>
                    <a:srgbClr val="FFFFFF"/>
                  </a:solidFill>
                </a14:hiddenFill>
              </a:ext>
            </a:extLst>
          </p:spPr>
        </p:pic>
        <p:sp>
          <p:nvSpPr>
            <p:cNvPr id="75" name="Rectangle 74"/>
            <p:cNvSpPr/>
            <p:nvPr/>
          </p:nvSpPr>
          <p:spPr bwMode="auto">
            <a:xfrm>
              <a:off x="2037509" y="5081438"/>
              <a:ext cx="1309442" cy="671156"/>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Fraud </a:t>
              </a:r>
              <a:br>
                <a:rPr lang="en-US" sz="1199" dirty="0">
                  <a:solidFill>
                    <a:srgbClr val="FFFFFF"/>
                  </a:solidFill>
                  <a:cs typeface="Segoe UI" pitchFamily="34" charset="0"/>
                </a:rPr>
              </a:br>
              <a:r>
                <a:rPr lang="en-US" sz="1199" dirty="0">
                  <a:solidFill>
                    <a:srgbClr val="FFFFFF"/>
                  </a:solidFill>
                  <a:cs typeface="Segoe UI" pitchFamily="34" charset="0"/>
                </a:rPr>
                <a:t>detection</a:t>
              </a:r>
            </a:p>
          </p:txBody>
        </p:sp>
      </p:grpSp>
      <p:grpSp>
        <p:nvGrpSpPr>
          <p:cNvPr id="76" name="Group 75"/>
          <p:cNvGrpSpPr/>
          <p:nvPr/>
        </p:nvGrpSpPr>
        <p:grpSpPr>
          <a:xfrm>
            <a:off x="5802144" y="1837094"/>
            <a:ext cx="1388069" cy="1388953"/>
            <a:chOff x="2033234" y="3035862"/>
            <a:chExt cx="1313719" cy="1314555"/>
          </a:xfrm>
        </p:grpSpPr>
        <p:pic>
          <p:nvPicPr>
            <p:cNvPr id="77" name="Picture 16"/>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p:blipFill>
          <p:spPr bwMode="auto">
            <a:xfrm>
              <a:off x="2033234" y="3035862"/>
              <a:ext cx="1309444" cy="1314555"/>
            </a:xfrm>
            <a:prstGeom prst="rect">
              <a:avLst/>
            </a:prstGeom>
            <a:noFill/>
            <a:extLst>
              <a:ext uri="{909E8E84-426E-40DD-AFC4-6F175D3DCCD1}">
                <a14:hiddenFill xmlns:a14="http://schemas.microsoft.com/office/drawing/2010/main">
                  <a:solidFill>
                    <a:srgbClr val="FFFFFF"/>
                  </a:solidFill>
                </a14:hiddenFill>
              </a:ext>
            </a:extLst>
          </p:spPr>
        </p:pic>
        <p:sp>
          <p:nvSpPr>
            <p:cNvPr id="78" name="Rectangle 77"/>
            <p:cNvSpPr/>
            <p:nvPr/>
          </p:nvSpPr>
          <p:spPr bwMode="auto">
            <a:xfrm>
              <a:off x="2037511" y="3679261"/>
              <a:ext cx="1309442" cy="671155"/>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Churn </a:t>
              </a:r>
              <a:br>
                <a:rPr lang="en-US" sz="1199" dirty="0">
                  <a:solidFill>
                    <a:srgbClr val="FFFFFF"/>
                  </a:solidFill>
                  <a:cs typeface="Segoe UI" pitchFamily="34" charset="0"/>
                </a:rPr>
              </a:br>
              <a:r>
                <a:rPr lang="en-US" sz="1199" dirty="0">
                  <a:solidFill>
                    <a:srgbClr val="FFFFFF"/>
                  </a:solidFill>
                  <a:cs typeface="Segoe UI" pitchFamily="34" charset="0"/>
                </a:rPr>
                <a:t>analysis</a:t>
              </a:r>
            </a:p>
          </p:txBody>
        </p:sp>
      </p:grpSp>
      <p:grpSp>
        <p:nvGrpSpPr>
          <p:cNvPr id="79" name="Group 78"/>
          <p:cNvGrpSpPr/>
          <p:nvPr/>
        </p:nvGrpSpPr>
        <p:grpSpPr>
          <a:xfrm>
            <a:off x="10248173" y="3323209"/>
            <a:ext cx="1390123" cy="1383695"/>
            <a:chOff x="6257884" y="4443151"/>
            <a:chExt cx="1315662" cy="1309579"/>
          </a:xfrm>
        </p:grpSpPr>
        <p:pic>
          <p:nvPicPr>
            <p:cNvPr id="80" name="Picture 44"/>
            <p:cNvPicPr>
              <a:picLocks noChangeAspect="1" noChangeArrowheads="1"/>
            </p:cNvPicPr>
            <p:nvPr/>
          </p:nvPicPr>
          <p:blipFill rotWithShape="1">
            <a:blip r:embed="rId12" cstate="email">
              <a:extLst>
                <a:ext uri="{28A0092B-C50C-407E-A947-70E740481C1C}">
                  <a14:useLocalDpi xmlns:a14="http://schemas.microsoft.com/office/drawing/2010/main"/>
                </a:ext>
              </a:extLst>
            </a:blip>
            <a:srcRect/>
            <a:stretch/>
          </p:blipFill>
          <p:spPr bwMode="auto">
            <a:xfrm>
              <a:off x="6257884" y="4443151"/>
              <a:ext cx="1309440" cy="1309441"/>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p:cNvSpPr/>
            <p:nvPr/>
          </p:nvSpPr>
          <p:spPr bwMode="auto">
            <a:xfrm>
              <a:off x="6264104" y="5081574"/>
              <a:ext cx="1309442" cy="671156"/>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Equipment monitoring</a:t>
              </a:r>
            </a:p>
          </p:txBody>
        </p:sp>
      </p:grpSp>
      <p:grpSp>
        <p:nvGrpSpPr>
          <p:cNvPr id="82" name="Group 81"/>
          <p:cNvGrpSpPr/>
          <p:nvPr/>
        </p:nvGrpSpPr>
        <p:grpSpPr>
          <a:xfrm>
            <a:off x="10247285" y="1837095"/>
            <a:ext cx="1391900" cy="1391900"/>
            <a:chOff x="3415767" y="3035860"/>
            <a:chExt cx="1317345" cy="1317345"/>
          </a:xfrm>
        </p:grpSpPr>
        <p:pic>
          <p:nvPicPr>
            <p:cNvPr id="83" name="Picture 82"/>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3415767" y="3035860"/>
              <a:ext cx="1317345" cy="1317345"/>
            </a:xfrm>
            <a:prstGeom prst="rect">
              <a:avLst/>
            </a:prstGeom>
          </p:spPr>
        </p:pic>
        <p:sp>
          <p:nvSpPr>
            <p:cNvPr id="84" name="Rectangle 83"/>
            <p:cNvSpPr/>
            <p:nvPr/>
          </p:nvSpPr>
          <p:spPr bwMode="auto">
            <a:xfrm>
              <a:off x="3426810" y="3681079"/>
              <a:ext cx="1299946" cy="671156"/>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Location-based tracking and services</a:t>
              </a:r>
            </a:p>
          </p:txBody>
        </p:sp>
      </p:grpSp>
      <p:grpSp>
        <p:nvGrpSpPr>
          <p:cNvPr id="85" name="Group 84"/>
          <p:cNvGrpSpPr/>
          <p:nvPr/>
        </p:nvGrpSpPr>
        <p:grpSpPr>
          <a:xfrm>
            <a:off x="10247285" y="4801117"/>
            <a:ext cx="1391900" cy="1400621"/>
            <a:chOff x="9065651" y="3038545"/>
            <a:chExt cx="1317345" cy="1325598"/>
          </a:xfrm>
        </p:grpSpPr>
        <p:pic>
          <p:nvPicPr>
            <p:cNvPr id="86" name="Picture 85"/>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9065651" y="3038545"/>
              <a:ext cx="1317345" cy="1317345"/>
            </a:xfrm>
            <a:prstGeom prst="rect">
              <a:avLst/>
            </a:prstGeom>
          </p:spPr>
        </p:pic>
        <p:sp>
          <p:nvSpPr>
            <p:cNvPr id="87" name="Rectangle 86"/>
            <p:cNvSpPr/>
            <p:nvPr/>
          </p:nvSpPr>
          <p:spPr bwMode="auto">
            <a:xfrm>
              <a:off x="9083049" y="3692987"/>
              <a:ext cx="1299946" cy="671156"/>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Personalized Insurance</a:t>
              </a:r>
            </a:p>
          </p:txBody>
        </p:sp>
      </p:grpSp>
      <p:sp>
        <p:nvSpPr>
          <p:cNvPr id="89" name="Title 2"/>
          <p:cNvSpPr txBox="1">
            <a:spLocks/>
          </p:cNvSpPr>
          <p:nvPr/>
        </p:nvSpPr>
        <p:spPr bwMode="ltGray">
          <a:xfrm>
            <a:off x="401116" y="1874012"/>
            <a:ext cx="5051794" cy="425801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lumMod val="60000"/>
              <a:lumOff val="40000"/>
              <a:alpha val="92000"/>
            </a:schemeClr>
          </a:solidFill>
          <a:ln>
            <a:noFill/>
          </a:ln>
          <a:extLst/>
        </p:spPr>
        <p:txBody>
          <a:bodyPr vert="horz" wrap="square" lIns="268819" tIns="896064" rIns="448032" bIns="896064" numCol="1" rtlCol="0" anchor="ctr" anchorCtr="0" compatLnSpc="1">
            <a:prstTxWarp prst="textNoShape">
              <a:avLst/>
            </a:prstTxWarp>
            <a:noAutofit/>
          </a:bodyPr>
          <a:lstStyle>
            <a:lvl1pPr algn="l" defTabSz="932742" rtl="0" eaLnBrk="1" latinLnBrk="0" hangingPunct="1">
              <a:lnSpc>
                <a:spcPct val="90000"/>
              </a:lnSpc>
              <a:spcBef>
                <a:spcPct val="0"/>
              </a:spcBef>
              <a:buNone/>
              <a:defRPr lang="en-US" sz="6000" b="0" kern="1200" cap="none" spc="-204" baseline="0" dirty="0">
                <a:ln w="3175">
                  <a:noFill/>
                </a:ln>
                <a:gradFill>
                  <a:gsLst>
                    <a:gs pos="100000">
                      <a:schemeClr val="bg1"/>
                    </a:gs>
                    <a:gs pos="0">
                      <a:schemeClr val="bg1"/>
                    </a:gs>
                  </a:gsLst>
                  <a:lin ang="5400000" scaled="0"/>
                </a:gradFill>
                <a:effectLst/>
                <a:latin typeface="+mj-lt"/>
                <a:ea typeface="+mn-ea"/>
                <a:cs typeface="Arial" charset="0"/>
              </a:defRPr>
            </a:lvl1pPr>
          </a:lstStyle>
          <a:p>
            <a:pPr>
              <a:spcBef>
                <a:spcPts val="1175"/>
              </a:spcBef>
            </a:pPr>
            <a:r>
              <a:rPr lang="en-IN" sz="3200" kern="0" spc="0">
                <a:solidFill>
                  <a:srgbClr val="FFFFFF"/>
                </a:solidFill>
                <a:ea typeface="Segoe UI" panose="020B0502040204020203" pitchFamily="34" charset="0"/>
                <a:cs typeface="Segoe UI Light" panose="020B0502040204020203" pitchFamily="34" charset="0"/>
              </a:rPr>
              <a:t>Predictive analytics should address the likelihood of something happening in the future, even if it is just an instant later…</a:t>
            </a:r>
          </a:p>
        </p:txBody>
      </p:sp>
    </p:spTree>
    <p:extLst>
      <p:ext uri="{BB962C8B-B14F-4D97-AF65-F5344CB8AC3E}">
        <p14:creationId xmlns:p14="http://schemas.microsoft.com/office/powerpoint/2010/main" val="264398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750"/>
                                        <p:tgtEl>
                                          <p:spTgt spid="76"/>
                                        </p:tgtEl>
                                      </p:cBhvr>
                                    </p:animEffect>
                                  </p:childTnLst>
                                </p:cTn>
                              </p:par>
                              <p:par>
                                <p:cTn id="8" presetID="10" presetClass="entr" presetSubtype="0"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750"/>
                                        <p:tgtEl>
                                          <p:spTgt spid="58"/>
                                        </p:tgtEl>
                                      </p:cBhvr>
                                    </p:animEffect>
                                  </p:childTnLst>
                                </p:cTn>
                              </p:par>
                              <p:par>
                                <p:cTn id="11" presetID="10"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750"/>
                                        <p:tgtEl>
                                          <p:spTgt spid="46"/>
                                        </p:tgtEl>
                                      </p:cBhvr>
                                    </p:animEffect>
                                  </p:childTnLst>
                                </p:cTn>
                              </p:par>
                              <p:par>
                                <p:cTn id="14" presetID="10" presetClass="entr" presetSubtype="0" fill="hold" nodeType="withEffect">
                                  <p:stCondLst>
                                    <p:cond delay="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750"/>
                                        <p:tgtEl>
                                          <p:spTgt spid="82"/>
                                        </p:tgtEl>
                                      </p:cBhvr>
                                    </p:animEffect>
                                  </p:childTnLst>
                                </p:cTn>
                              </p:par>
                              <p:par>
                                <p:cTn id="17" presetID="10"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fade">
                                      <p:cBhvr>
                                        <p:cTn id="19" dur="750"/>
                                        <p:tgtEl>
                                          <p:spTgt spid="64"/>
                                        </p:tgtEl>
                                      </p:cBhvr>
                                    </p:animEffect>
                                  </p:childTnLst>
                                </p:cTn>
                              </p:par>
                              <p:par>
                                <p:cTn id="20" presetID="10" presetClass="entr" presetSubtype="0" fill="hold" nodeType="with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750"/>
                                        <p:tgtEl>
                                          <p:spTgt spid="55"/>
                                        </p:tgtEl>
                                      </p:cBhvr>
                                    </p:animEffect>
                                  </p:childTnLst>
                                </p:cTn>
                              </p:par>
                              <p:par>
                                <p:cTn id="23" presetID="10" presetClass="entr" presetSubtype="0" fill="hold"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75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79"/>
                                        </p:tgtEl>
                                        <p:attrNameLst>
                                          <p:attrName>style.visibility</p:attrName>
                                        </p:attrNameLst>
                                      </p:cBhvr>
                                      <p:to>
                                        <p:strVal val="visible"/>
                                      </p:to>
                                    </p:set>
                                    <p:animEffect transition="in" filter="fade">
                                      <p:cBhvr>
                                        <p:cTn id="28" dur="750"/>
                                        <p:tgtEl>
                                          <p:spTgt spid="79"/>
                                        </p:tgtEl>
                                      </p:cBhvr>
                                    </p:animEffect>
                                  </p:childTnLst>
                                </p:cTn>
                              </p:par>
                              <p:par>
                                <p:cTn id="29" presetID="10"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750"/>
                                        <p:tgtEl>
                                          <p:spTgt spid="49"/>
                                        </p:tgtEl>
                                      </p:cBhvr>
                                    </p:animEffect>
                                  </p:childTnLst>
                                </p:cTn>
                              </p:par>
                              <p:par>
                                <p:cTn id="32" presetID="10" presetClass="entr" presetSubtype="0" fill="hold" nodeType="with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750"/>
                                        <p:tgtEl>
                                          <p:spTgt spid="70"/>
                                        </p:tgtEl>
                                      </p:cBhvr>
                                    </p:animEffect>
                                  </p:childTnLst>
                                </p:cTn>
                              </p:par>
                              <p:par>
                                <p:cTn id="35" presetID="10" presetClass="entr" presetSubtype="0" fill="hold" nodeType="with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750"/>
                                        <p:tgtEl>
                                          <p:spTgt spid="73"/>
                                        </p:tgtEl>
                                      </p:cBhvr>
                                    </p:animEffect>
                                  </p:childTnLst>
                                </p:cTn>
                              </p:par>
                              <p:par>
                                <p:cTn id="38" presetID="10" presetClass="entr" presetSubtype="0" fill="hold" nodeType="withEffect">
                                  <p:stCondLst>
                                    <p:cond delay="0"/>
                                  </p:stCondLst>
                                  <p:childTnLst>
                                    <p:set>
                                      <p:cBhvr>
                                        <p:cTn id="39" dur="1" fill="hold">
                                          <p:stCondLst>
                                            <p:cond delay="0"/>
                                          </p:stCondLst>
                                        </p:cTn>
                                        <p:tgtEl>
                                          <p:spTgt spid="85"/>
                                        </p:tgtEl>
                                        <p:attrNameLst>
                                          <p:attrName>style.visibility</p:attrName>
                                        </p:attrNameLst>
                                      </p:cBhvr>
                                      <p:to>
                                        <p:strVal val="visible"/>
                                      </p:to>
                                    </p:set>
                                    <p:animEffect transition="in" filter="fade">
                                      <p:cBhvr>
                                        <p:cTn id="40" dur="75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b="14293"/>
          <a:stretch/>
        </p:blipFill>
        <p:spPr>
          <a:xfrm>
            <a:off x="1448309" y="12568"/>
            <a:ext cx="9160609" cy="6844945"/>
          </a:xfrm>
          <a:prstGeom prst="rect">
            <a:avLst/>
          </a:prstGeom>
        </p:spPr>
      </p:pic>
      <p:sp>
        <p:nvSpPr>
          <p:cNvPr id="3" name="Rectangular Callout 2"/>
          <p:cNvSpPr/>
          <p:nvPr/>
        </p:nvSpPr>
        <p:spPr bwMode="auto">
          <a:xfrm>
            <a:off x="383399" y="1149187"/>
            <a:ext cx="1529644" cy="597792"/>
          </a:xfrm>
          <a:prstGeom prst="wedgeRectCallout">
            <a:avLst>
              <a:gd name="adj1" fmla="val 80316"/>
              <a:gd name="adj2" fmla="val -1541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What language?</a:t>
            </a:r>
          </a:p>
        </p:txBody>
      </p:sp>
      <p:sp>
        <p:nvSpPr>
          <p:cNvPr id="4" name="Rectangular Callout 3"/>
          <p:cNvSpPr/>
          <p:nvPr/>
        </p:nvSpPr>
        <p:spPr bwMode="auto">
          <a:xfrm>
            <a:off x="213438" y="3622405"/>
            <a:ext cx="1529644" cy="597792"/>
          </a:xfrm>
          <a:prstGeom prst="wedgeRectCallout">
            <a:avLst>
              <a:gd name="adj1" fmla="val 91044"/>
              <a:gd name="adj2" fmla="val -1985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Misspelled?</a:t>
            </a:r>
          </a:p>
        </p:txBody>
      </p:sp>
      <p:sp>
        <p:nvSpPr>
          <p:cNvPr id="5" name="Rectangular Callout 4"/>
          <p:cNvSpPr/>
          <p:nvPr/>
        </p:nvSpPr>
        <p:spPr bwMode="auto">
          <a:xfrm>
            <a:off x="10314147" y="1835069"/>
            <a:ext cx="1529644" cy="597792"/>
          </a:xfrm>
          <a:prstGeom prst="wedgeRectCallout">
            <a:avLst>
              <a:gd name="adj1" fmla="val -174473"/>
              <a:gd name="adj2" fmla="val 29681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What is the intent?</a:t>
            </a:r>
          </a:p>
        </p:txBody>
      </p:sp>
      <p:sp>
        <p:nvSpPr>
          <p:cNvPr id="6" name="Rectangular Callout 5"/>
          <p:cNvSpPr/>
          <p:nvPr/>
        </p:nvSpPr>
        <p:spPr bwMode="auto">
          <a:xfrm>
            <a:off x="7958142" y="206063"/>
            <a:ext cx="2271246" cy="808597"/>
          </a:xfrm>
          <a:prstGeom prst="wedgeRectCallout">
            <a:avLst>
              <a:gd name="adj1" fmla="val -140529"/>
              <a:gd name="adj2" fmla="val 9989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What is the probability of a click on each ad?</a:t>
            </a:r>
          </a:p>
        </p:txBody>
      </p:sp>
      <p:sp>
        <p:nvSpPr>
          <p:cNvPr id="7" name="Rectangular Callout 6"/>
          <p:cNvSpPr/>
          <p:nvPr/>
        </p:nvSpPr>
        <p:spPr bwMode="auto">
          <a:xfrm>
            <a:off x="266185" y="4835570"/>
            <a:ext cx="1881287" cy="996320"/>
          </a:xfrm>
          <a:prstGeom prst="wedgeRectCallout">
            <a:avLst>
              <a:gd name="adj1" fmla="val 79167"/>
              <a:gd name="adj2" fmla="val -8120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Which links are most likely to get clicked?</a:t>
            </a:r>
          </a:p>
        </p:txBody>
      </p:sp>
      <p:sp>
        <p:nvSpPr>
          <p:cNvPr id="9" name="Rectangular Callout 8"/>
          <p:cNvSpPr/>
          <p:nvPr/>
        </p:nvSpPr>
        <p:spPr bwMode="auto">
          <a:xfrm>
            <a:off x="10217445" y="3323509"/>
            <a:ext cx="1829733" cy="597792"/>
          </a:xfrm>
          <a:prstGeom prst="wedgeRectCallout">
            <a:avLst>
              <a:gd name="adj1" fmla="val -241406"/>
              <a:gd name="adj2" fmla="val 12818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Are any of these pages malicious?</a:t>
            </a:r>
          </a:p>
        </p:txBody>
      </p:sp>
      <p:sp>
        <p:nvSpPr>
          <p:cNvPr id="10" name="Rectangle 9"/>
          <p:cNvSpPr/>
          <p:nvPr/>
        </p:nvSpPr>
        <p:spPr bwMode="auto">
          <a:xfrm>
            <a:off x="10112173" y="4431181"/>
            <a:ext cx="1828541" cy="21801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What pages should we index?</a:t>
            </a:r>
          </a:p>
          <a:p>
            <a:pPr algn="ctr" defTabSz="913924" fontAlgn="base">
              <a:spcBef>
                <a:spcPct val="0"/>
              </a:spcBef>
              <a:spcAft>
                <a:spcPct val="0"/>
              </a:spcAft>
            </a:pPr>
            <a:endParaRPr lang="en-US" i="1" dirty="0">
              <a:gradFill>
                <a:gsLst>
                  <a:gs pos="0">
                    <a:srgbClr val="FFFFFF"/>
                  </a:gs>
                  <a:gs pos="100000">
                    <a:srgbClr val="FFFFFF"/>
                  </a:gs>
                </a:gsLst>
                <a:lin ang="5400000" scaled="0"/>
              </a:gradFill>
              <a:ea typeface="Segoe UI" pitchFamily="34" charset="0"/>
              <a:cs typeface="Segoe UI" pitchFamily="34" charset="0"/>
            </a:endParaRPr>
          </a:p>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What ad pricing will optimize revenue?</a:t>
            </a:r>
          </a:p>
        </p:txBody>
      </p:sp>
      <p:sp>
        <p:nvSpPr>
          <p:cNvPr id="12" name="Rectangular Callout 11"/>
          <p:cNvSpPr/>
          <p:nvPr/>
        </p:nvSpPr>
        <p:spPr bwMode="auto">
          <a:xfrm>
            <a:off x="383398" y="2303746"/>
            <a:ext cx="1529644" cy="896686"/>
          </a:xfrm>
          <a:prstGeom prst="wedgeRectCallout">
            <a:avLst>
              <a:gd name="adj1" fmla="val 79167"/>
              <a:gd name="adj2" fmla="val -8120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Which ads to show, and in what order?</a:t>
            </a:r>
          </a:p>
        </p:txBody>
      </p:sp>
      <p:sp>
        <p:nvSpPr>
          <p:cNvPr id="13" name="Rectangle 12"/>
          <p:cNvSpPr/>
          <p:nvPr/>
        </p:nvSpPr>
        <p:spPr bwMode="auto">
          <a:xfrm>
            <a:off x="2731803" y="2133963"/>
            <a:ext cx="5393589" cy="1681844"/>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sz="2400" dirty="0">
                <a:solidFill>
                  <a:srgbClr val="000000"/>
                </a:solidFill>
                <a:ea typeface="Segoe UI" pitchFamily="34" charset="0"/>
                <a:cs typeface="Segoe UI" pitchFamily="34" charset="0"/>
              </a:rPr>
              <a:t>Machine learning enables nearly every value proposition of web search.</a:t>
            </a:r>
          </a:p>
        </p:txBody>
      </p:sp>
    </p:spTree>
    <p:extLst>
      <p:ext uri="{BB962C8B-B14F-4D97-AF65-F5344CB8AC3E}">
        <p14:creationId xmlns:p14="http://schemas.microsoft.com/office/powerpoint/2010/main" val="2431705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p:cTn id="47" dur="500" fill="hold"/>
                                        <p:tgtEl>
                                          <p:spTgt spid="13"/>
                                        </p:tgtEl>
                                        <p:attrNameLst>
                                          <p:attrName>ppt_w</p:attrName>
                                        </p:attrNameLst>
                                      </p:cBhvr>
                                      <p:tavLst>
                                        <p:tav tm="0">
                                          <p:val>
                                            <p:fltVal val="0"/>
                                          </p:val>
                                        </p:tav>
                                        <p:tav tm="100000">
                                          <p:val>
                                            <p:strVal val="#ppt_w"/>
                                          </p:val>
                                        </p:tav>
                                      </p:tavLst>
                                    </p:anim>
                                    <p:anim calcmode="lin" valueType="num">
                                      <p:cBhvr>
                                        <p:cTn id="48" dur="500" fill="hold"/>
                                        <p:tgtEl>
                                          <p:spTgt spid="13"/>
                                        </p:tgtEl>
                                        <p:attrNameLst>
                                          <p:attrName>ppt_h</p:attrName>
                                        </p:attrNameLst>
                                      </p:cBhvr>
                                      <p:tavLst>
                                        <p:tav tm="0">
                                          <p:val>
                                            <p:fltVal val="0"/>
                                          </p:val>
                                        </p:tav>
                                        <p:tav tm="100000">
                                          <p:val>
                                            <p:strVal val="#ppt_h"/>
                                          </p:val>
                                        </p:tav>
                                      </p:tavLst>
                                    </p:anim>
                                    <p:animEffect transition="in" filter="fade">
                                      <p:cBhvr>
                                        <p:cTn id="4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9" grpId="0" animBg="1"/>
      <p:bldP spid="10" grpId="0" animBg="1"/>
      <p:bldP spid="12" grpId="0" animBg="1"/>
      <p:bldP spid="13"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4"/>
          <p:cNvGrpSpPr/>
          <p:nvPr/>
        </p:nvGrpSpPr>
        <p:grpSpPr>
          <a:xfrm>
            <a:off x="1524649" y="487"/>
            <a:ext cx="9142703" cy="6857027"/>
            <a:chOff x="0" y="0"/>
            <a:chExt cx="9144000" cy="6858000"/>
          </a:xfrm>
        </p:grpSpPr>
        <p:pic>
          <p:nvPicPr>
            <p:cNvPr id="74" name="Picture 2" descr="C:\Messenger Data\025 run2, 200ms, orig\200ms, w40,45,50,55,60 pm09 cpu,io,mem,net,msgr,process,workload,queues,mainclr\all vars\(time) pm09.TCPv4.Segments.Retransmitted.sec_delta0.png.png"/>
            <p:cNvPicPr>
              <a:picLocks noChangeAspect="1" noChangeArrowheads="1"/>
            </p:cNvPicPr>
            <p:nvPr/>
          </p:nvPicPr>
          <p:blipFill>
            <a:blip r:embed="rId3" cstate="print"/>
            <a:srcRect/>
            <a:stretch>
              <a:fillRect/>
            </a:stretch>
          </p:blipFill>
          <p:spPr bwMode="auto">
            <a:xfrm>
              <a:off x="7772400" y="5034540"/>
              <a:ext cx="1371600" cy="985259"/>
            </a:xfrm>
            <a:prstGeom prst="rect">
              <a:avLst/>
            </a:prstGeom>
            <a:noFill/>
          </p:spPr>
        </p:pic>
        <p:pic>
          <p:nvPicPr>
            <p:cNvPr id="75" name="Picture 3" descr="C:\Messenger Data\025 run2, 200ms, orig\200ms, w40,45,50,55,60 pm09 cpu,io,mem,net,msgr,process,workload,queues,mainclr\all vars\(time) pm09..NET.CLR.Memory.NTPS....GC.Handles_delta1.png.png"/>
            <p:cNvPicPr>
              <a:picLocks noChangeAspect="1" noChangeArrowheads="1"/>
            </p:cNvPicPr>
            <p:nvPr/>
          </p:nvPicPr>
          <p:blipFill>
            <a:blip r:embed="rId4" cstate="print"/>
            <a:srcRect/>
            <a:stretch>
              <a:fillRect/>
            </a:stretch>
          </p:blipFill>
          <p:spPr bwMode="auto">
            <a:xfrm>
              <a:off x="7772400" y="5872741"/>
              <a:ext cx="1371600" cy="985259"/>
            </a:xfrm>
            <a:prstGeom prst="rect">
              <a:avLst/>
            </a:prstGeom>
            <a:noFill/>
          </p:spPr>
        </p:pic>
        <p:pic>
          <p:nvPicPr>
            <p:cNvPr id="76" name="Picture 4" descr="C:\Messenger Data\025 run2, 200ms, orig\200ms, w40,45,50,55,60 pm09 cpu,io,mem,net,msgr,process,workload,queues,mainclr\all vars\(time) pm09..NET.CLR.Memory.NTPS..Allocated.Bytes.sec_delta0.png.png"/>
            <p:cNvPicPr>
              <a:picLocks noChangeAspect="1" noChangeArrowheads="1"/>
            </p:cNvPicPr>
            <p:nvPr/>
          </p:nvPicPr>
          <p:blipFill>
            <a:blip r:embed="rId5" cstate="print"/>
            <a:srcRect/>
            <a:stretch>
              <a:fillRect/>
            </a:stretch>
          </p:blipFill>
          <p:spPr bwMode="auto">
            <a:xfrm>
              <a:off x="6400800" y="5034540"/>
              <a:ext cx="1371600" cy="985259"/>
            </a:xfrm>
            <a:prstGeom prst="rect">
              <a:avLst/>
            </a:prstGeom>
            <a:noFill/>
          </p:spPr>
        </p:pic>
        <p:pic>
          <p:nvPicPr>
            <p:cNvPr id="77" name="Picture 5" descr="C:\Messenger Data\025 run2, 200ms, orig\200ms, w40,45,50,55,60 pm09 cpu,io,mem,net,msgr,process,workload,queues,mainclr\all vars\(time) pm09.Memory.Committed.Bytes_delta0.png.png"/>
            <p:cNvPicPr>
              <a:picLocks noChangeAspect="1" noChangeArrowheads="1"/>
            </p:cNvPicPr>
            <p:nvPr/>
          </p:nvPicPr>
          <p:blipFill>
            <a:blip r:embed="rId6" cstate="print"/>
            <a:srcRect/>
            <a:stretch>
              <a:fillRect/>
            </a:stretch>
          </p:blipFill>
          <p:spPr bwMode="auto">
            <a:xfrm>
              <a:off x="6400800" y="3358140"/>
              <a:ext cx="1371600" cy="985259"/>
            </a:xfrm>
            <a:prstGeom prst="rect">
              <a:avLst/>
            </a:prstGeom>
            <a:noFill/>
          </p:spPr>
        </p:pic>
        <p:pic>
          <p:nvPicPr>
            <p:cNvPr id="78" name="Picture 6" descr="C:\Messenger Data\025 run2, 200ms, orig\200ms, w40,45,50,55,60 pm09 cpu,io,mem,net,msgr,process,workload,queues,mainclr\all vars\(time) pm09.Process.NTPS....Privileged.Time.png.png"/>
            <p:cNvPicPr>
              <a:picLocks noChangeAspect="1" noChangeArrowheads="1"/>
            </p:cNvPicPr>
            <p:nvPr/>
          </p:nvPicPr>
          <p:blipFill>
            <a:blip r:embed="rId7" cstate="print"/>
            <a:srcRect/>
            <a:stretch>
              <a:fillRect/>
            </a:stretch>
          </p:blipFill>
          <p:spPr bwMode="auto">
            <a:xfrm>
              <a:off x="6400800" y="838200"/>
              <a:ext cx="1371600" cy="985259"/>
            </a:xfrm>
            <a:prstGeom prst="rect">
              <a:avLst/>
            </a:prstGeom>
            <a:noFill/>
          </p:spPr>
        </p:pic>
        <p:pic>
          <p:nvPicPr>
            <p:cNvPr id="79" name="Picture 7" descr="C:\Messenger Data\025 run2, 200ms, orig\200ms, w40,45,50,55,60 pm09 cpu,io,mem,net,msgr,process,workload,queues,mainclr\all vars\(time) pm09.Process.NTPS....Privileged.Time_delta0.png.png"/>
            <p:cNvPicPr>
              <a:picLocks noChangeAspect="1" noChangeArrowheads="1"/>
            </p:cNvPicPr>
            <p:nvPr/>
          </p:nvPicPr>
          <p:blipFill>
            <a:blip r:embed="rId8" cstate="print"/>
            <a:srcRect/>
            <a:stretch>
              <a:fillRect/>
            </a:stretch>
          </p:blipFill>
          <p:spPr bwMode="auto">
            <a:xfrm>
              <a:off x="7772400" y="3358140"/>
              <a:ext cx="1371600" cy="985259"/>
            </a:xfrm>
            <a:prstGeom prst="rect">
              <a:avLst/>
            </a:prstGeom>
            <a:noFill/>
          </p:spPr>
        </p:pic>
        <p:pic>
          <p:nvPicPr>
            <p:cNvPr id="80" name="Picture 8" descr="C:\Messenger Data\025 run2, 200ms, orig\200ms, w40,45,50,55,60 pm09 cpu,io,mem,net,msgr,process,workload,queues,mainclr\all vars\(time) pm09.Process.NTPS....Processor.Time.png.png"/>
            <p:cNvPicPr>
              <a:picLocks noChangeAspect="1" noChangeArrowheads="1"/>
            </p:cNvPicPr>
            <p:nvPr/>
          </p:nvPicPr>
          <p:blipFill>
            <a:blip r:embed="rId9" cstate="print"/>
            <a:srcRect/>
            <a:stretch>
              <a:fillRect/>
            </a:stretch>
          </p:blipFill>
          <p:spPr bwMode="auto">
            <a:xfrm>
              <a:off x="7772400" y="838200"/>
              <a:ext cx="1371600" cy="985259"/>
            </a:xfrm>
            <a:prstGeom prst="rect">
              <a:avLst/>
            </a:prstGeom>
            <a:noFill/>
          </p:spPr>
        </p:pic>
        <p:pic>
          <p:nvPicPr>
            <p:cNvPr id="81" name="Picture 9" descr="C:\Messenger Data\025 run2, 200ms, orig\200ms, w40,45,50,55,60 pm09 cpu,io,mem,net,msgr,process,workload,queues,mainclr\all vars\(time) pm09.Processor.0....DPC.Time_delta0.png.png"/>
            <p:cNvPicPr>
              <a:picLocks noChangeAspect="1" noChangeArrowheads="1"/>
            </p:cNvPicPr>
            <p:nvPr/>
          </p:nvPicPr>
          <p:blipFill>
            <a:blip r:embed="rId10" cstate="print"/>
            <a:srcRect/>
            <a:stretch>
              <a:fillRect/>
            </a:stretch>
          </p:blipFill>
          <p:spPr bwMode="auto">
            <a:xfrm>
              <a:off x="6400800" y="0"/>
              <a:ext cx="1371600" cy="985259"/>
            </a:xfrm>
            <a:prstGeom prst="rect">
              <a:avLst/>
            </a:prstGeom>
            <a:noFill/>
          </p:spPr>
        </p:pic>
        <p:pic>
          <p:nvPicPr>
            <p:cNvPr id="82" name="Picture 10" descr="C:\Messenger Data\025 run2, 200ms, orig\200ms, w40,45,50,55,60 pm09 cpu,io,mem,net,msgr,process,workload,queues,mainclr\all vars\(time) pm09.Processor.0..DPC.Rate_delta1.png.png"/>
            <p:cNvPicPr>
              <a:picLocks noChangeAspect="1" noChangeArrowheads="1"/>
            </p:cNvPicPr>
            <p:nvPr/>
          </p:nvPicPr>
          <p:blipFill>
            <a:blip r:embed="rId11" cstate="print"/>
            <a:srcRect/>
            <a:stretch>
              <a:fillRect/>
            </a:stretch>
          </p:blipFill>
          <p:spPr bwMode="auto">
            <a:xfrm>
              <a:off x="7772400" y="0"/>
              <a:ext cx="1371600" cy="985259"/>
            </a:xfrm>
            <a:prstGeom prst="rect">
              <a:avLst/>
            </a:prstGeom>
            <a:noFill/>
          </p:spPr>
        </p:pic>
        <p:pic>
          <p:nvPicPr>
            <p:cNvPr id="83" name="Picture 11" descr="C:\Messenger Data\025 run2, 200ms, orig\200ms, w40,45,50,55,60 nc04 cpu,io,mem,net,msgr,process,workload,queues,mainclr\all vars\(time) nc04.queue.png.png"/>
            <p:cNvPicPr>
              <a:picLocks noChangeAspect="1" noChangeArrowheads="1"/>
            </p:cNvPicPr>
            <p:nvPr/>
          </p:nvPicPr>
          <p:blipFill>
            <a:blip r:embed="rId12" cstate="print"/>
            <a:srcRect/>
            <a:stretch>
              <a:fillRect/>
            </a:stretch>
          </p:blipFill>
          <p:spPr bwMode="auto">
            <a:xfrm>
              <a:off x="0" y="5872740"/>
              <a:ext cx="1371600" cy="985260"/>
            </a:xfrm>
            <a:prstGeom prst="rect">
              <a:avLst/>
            </a:prstGeom>
            <a:noFill/>
          </p:spPr>
        </p:pic>
        <p:pic>
          <p:nvPicPr>
            <p:cNvPr id="84" name="Picture 12" descr="C:\Messenger Data\025 run2, 200ms, orig\200ms, w40,45,50,55,60 nc04 cpu,io,mem,net,msgr,process,workload,queues,mainclr\all vars\(time) nc04..NC..CL..LSG_delta0.png.png"/>
            <p:cNvPicPr>
              <a:picLocks noChangeAspect="1" noChangeArrowheads="1"/>
            </p:cNvPicPr>
            <p:nvPr/>
          </p:nvPicPr>
          <p:blipFill>
            <a:blip r:embed="rId13" cstate="print"/>
            <a:srcRect/>
            <a:stretch>
              <a:fillRect/>
            </a:stretch>
          </p:blipFill>
          <p:spPr bwMode="auto">
            <a:xfrm>
              <a:off x="1295400" y="5872740"/>
              <a:ext cx="1371600" cy="985260"/>
            </a:xfrm>
            <a:prstGeom prst="rect">
              <a:avLst/>
            </a:prstGeom>
            <a:noFill/>
          </p:spPr>
        </p:pic>
        <p:pic>
          <p:nvPicPr>
            <p:cNvPr id="85" name="Picture 13" descr="C:\Messenger Data\025 run2, 200ms, orig\200ms, w40,45,50,55,60 nc04 cpu,io,mem,net,msgr,process,workload,queues,mainclr\all vars\(time) nc04..NET.CLR.Memory.ConnectionService....GC.Handles_delta0.png.png"/>
            <p:cNvPicPr>
              <a:picLocks noChangeAspect="1" noChangeArrowheads="1"/>
            </p:cNvPicPr>
            <p:nvPr/>
          </p:nvPicPr>
          <p:blipFill>
            <a:blip r:embed="rId14" cstate="print"/>
            <a:srcRect/>
            <a:stretch>
              <a:fillRect/>
            </a:stretch>
          </p:blipFill>
          <p:spPr bwMode="auto">
            <a:xfrm>
              <a:off x="3886200" y="5872740"/>
              <a:ext cx="1371600" cy="985260"/>
            </a:xfrm>
            <a:prstGeom prst="rect">
              <a:avLst/>
            </a:prstGeom>
            <a:noFill/>
          </p:spPr>
        </p:pic>
        <p:pic>
          <p:nvPicPr>
            <p:cNvPr id="86" name="Picture 14" descr="C:\Messenger Data\025 run2, 200ms, orig\200ms, w40,45,50,55,60 nc04 cpu,io,mem,net,msgr,process,workload,queues,mainclr\all vars\(time) nc04..NET.CLR.Memory.ConnectionService....Gen.0.Collections_delta0.png.png"/>
            <p:cNvPicPr>
              <a:picLocks noChangeAspect="1" noChangeArrowheads="1"/>
            </p:cNvPicPr>
            <p:nvPr/>
          </p:nvPicPr>
          <p:blipFill>
            <a:blip r:embed="rId15" cstate="print"/>
            <a:srcRect/>
            <a:stretch>
              <a:fillRect/>
            </a:stretch>
          </p:blipFill>
          <p:spPr bwMode="auto">
            <a:xfrm>
              <a:off x="0" y="5034540"/>
              <a:ext cx="1371600" cy="985260"/>
            </a:xfrm>
            <a:prstGeom prst="rect">
              <a:avLst/>
            </a:prstGeom>
            <a:noFill/>
          </p:spPr>
        </p:pic>
        <p:pic>
          <p:nvPicPr>
            <p:cNvPr id="87" name="Picture 15" descr="C:\Messenger Data\025 run2, 200ms, orig\200ms, w40,45,50,55,60 nc04 cpu,io,mem,net,msgr,process,workload,queues,mainclr\all vars\(time) nc04..NET.CLR.Memory.ConnectionService..Gen.0.heap.size.png.png"/>
            <p:cNvPicPr>
              <a:picLocks noChangeAspect="1" noChangeArrowheads="1"/>
            </p:cNvPicPr>
            <p:nvPr/>
          </p:nvPicPr>
          <p:blipFill>
            <a:blip r:embed="rId16" cstate="print"/>
            <a:srcRect/>
            <a:stretch>
              <a:fillRect/>
            </a:stretch>
          </p:blipFill>
          <p:spPr bwMode="auto">
            <a:xfrm>
              <a:off x="0" y="3358140"/>
              <a:ext cx="1371600" cy="985260"/>
            </a:xfrm>
            <a:prstGeom prst="rect">
              <a:avLst/>
            </a:prstGeom>
            <a:noFill/>
          </p:spPr>
        </p:pic>
        <p:pic>
          <p:nvPicPr>
            <p:cNvPr id="88" name="Picture 16" descr="C:\Messenger Data\025 run2, 200ms, orig\200ms, w40,45,50,55,60 nc04 cpu,io,mem,net,msgr,process,workload,queues,mainclr\all vars\(time) nc04.Msgr.NC.Login.Pass.MSNP14.PerSec.png.png"/>
            <p:cNvPicPr>
              <a:picLocks noChangeAspect="1" noChangeArrowheads="1"/>
            </p:cNvPicPr>
            <p:nvPr/>
          </p:nvPicPr>
          <p:blipFill>
            <a:blip r:embed="rId17" cstate="print"/>
            <a:srcRect/>
            <a:stretch>
              <a:fillRect/>
            </a:stretch>
          </p:blipFill>
          <p:spPr bwMode="auto">
            <a:xfrm>
              <a:off x="0" y="838200"/>
              <a:ext cx="1371600" cy="985260"/>
            </a:xfrm>
            <a:prstGeom prst="rect">
              <a:avLst/>
            </a:prstGeom>
            <a:noFill/>
          </p:spPr>
        </p:pic>
        <p:pic>
          <p:nvPicPr>
            <p:cNvPr id="89" name="Picture 17" descr="C:\Messenger Data\025 run2, 200ms, orig\200ms, w40,45,50,55,60 nc04 cpu,io,mem,net,msgr,process,workload,queues,mainclr\all vars\(time) nc04.Msgr.NC.Login.Pass.MSNP14_delta1.png.png"/>
            <p:cNvPicPr>
              <a:picLocks noChangeAspect="1" noChangeArrowheads="1"/>
            </p:cNvPicPr>
            <p:nvPr/>
          </p:nvPicPr>
          <p:blipFill>
            <a:blip r:embed="rId18" cstate="print"/>
            <a:srcRect/>
            <a:stretch>
              <a:fillRect/>
            </a:stretch>
          </p:blipFill>
          <p:spPr bwMode="auto">
            <a:xfrm>
              <a:off x="0" y="0"/>
              <a:ext cx="1371600" cy="985260"/>
            </a:xfrm>
            <a:prstGeom prst="rect">
              <a:avLst/>
            </a:prstGeom>
            <a:noFill/>
          </p:spPr>
        </p:pic>
        <p:pic>
          <p:nvPicPr>
            <p:cNvPr id="90" name="Picture 18" descr="C:\Messenger Data\025 run2, 200ms, orig\200ms, w40,45,50,55,60 nc04 cpu,io,mem,net,msgr,process,workload,queues,mainclr\all vars\(time) nc04.Msgr.NC.MSNP.in.PRP.PHH_delta1.png.png"/>
            <p:cNvPicPr>
              <a:picLocks noChangeAspect="1" noChangeArrowheads="1"/>
            </p:cNvPicPr>
            <p:nvPr/>
          </p:nvPicPr>
          <p:blipFill>
            <a:blip r:embed="rId19" cstate="print"/>
            <a:srcRect/>
            <a:stretch>
              <a:fillRect/>
            </a:stretch>
          </p:blipFill>
          <p:spPr bwMode="auto">
            <a:xfrm>
              <a:off x="1295400" y="5034540"/>
              <a:ext cx="1371600" cy="985260"/>
            </a:xfrm>
            <a:prstGeom prst="rect">
              <a:avLst/>
            </a:prstGeom>
            <a:noFill/>
          </p:spPr>
        </p:pic>
        <p:pic>
          <p:nvPicPr>
            <p:cNvPr id="91" name="Picture 19" descr="C:\Messenger Data\025 run2, 200ms, orig\200ms, w40,45,50,55,60 nc04 cpu,io,mem,net,msgr,process,workload,queues,mainclr\all vars\(time) nc04.Msgr.NC.MSNP.in.SBP.MOB.PerSec_delta0.png.png"/>
            <p:cNvPicPr>
              <a:picLocks noChangeAspect="1" noChangeArrowheads="1"/>
            </p:cNvPicPr>
            <p:nvPr/>
          </p:nvPicPr>
          <p:blipFill>
            <a:blip r:embed="rId20" cstate="print"/>
            <a:srcRect/>
            <a:stretch>
              <a:fillRect/>
            </a:stretch>
          </p:blipFill>
          <p:spPr bwMode="auto">
            <a:xfrm>
              <a:off x="1295400" y="3358140"/>
              <a:ext cx="1371600" cy="985260"/>
            </a:xfrm>
            <a:prstGeom prst="rect">
              <a:avLst/>
            </a:prstGeom>
            <a:noFill/>
          </p:spPr>
        </p:pic>
        <p:pic>
          <p:nvPicPr>
            <p:cNvPr id="92" name="Picture 20" descr="C:\Messenger Data\025 run2, 200ms, orig\200ms, w40,45,50,55,60 nc04 cpu,io,mem,net,msgr,process,workload,queues,mainclr\all vars\(time) nc04.Msgr.NC.MSNP.out.UBN.PerSec_delta1.png.png"/>
            <p:cNvPicPr>
              <a:picLocks noChangeAspect="1" noChangeArrowheads="1"/>
            </p:cNvPicPr>
            <p:nvPr/>
          </p:nvPicPr>
          <p:blipFill>
            <a:blip r:embed="rId21" cstate="print"/>
            <a:srcRect/>
            <a:stretch>
              <a:fillRect/>
            </a:stretch>
          </p:blipFill>
          <p:spPr bwMode="auto">
            <a:xfrm>
              <a:off x="1295400" y="838200"/>
              <a:ext cx="1371600" cy="985260"/>
            </a:xfrm>
            <a:prstGeom prst="rect">
              <a:avLst/>
            </a:prstGeom>
            <a:noFill/>
          </p:spPr>
        </p:pic>
        <p:pic>
          <p:nvPicPr>
            <p:cNvPr id="93" name="Picture 21" descr="C:\Messenger Data\025 run2, 200ms, orig\200ms, w40,45,50,55,60 nc04 cpu,io,mem,net,msgr,process,workload,queues,mainclr\all vars\(time) nc04.Msgr.NC.SIP.Cancel_delta1.png.png"/>
            <p:cNvPicPr>
              <a:picLocks noChangeAspect="1" noChangeArrowheads="1"/>
            </p:cNvPicPr>
            <p:nvPr/>
          </p:nvPicPr>
          <p:blipFill>
            <a:blip r:embed="rId22" cstate="print"/>
            <a:srcRect/>
            <a:stretch>
              <a:fillRect/>
            </a:stretch>
          </p:blipFill>
          <p:spPr bwMode="auto">
            <a:xfrm>
              <a:off x="6400800" y="5872740"/>
              <a:ext cx="1371600" cy="985260"/>
            </a:xfrm>
            <a:prstGeom prst="rect">
              <a:avLst/>
            </a:prstGeom>
            <a:noFill/>
          </p:spPr>
        </p:pic>
        <p:pic>
          <p:nvPicPr>
            <p:cNvPr id="94" name="Picture 22" descr="C:\Messenger Data\025 run2, 200ms, orig\200ms, w40,45,50,55,60 nc04 cpu,io,mem,net,msgr,process,workload,queues,mainclr\all vars\(time) nc04.queue..CHG..png.png"/>
            <p:cNvPicPr>
              <a:picLocks noChangeAspect="1" noChangeArrowheads="1"/>
            </p:cNvPicPr>
            <p:nvPr/>
          </p:nvPicPr>
          <p:blipFill>
            <a:blip r:embed="rId23" cstate="print"/>
            <a:srcRect/>
            <a:stretch>
              <a:fillRect/>
            </a:stretch>
          </p:blipFill>
          <p:spPr bwMode="auto">
            <a:xfrm>
              <a:off x="3886200" y="0"/>
              <a:ext cx="1371600" cy="985260"/>
            </a:xfrm>
            <a:prstGeom prst="rect">
              <a:avLst/>
            </a:prstGeom>
            <a:noFill/>
          </p:spPr>
        </p:pic>
        <p:pic>
          <p:nvPicPr>
            <p:cNvPr id="95" name="Picture 23" descr="C:\Messenger Data\025 run2, 200ms, orig\200ms, w40,45,50,55,60 nc04 cpu,io,mem,net,msgr,process,workload,queues,mainclr\all vars\(time) nc04.queue..GTC._delta0.png.png"/>
            <p:cNvPicPr>
              <a:picLocks noChangeAspect="1" noChangeArrowheads="1"/>
            </p:cNvPicPr>
            <p:nvPr/>
          </p:nvPicPr>
          <p:blipFill>
            <a:blip r:embed="rId24" cstate="print"/>
            <a:srcRect/>
            <a:stretch>
              <a:fillRect/>
            </a:stretch>
          </p:blipFill>
          <p:spPr bwMode="auto">
            <a:xfrm>
              <a:off x="3886200" y="838200"/>
              <a:ext cx="1371600" cy="985260"/>
            </a:xfrm>
            <a:prstGeom prst="rect">
              <a:avLst/>
            </a:prstGeom>
            <a:noFill/>
          </p:spPr>
        </p:pic>
        <p:pic>
          <p:nvPicPr>
            <p:cNvPr id="96" name="Picture 24" descr="C:\Messenger Data\025 run2, 200ms, orig\200ms, w40,45,50,55,60 nc04 cpu,io,mem,net,msgr,process,workload,queues,mainclr\all vars\(time) nc04.queue..QRY..png.png"/>
            <p:cNvPicPr>
              <a:picLocks noChangeAspect="1" noChangeArrowheads="1"/>
            </p:cNvPicPr>
            <p:nvPr/>
          </p:nvPicPr>
          <p:blipFill>
            <a:blip r:embed="rId25" cstate="print"/>
            <a:srcRect/>
            <a:stretch>
              <a:fillRect/>
            </a:stretch>
          </p:blipFill>
          <p:spPr bwMode="auto">
            <a:xfrm>
              <a:off x="3886200" y="3358140"/>
              <a:ext cx="1371600" cy="985260"/>
            </a:xfrm>
            <a:prstGeom prst="rect">
              <a:avLst/>
            </a:prstGeom>
            <a:noFill/>
          </p:spPr>
        </p:pic>
        <p:pic>
          <p:nvPicPr>
            <p:cNvPr id="97" name="Picture 25" descr="C:\Messenger Data\025 run2, 200ms, orig\200ms, w40,45,50,55,60 nc04 cpu,io,mem,net,msgr,process,workload,queues,mainclr\all vars\(time) nc04.queue..XFR..png.png"/>
            <p:cNvPicPr>
              <a:picLocks noChangeAspect="1" noChangeArrowheads="1"/>
            </p:cNvPicPr>
            <p:nvPr/>
          </p:nvPicPr>
          <p:blipFill>
            <a:blip r:embed="rId26" cstate="print"/>
            <a:srcRect/>
            <a:stretch>
              <a:fillRect/>
            </a:stretch>
          </p:blipFill>
          <p:spPr bwMode="auto">
            <a:xfrm>
              <a:off x="3886200" y="5034540"/>
              <a:ext cx="1371600" cy="985260"/>
            </a:xfrm>
            <a:prstGeom prst="rect">
              <a:avLst/>
            </a:prstGeom>
            <a:noFill/>
          </p:spPr>
        </p:pic>
        <p:pic>
          <p:nvPicPr>
            <p:cNvPr id="98" name="Picture 12" descr="C:\Messenger Data\025 run2, 200ms, orig\200ms, w40,45,50,55,60 nc04 cpu,io,mem,net,msgr,process,workload,queues,mainclr\all vars\(time) nc04..NC..CL..LSG_delta0.png.png"/>
            <p:cNvPicPr>
              <a:picLocks noChangeAspect="1" noChangeArrowheads="1"/>
            </p:cNvPicPr>
            <p:nvPr/>
          </p:nvPicPr>
          <p:blipFill>
            <a:blip r:embed="rId13" cstate="print"/>
            <a:srcRect/>
            <a:stretch>
              <a:fillRect/>
            </a:stretch>
          </p:blipFill>
          <p:spPr bwMode="auto">
            <a:xfrm>
              <a:off x="1295400" y="5340"/>
              <a:ext cx="1371600" cy="985260"/>
            </a:xfrm>
            <a:prstGeom prst="rect">
              <a:avLst/>
            </a:prstGeom>
            <a:noFill/>
          </p:spPr>
        </p:pic>
        <p:pic>
          <p:nvPicPr>
            <p:cNvPr id="99" name="Picture 9" descr="C:\Messenger Data\025 run2, 200ms, orig\200ms, w40,45,50,55,60 pm09 cpu,io,mem,net,msgr,process,workload,queues,mainclr\all vars\(time) pm09.Processor.0....DPC.Time_delta0.png.png"/>
            <p:cNvPicPr>
              <a:picLocks noChangeAspect="1" noChangeArrowheads="1"/>
            </p:cNvPicPr>
            <p:nvPr/>
          </p:nvPicPr>
          <p:blipFill>
            <a:blip r:embed="rId10" cstate="print"/>
            <a:srcRect/>
            <a:stretch>
              <a:fillRect/>
            </a:stretch>
          </p:blipFill>
          <p:spPr bwMode="auto">
            <a:xfrm>
              <a:off x="6400800" y="4191000"/>
              <a:ext cx="1371600" cy="985259"/>
            </a:xfrm>
            <a:prstGeom prst="rect">
              <a:avLst/>
            </a:prstGeom>
            <a:noFill/>
          </p:spPr>
        </p:pic>
        <p:pic>
          <p:nvPicPr>
            <p:cNvPr id="100" name="Picture 10" descr="C:\Messenger Data\025 run2, 200ms, orig\200ms, w40,45,50,55,60 pm09 cpu,io,mem,net,msgr,process,workload,queues,mainclr\all vars\(time) pm09.Processor.0..DPC.Rate_delta1.png.png"/>
            <p:cNvPicPr>
              <a:picLocks noChangeAspect="1" noChangeArrowheads="1"/>
            </p:cNvPicPr>
            <p:nvPr/>
          </p:nvPicPr>
          <p:blipFill>
            <a:blip r:embed="rId11" cstate="print"/>
            <a:srcRect/>
            <a:stretch>
              <a:fillRect/>
            </a:stretch>
          </p:blipFill>
          <p:spPr bwMode="auto">
            <a:xfrm>
              <a:off x="7772400" y="4191000"/>
              <a:ext cx="1371600" cy="985259"/>
            </a:xfrm>
            <a:prstGeom prst="rect">
              <a:avLst/>
            </a:prstGeom>
            <a:noFill/>
          </p:spPr>
        </p:pic>
        <p:pic>
          <p:nvPicPr>
            <p:cNvPr id="101" name="Picture 17" descr="C:\Messenger Data\025 run2, 200ms, orig\200ms, w40,45,50,55,60 nc04 cpu,io,mem,net,msgr,process,workload,queues,mainclr\all vars\(time) nc04.Msgr.NC.Login.Pass.MSNP14_delta1.png.png"/>
            <p:cNvPicPr>
              <a:picLocks noChangeAspect="1" noChangeArrowheads="1"/>
            </p:cNvPicPr>
            <p:nvPr/>
          </p:nvPicPr>
          <p:blipFill>
            <a:blip r:embed="rId18" cstate="print"/>
            <a:srcRect/>
            <a:stretch>
              <a:fillRect/>
            </a:stretch>
          </p:blipFill>
          <p:spPr bwMode="auto">
            <a:xfrm>
              <a:off x="0" y="4191000"/>
              <a:ext cx="1371600" cy="985260"/>
            </a:xfrm>
            <a:prstGeom prst="rect">
              <a:avLst/>
            </a:prstGeom>
            <a:noFill/>
          </p:spPr>
        </p:pic>
        <p:pic>
          <p:nvPicPr>
            <p:cNvPr id="102" name="Picture 22" descr="C:\Messenger Data\025 run2, 200ms, orig\200ms, w40,45,50,55,60 nc04 cpu,io,mem,net,msgr,process,workload,queues,mainclr\all vars\(time) nc04.queue..CHG..png.png"/>
            <p:cNvPicPr>
              <a:picLocks noChangeAspect="1" noChangeArrowheads="1"/>
            </p:cNvPicPr>
            <p:nvPr/>
          </p:nvPicPr>
          <p:blipFill>
            <a:blip r:embed="rId23" cstate="print"/>
            <a:srcRect/>
            <a:stretch>
              <a:fillRect/>
            </a:stretch>
          </p:blipFill>
          <p:spPr bwMode="auto">
            <a:xfrm>
              <a:off x="3886200" y="4191000"/>
              <a:ext cx="1371600" cy="985260"/>
            </a:xfrm>
            <a:prstGeom prst="rect">
              <a:avLst/>
            </a:prstGeom>
            <a:noFill/>
          </p:spPr>
        </p:pic>
        <p:pic>
          <p:nvPicPr>
            <p:cNvPr id="103" name="Picture 12" descr="C:\Messenger Data\025 run2, 200ms, orig\200ms, w40,45,50,55,60 nc04 cpu,io,mem,net,msgr,process,workload,queues,mainclr\all vars\(time) nc04..NC..CL..LSG_delta0.png.png"/>
            <p:cNvPicPr>
              <a:picLocks noChangeAspect="1" noChangeArrowheads="1"/>
            </p:cNvPicPr>
            <p:nvPr/>
          </p:nvPicPr>
          <p:blipFill>
            <a:blip r:embed="rId13" cstate="print"/>
            <a:srcRect/>
            <a:stretch>
              <a:fillRect/>
            </a:stretch>
          </p:blipFill>
          <p:spPr bwMode="auto">
            <a:xfrm>
              <a:off x="1295400" y="4196340"/>
              <a:ext cx="1371600" cy="985260"/>
            </a:xfrm>
            <a:prstGeom prst="rect">
              <a:avLst/>
            </a:prstGeom>
            <a:noFill/>
          </p:spPr>
        </p:pic>
        <p:pic>
          <p:nvPicPr>
            <p:cNvPr id="104" name="Picture 2" descr="C:\Messenger Data\025 run2, 200ms, orig\200ms, w40,45,50,55,60 pm09 cpu,io,mem,net,msgr,process,workload,queues,mainclr\all vars\(time) pm09.TCPv4.Segments.Retransmitted.sec_delta0.png.png"/>
            <p:cNvPicPr>
              <a:picLocks noChangeAspect="1" noChangeArrowheads="1"/>
            </p:cNvPicPr>
            <p:nvPr/>
          </p:nvPicPr>
          <p:blipFill>
            <a:blip r:embed="rId3" cstate="print"/>
            <a:srcRect/>
            <a:stretch>
              <a:fillRect/>
            </a:stretch>
          </p:blipFill>
          <p:spPr bwMode="auto">
            <a:xfrm>
              <a:off x="2590800" y="5034540"/>
              <a:ext cx="1371600" cy="985259"/>
            </a:xfrm>
            <a:prstGeom prst="rect">
              <a:avLst/>
            </a:prstGeom>
            <a:noFill/>
          </p:spPr>
        </p:pic>
        <p:pic>
          <p:nvPicPr>
            <p:cNvPr id="105" name="Picture 3" descr="C:\Messenger Data\025 run2, 200ms, orig\200ms, w40,45,50,55,60 pm09 cpu,io,mem,net,msgr,process,workload,queues,mainclr\all vars\(time) pm09..NET.CLR.Memory.NTPS....GC.Handles_delta1.png.png"/>
            <p:cNvPicPr>
              <a:picLocks noChangeAspect="1" noChangeArrowheads="1"/>
            </p:cNvPicPr>
            <p:nvPr/>
          </p:nvPicPr>
          <p:blipFill>
            <a:blip r:embed="rId4" cstate="print"/>
            <a:srcRect/>
            <a:stretch>
              <a:fillRect/>
            </a:stretch>
          </p:blipFill>
          <p:spPr bwMode="auto">
            <a:xfrm>
              <a:off x="2590800" y="5872741"/>
              <a:ext cx="1371600" cy="985259"/>
            </a:xfrm>
            <a:prstGeom prst="rect">
              <a:avLst/>
            </a:prstGeom>
            <a:noFill/>
          </p:spPr>
        </p:pic>
        <p:pic>
          <p:nvPicPr>
            <p:cNvPr id="106" name="Picture 7" descr="C:\Messenger Data\025 run2, 200ms, orig\200ms, w40,45,50,55,60 pm09 cpu,io,mem,net,msgr,process,workload,queues,mainclr\all vars\(time) pm09.Process.NTPS....Privileged.Time_delta0.png.png"/>
            <p:cNvPicPr>
              <a:picLocks noChangeAspect="1" noChangeArrowheads="1"/>
            </p:cNvPicPr>
            <p:nvPr/>
          </p:nvPicPr>
          <p:blipFill>
            <a:blip r:embed="rId8" cstate="print"/>
            <a:srcRect/>
            <a:stretch>
              <a:fillRect/>
            </a:stretch>
          </p:blipFill>
          <p:spPr bwMode="auto">
            <a:xfrm>
              <a:off x="2590800" y="3358140"/>
              <a:ext cx="1371600" cy="985259"/>
            </a:xfrm>
            <a:prstGeom prst="rect">
              <a:avLst/>
            </a:prstGeom>
            <a:noFill/>
          </p:spPr>
        </p:pic>
        <p:pic>
          <p:nvPicPr>
            <p:cNvPr id="107" name="Picture 8" descr="C:\Messenger Data\025 run2, 200ms, orig\200ms, w40,45,50,55,60 pm09 cpu,io,mem,net,msgr,process,workload,queues,mainclr\all vars\(time) pm09.Process.NTPS....Processor.Time.png.png"/>
            <p:cNvPicPr>
              <a:picLocks noChangeAspect="1" noChangeArrowheads="1"/>
            </p:cNvPicPr>
            <p:nvPr/>
          </p:nvPicPr>
          <p:blipFill>
            <a:blip r:embed="rId9" cstate="print"/>
            <a:srcRect/>
            <a:stretch>
              <a:fillRect/>
            </a:stretch>
          </p:blipFill>
          <p:spPr bwMode="auto">
            <a:xfrm>
              <a:off x="2590800" y="838200"/>
              <a:ext cx="1371600" cy="985259"/>
            </a:xfrm>
            <a:prstGeom prst="rect">
              <a:avLst/>
            </a:prstGeom>
            <a:noFill/>
          </p:spPr>
        </p:pic>
        <p:pic>
          <p:nvPicPr>
            <p:cNvPr id="108" name="Picture 10" descr="C:\Messenger Data\025 run2, 200ms, orig\200ms, w40,45,50,55,60 pm09 cpu,io,mem,net,msgr,process,workload,queues,mainclr\all vars\(time) pm09.Processor.0..DPC.Rate_delta1.png.png"/>
            <p:cNvPicPr>
              <a:picLocks noChangeAspect="1" noChangeArrowheads="1"/>
            </p:cNvPicPr>
            <p:nvPr/>
          </p:nvPicPr>
          <p:blipFill>
            <a:blip r:embed="rId11" cstate="print"/>
            <a:srcRect/>
            <a:stretch>
              <a:fillRect/>
            </a:stretch>
          </p:blipFill>
          <p:spPr bwMode="auto">
            <a:xfrm>
              <a:off x="2590800" y="0"/>
              <a:ext cx="1371600" cy="985259"/>
            </a:xfrm>
            <a:prstGeom prst="rect">
              <a:avLst/>
            </a:prstGeom>
            <a:noFill/>
          </p:spPr>
        </p:pic>
        <p:pic>
          <p:nvPicPr>
            <p:cNvPr id="109" name="Picture 10" descr="C:\Messenger Data\025 run2, 200ms, orig\200ms, w40,45,50,55,60 pm09 cpu,io,mem,net,msgr,process,workload,queues,mainclr\all vars\(time) pm09.Processor.0..DPC.Rate_delta1.png.png"/>
            <p:cNvPicPr>
              <a:picLocks noChangeAspect="1" noChangeArrowheads="1"/>
            </p:cNvPicPr>
            <p:nvPr/>
          </p:nvPicPr>
          <p:blipFill>
            <a:blip r:embed="rId11" cstate="print"/>
            <a:srcRect/>
            <a:stretch>
              <a:fillRect/>
            </a:stretch>
          </p:blipFill>
          <p:spPr bwMode="auto">
            <a:xfrm>
              <a:off x="2590800" y="4191000"/>
              <a:ext cx="1371600" cy="985259"/>
            </a:xfrm>
            <a:prstGeom prst="rect">
              <a:avLst/>
            </a:prstGeom>
            <a:noFill/>
          </p:spPr>
        </p:pic>
        <p:pic>
          <p:nvPicPr>
            <p:cNvPr id="110" name="Picture 11" descr="C:\Messenger Data\025 run2, 200ms, orig\200ms, w40,45,50,55,60 nc04 cpu,io,mem,net,msgr,process,workload,queues,mainclr\all vars\(time) nc04.queue.png.png"/>
            <p:cNvPicPr>
              <a:picLocks noChangeAspect="1" noChangeArrowheads="1"/>
            </p:cNvPicPr>
            <p:nvPr/>
          </p:nvPicPr>
          <p:blipFill>
            <a:blip r:embed="rId12" cstate="print"/>
            <a:srcRect/>
            <a:stretch>
              <a:fillRect/>
            </a:stretch>
          </p:blipFill>
          <p:spPr bwMode="auto">
            <a:xfrm>
              <a:off x="5157156" y="5872740"/>
              <a:ext cx="1371600" cy="985260"/>
            </a:xfrm>
            <a:prstGeom prst="rect">
              <a:avLst/>
            </a:prstGeom>
            <a:noFill/>
          </p:spPr>
        </p:pic>
        <p:pic>
          <p:nvPicPr>
            <p:cNvPr id="111" name="Picture 14" descr="C:\Messenger Data\025 run2, 200ms, orig\200ms, w40,45,50,55,60 nc04 cpu,io,mem,net,msgr,process,workload,queues,mainclr\all vars\(time) nc04..NET.CLR.Memory.ConnectionService....Gen.0.Collections_delta0.png.png"/>
            <p:cNvPicPr>
              <a:picLocks noChangeAspect="1" noChangeArrowheads="1"/>
            </p:cNvPicPr>
            <p:nvPr/>
          </p:nvPicPr>
          <p:blipFill>
            <a:blip r:embed="rId15" cstate="print"/>
            <a:srcRect/>
            <a:stretch>
              <a:fillRect/>
            </a:stretch>
          </p:blipFill>
          <p:spPr bwMode="auto">
            <a:xfrm>
              <a:off x="5157156" y="5034540"/>
              <a:ext cx="1371600" cy="985260"/>
            </a:xfrm>
            <a:prstGeom prst="rect">
              <a:avLst/>
            </a:prstGeom>
            <a:noFill/>
          </p:spPr>
        </p:pic>
        <p:pic>
          <p:nvPicPr>
            <p:cNvPr id="112" name="Picture 15" descr="C:\Messenger Data\025 run2, 200ms, orig\200ms, w40,45,50,55,60 nc04 cpu,io,mem,net,msgr,process,workload,queues,mainclr\all vars\(time) nc04..NET.CLR.Memory.ConnectionService..Gen.0.heap.size.png.png"/>
            <p:cNvPicPr>
              <a:picLocks noChangeAspect="1" noChangeArrowheads="1"/>
            </p:cNvPicPr>
            <p:nvPr/>
          </p:nvPicPr>
          <p:blipFill>
            <a:blip r:embed="rId16" cstate="print"/>
            <a:srcRect/>
            <a:stretch>
              <a:fillRect/>
            </a:stretch>
          </p:blipFill>
          <p:spPr bwMode="auto">
            <a:xfrm>
              <a:off x="5157156" y="3358140"/>
              <a:ext cx="1371600" cy="985260"/>
            </a:xfrm>
            <a:prstGeom prst="rect">
              <a:avLst/>
            </a:prstGeom>
            <a:noFill/>
          </p:spPr>
        </p:pic>
        <p:pic>
          <p:nvPicPr>
            <p:cNvPr id="113" name="Picture 16" descr="C:\Messenger Data\025 run2, 200ms, orig\200ms, w40,45,50,55,60 nc04 cpu,io,mem,net,msgr,process,workload,queues,mainclr\all vars\(time) nc04.Msgr.NC.Login.Pass.MSNP14.PerSec.png.png"/>
            <p:cNvPicPr>
              <a:picLocks noChangeAspect="1" noChangeArrowheads="1"/>
            </p:cNvPicPr>
            <p:nvPr/>
          </p:nvPicPr>
          <p:blipFill>
            <a:blip r:embed="rId17" cstate="print"/>
            <a:srcRect/>
            <a:stretch>
              <a:fillRect/>
            </a:stretch>
          </p:blipFill>
          <p:spPr bwMode="auto">
            <a:xfrm>
              <a:off x="5157156" y="838200"/>
              <a:ext cx="1371600" cy="985260"/>
            </a:xfrm>
            <a:prstGeom prst="rect">
              <a:avLst/>
            </a:prstGeom>
            <a:noFill/>
          </p:spPr>
        </p:pic>
        <p:pic>
          <p:nvPicPr>
            <p:cNvPr id="114" name="Picture 17" descr="C:\Messenger Data\025 run2, 200ms, orig\200ms, w40,45,50,55,60 nc04 cpu,io,mem,net,msgr,process,workload,queues,mainclr\all vars\(time) nc04.Msgr.NC.Login.Pass.MSNP14_delta1.png.png"/>
            <p:cNvPicPr>
              <a:picLocks noChangeAspect="1" noChangeArrowheads="1"/>
            </p:cNvPicPr>
            <p:nvPr/>
          </p:nvPicPr>
          <p:blipFill>
            <a:blip r:embed="rId18" cstate="print"/>
            <a:srcRect/>
            <a:stretch>
              <a:fillRect/>
            </a:stretch>
          </p:blipFill>
          <p:spPr bwMode="auto">
            <a:xfrm>
              <a:off x="5157156" y="0"/>
              <a:ext cx="1371600" cy="985260"/>
            </a:xfrm>
            <a:prstGeom prst="rect">
              <a:avLst/>
            </a:prstGeom>
            <a:noFill/>
          </p:spPr>
        </p:pic>
        <p:pic>
          <p:nvPicPr>
            <p:cNvPr id="115" name="Picture 17" descr="C:\Messenger Data\025 run2, 200ms, orig\200ms, w40,45,50,55,60 nc04 cpu,io,mem,net,msgr,process,workload,queues,mainclr\all vars\(time) nc04.Msgr.NC.Login.Pass.MSNP14_delta1.png.png"/>
            <p:cNvPicPr>
              <a:picLocks noChangeAspect="1" noChangeArrowheads="1"/>
            </p:cNvPicPr>
            <p:nvPr/>
          </p:nvPicPr>
          <p:blipFill>
            <a:blip r:embed="rId18" cstate="print"/>
            <a:srcRect/>
            <a:stretch>
              <a:fillRect/>
            </a:stretch>
          </p:blipFill>
          <p:spPr bwMode="auto">
            <a:xfrm>
              <a:off x="5157156" y="4191000"/>
              <a:ext cx="1371600" cy="985260"/>
            </a:xfrm>
            <a:prstGeom prst="rect">
              <a:avLst/>
            </a:prstGeom>
            <a:noFill/>
          </p:spPr>
        </p:pic>
        <p:pic>
          <p:nvPicPr>
            <p:cNvPr id="116" name="Picture 6" descr="C:\Messenger Data\025 run2, 200ms, orig\200ms, w40,45,50,55,60 pm09 cpu,io,mem,net,msgr,process,workload,queues,mainclr\all vars\(time) pm09.Process.NTPS....Privileged.Time.png.png"/>
            <p:cNvPicPr>
              <a:picLocks noChangeAspect="1" noChangeArrowheads="1"/>
            </p:cNvPicPr>
            <p:nvPr/>
          </p:nvPicPr>
          <p:blipFill>
            <a:blip r:embed="rId7" cstate="print"/>
            <a:srcRect/>
            <a:stretch>
              <a:fillRect/>
            </a:stretch>
          </p:blipFill>
          <p:spPr bwMode="auto">
            <a:xfrm>
              <a:off x="6400800" y="2519940"/>
              <a:ext cx="1371600" cy="985259"/>
            </a:xfrm>
            <a:prstGeom prst="rect">
              <a:avLst/>
            </a:prstGeom>
            <a:noFill/>
          </p:spPr>
        </p:pic>
        <p:pic>
          <p:nvPicPr>
            <p:cNvPr id="117" name="Picture 8" descr="C:\Messenger Data\025 run2, 200ms, orig\200ms, w40,45,50,55,60 pm09 cpu,io,mem,net,msgr,process,workload,queues,mainclr\all vars\(time) pm09.Process.NTPS....Processor.Time.png.png"/>
            <p:cNvPicPr>
              <a:picLocks noChangeAspect="1" noChangeArrowheads="1"/>
            </p:cNvPicPr>
            <p:nvPr/>
          </p:nvPicPr>
          <p:blipFill>
            <a:blip r:embed="rId9" cstate="print"/>
            <a:srcRect/>
            <a:stretch>
              <a:fillRect/>
            </a:stretch>
          </p:blipFill>
          <p:spPr bwMode="auto">
            <a:xfrm>
              <a:off x="7772400" y="2519940"/>
              <a:ext cx="1371600" cy="985259"/>
            </a:xfrm>
            <a:prstGeom prst="rect">
              <a:avLst/>
            </a:prstGeom>
            <a:noFill/>
          </p:spPr>
        </p:pic>
        <p:pic>
          <p:nvPicPr>
            <p:cNvPr id="118" name="Picture 16" descr="C:\Messenger Data\025 run2, 200ms, orig\200ms, w40,45,50,55,60 nc04 cpu,io,mem,net,msgr,process,workload,queues,mainclr\all vars\(time) nc04.Msgr.NC.Login.Pass.MSNP14.PerSec.png.png"/>
            <p:cNvPicPr>
              <a:picLocks noChangeAspect="1" noChangeArrowheads="1"/>
            </p:cNvPicPr>
            <p:nvPr/>
          </p:nvPicPr>
          <p:blipFill>
            <a:blip r:embed="rId17" cstate="print"/>
            <a:srcRect/>
            <a:stretch>
              <a:fillRect/>
            </a:stretch>
          </p:blipFill>
          <p:spPr bwMode="auto">
            <a:xfrm>
              <a:off x="0" y="2519940"/>
              <a:ext cx="1371600" cy="985260"/>
            </a:xfrm>
            <a:prstGeom prst="rect">
              <a:avLst/>
            </a:prstGeom>
            <a:noFill/>
          </p:spPr>
        </p:pic>
        <p:pic>
          <p:nvPicPr>
            <p:cNvPr id="119" name="Picture 20" descr="C:\Messenger Data\025 run2, 200ms, orig\200ms, w40,45,50,55,60 nc04 cpu,io,mem,net,msgr,process,workload,queues,mainclr\all vars\(time) nc04.Msgr.NC.MSNP.out.UBN.PerSec_delta1.png.png"/>
            <p:cNvPicPr>
              <a:picLocks noChangeAspect="1" noChangeArrowheads="1"/>
            </p:cNvPicPr>
            <p:nvPr/>
          </p:nvPicPr>
          <p:blipFill>
            <a:blip r:embed="rId21" cstate="print"/>
            <a:srcRect/>
            <a:stretch>
              <a:fillRect/>
            </a:stretch>
          </p:blipFill>
          <p:spPr bwMode="auto">
            <a:xfrm>
              <a:off x="1295400" y="2519940"/>
              <a:ext cx="1371600" cy="985260"/>
            </a:xfrm>
            <a:prstGeom prst="rect">
              <a:avLst/>
            </a:prstGeom>
            <a:noFill/>
          </p:spPr>
        </p:pic>
        <p:pic>
          <p:nvPicPr>
            <p:cNvPr id="120" name="Picture 23" descr="C:\Messenger Data\025 run2, 200ms, orig\200ms, w40,45,50,55,60 nc04 cpu,io,mem,net,msgr,process,workload,queues,mainclr\all vars\(time) nc04.queue..GTC._delta0.png.png"/>
            <p:cNvPicPr>
              <a:picLocks noChangeAspect="1" noChangeArrowheads="1"/>
            </p:cNvPicPr>
            <p:nvPr/>
          </p:nvPicPr>
          <p:blipFill>
            <a:blip r:embed="rId24" cstate="print"/>
            <a:srcRect/>
            <a:stretch>
              <a:fillRect/>
            </a:stretch>
          </p:blipFill>
          <p:spPr bwMode="auto">
            <a:xfrm>
              <a:off x="3886200" y="2519940"/>
              <a:ext cx="1371600" cy="985260"/>
            </a:xfrm>
            <a:prstGeom prst="rect">
              <a:avLst/>
            </a:prstGeom>
            <a:noFill/>
          </p:spPr>
        </p:pic>
        <p:pic>
          <p:nvPicPr>
            <p:cNvPr id="121" name="Picture 8" descr="C:\Messenger Data\025 run2, 200ms, orig\200ms, w40,45,50,55,60 pm09 cpu,io,mem,net,msgr,process,workload,queues,mainclr\all vars\(time) pm09.Process.NTPS....Processor.Time.png.png"/>
            <p:cNvPicPr>
              <a:picLocks noChangeAspect="1" noChangeArrowheads="1"/>
            </p:cNvPicPr>
            <p:nvPr/>
          </p:nvPicPr>
          <p:blipFill>
            <a:blip r:embed="rId9" cstate="print"/>
            <a:srcRect/>
            <a:stretch>
              <a:fillRect/>
            </a:stretch>
          </p:blipFill>
          <p:spPr bwMode="auto">
            <a:xfrm>
              <a:off x="2590800" y="2519940"/>
              <a:ext cx="1371600" cy="985259"/>
            </a:xfrm>
            <a:prstGeom prst="rect">
              <a:avLst/>
            </a:prstGeom>
            <a:noFill/>
          </p:spPr>
        </p:pic>
        <p:pic>
          <p:nvPicPr>
            <p:cNvPr id="122" name="Picture 16" descr="C:\Messenger Data\025 run2, 200ms, orig\200ms, w40,45,50,55,60 nc04 cpu,io,mem,net,msgr,process,workload,queues,mainclr\all vars\(time) nc04.Msgr.NC.Login.Pass.MSNP14.PerSec.png.png"/>
            <p:cNvPicPr>
              <a:picLocks noChangeAspect="1" noChangeArrowheads="1"/>
            </p:cNvPicPr>
            <p:nvPr/>
          </p:nvPicPr>
          <p:blipFill>
            <a:blip r:embed="rId17" cstate="print"/>
            <a:srcRect/>
            <a:stretch>
              <a:fillRect/>
            </a:stretch>
          </p:blipFill>
          <p:spPr bwMode="auto">
            <a:xfrm>
              <a:off x="5157156" y="2519940"/>
              <a:ext cx="1371600" cy="985260"/>
            </a:xfrm>
            <a:prstGeom prst="rect">
              <a:avLst/>
            </a:prstGeom>
            <a:noFill/>
          </p:spPr>
        </p:pic>
        <p:pic>
          <p:nvPicPr>
            <p:cNvPr id="123" name="Picture 3" descr="C:\Messenger Data\025 run2, 200ms, orig\200ms, w40,45,50,55,60 pm09 cpu,io,mem,net,msgr,process,workload,queues,mainclr\all vars\(time) pm09..NET.CLR.Memory.NTPS....GC.Handles_delta1.png.png"/>
            <p:cNvPicPr>
              <a:picLocks noChangeAspect="1" noChangeArrowheads="1"/>
            </p:cNvPicPr>
            <p:nvPr/>
          </p:nvPicPr>
          <p:blipFill>
            <a:blip r:embed="rId4" cstate="print"/>
            <a:srcRect/>
            <a:stretch>
              <a:fillRect/>
            </a:stretch>
          </p:blipFill>
          <p:spPr bwMode="auto">
            <a:xfrm>
              <a:off x="7772400" y="1600201"/>
              <a:ext cx="1371600" cy="985259"/>
            </a:xfrm>
            <a:prstGeom prst="rect">
              <a:avLst/>
            </a:prstGeom>
            <a:noFill/>
          </p:spPr>
        </p:pic>
        <p:pic>
          <p:nvPicPr>
            <p:cNvPr id="124" name="Picture 11" descr="C:\Messenger Data\025 run2, 200ms, orig\200ms, w40,45,50,55,60 nc04 cpu,io,mem,net,msgr,process,workload,queues,mainclr\all vars\(time) nc04.queue.png.png"/>
            <p:cNvPicPr>
              <a:picLocks noChangeAspect="1" noChangeArrowheads="1"/>
            </p:cNvPicPr>
            <p:nvPr/>
          </p:nvPicPr>
          <p:blipFill>
            <a:blip r:embed="rId12" cstate="print"/>
            <a:srcRect/>
            <a:stretch>
              <a:fillRect/>
            </a:stretch>
          </p:blipFill>
          <p:spPr bwMode="auto">
            <a:xfrm>
              <a:off x="0" y="1600200"/>
              <a:ext cx="1371600" cy="985260"/>
            </a:xfrm>
            <a:prstGeom prst="rect">
              <a:avLst/>
            </a:prstGeom>
            <a:noFill/>
          </p:spPr>
        </p:pic>
        <p:pic>
          <p:nvPicPr>
            <p:cNvPr id="125" name="Picture 12" descr="C:\Messenger Data\025 run2, 200ms, orig\200ms, w40,45,50,55,60 nc04 cpu,io,mem,net,msgr,process,workload,queues,mainclr\all vars\(time) nc04..NC..CL..LSG_delta0.png.png"/>
            <p:cNvPicPr>
              <a:picLocks noChangeAspect="1" noChangeArrowheads="1"/>
            </p:cNvPicPr>
            <p:nvPr/>
          </p:nvPicPr>
          <p:blipFill>
            <a:blip r:embed="rId13" cstate="print"/>
            <a:srcRect/>
            <a:stretch>
              <a:fillRect/>
            </a:stretch>
          </p:blipFill>
          <p:spPr bwMode="auto">
            <a:xfrm>
              <a:off x="1295400" y="1600200"/>
              <a:ext cx="1371600" cy="985260"/>
            </a:xfrm>
            <a:prstGeom prst="rect">
              <a:avLst/>
            </a:prstGeom>
            <a:noFill/>
          </p:spPr>
        </p:pic>
        <p:pic>
          <p:nvPicPr>
            <p:cNvPr id="126" name="Picture 13" descr="C:\Messenger Data\025 run2, 200ms, orig\200ms, w40,45,50,55,60 nc04 cpu,io,mem,net,msgr,process,workload,queues,mainclr\all vars\(time) nc04..NET.CLR.Memory.ConnectionService....GC.Handles_delta0.png.png"/>
            <p:cNvPicPr>
              <a:picLocks noChangeAspect="1" noChangeArrowheads="1"/>
            </p:cNvPicPr>
            <p:nvPr/>
          </p:nvPicPr>
          <p:blipFill>
            <a:blip r:embed="rId14" cstate="print"/>
            <a:srcRect/>
            <a:stretch>
              <a:fillRect/>
            </a:stretch>
          </p:blipFill>
          <p:spPr bwMode="auto">
            <a:xfrm>
              <a:off x="3886200" y="1600200"/>
              <a:ext cx="1371600" cy="985260"/>
            </a:xfrm>
            <a:prstGeom prst="rect">
              <a:avLst/>
            </a:prstGeom>
            <a:noFill/>
          </p:spPr>
        </p:pic>
        <p:pic>
          <p:nvPicPr>
            <p:cNvPr id="127" name="Picture 21" descr="C:\Messenger Data\025 run2, 200ms, orig\200ms, w40,45,50,55,60 nc04 cpu,io,mem,net,msgr,process,workload,queues,mainclr\all vars\(time) nc04.Msgr.NC.SIP.Cancel_delta1.png.png"/>
            <p:cNvPicPr>
              <a:picLocks noChangeAspect="1" noChangeArrowheads="1"/>
            </p:cNvPicPr>
            <p:nvPr/>
          </p:nvPicPr>
          <p:blipFill>
            <a:blip r:embed="rId22" cstate="print"/>
            <a:srcRect/>
            <a:stretch>
              <a:fillRect/>
            </a:stretch>
          </p:blipFill>
          <p:spPr bwMode="auto">
            <a:xfrm>
              <a:off x="6400800" y="1600200"/>
              <a:ext cx="1371600" cy="985260"/>
            </a:xfrm>
            <a:prstGeom prst="rect">
              <a:avLst/>
            </a:prstGeom>
            <a:noFill/>
          </p:spPr>
        </p:pic>
        <p:pic>
          <p:nvPicPr>
            <p:cNvPr id="128" name="Picture 3" descr="C:\Messenger Data\025 run2, 200ms, orig\200ms, w40,45,50,55,60 pm09 cpu,io,mem,net,msgr,process,workload,queues,mainclr\all vars\(time) pm09..NET.CLR.Memory.NTPS....GC.Handles_delta1.png.png"/>
            <p:cNvPicPr>
              <a:picLocks noChangeAspect="1" noChangeArrowheads="1"/>
            </p:cNvPicPr>
            <p:nvPr/>
          </p:nvPicPr>
          <p:blipFill>
            <a:blip r:embed="rId4" cstate="print"/>
            <a:srcRect/>
            <a:stretch>
              <a:fillRect/>
            </a:stretch>
          </p:blipFill>
          <p:spPr bwMode="auto">
            <a:xfrm>
              <a:off x="2590800" y="1600201"/>
              <a:ext cx="1371600" cy="985259"/>
            </a:xfrm>
            <a:prstGeom prst="rect">
              <a:avLst/>
            </a:prstGeom>
            <a:noFill/>
          </p:spPr>
        </p:pic>
        <p:pic>
          <p:nvPicPr>
            <p:cNvPr id="129" name="Picture 11" descr="C:\Messenger Data\025 run2, 200ms, orig\200ms, w40,45,50,55,60 nc04 cpu,io,mem,net,msgr,process,workload,queues,mainclr\all vars\(time) nc04.queue.png.png"/>
            <p:cNvPicPr>
              <a:picLocks noChangeAspect="1" noChangeArrowheads="1"/>
            </p:cNvPicPr>
            <p:nvPr/>
          </p:nvPicPr>
          <p:blipFill>
            <a:blip r:embed="rId12" cstate="print"/>
            <a:srcRect/>
            <a:stretch>
              <a:fillRect/>
            </a:stretch>
          </p:blipFill>
          <p:spPr bwMode="auto">
            <a:xfrm>
              <a:off x="5157156" y="1600200"/>
              <a:ext cx="1371600" cy="985260"/>
            </a:xfrm>
            <a:prstGeom prst="rect">
              <a:avLst/>
            </a:prstGeom>
            <a:noFill/>
          </p:spPr>
        </p:pic>
      </p:grpSp>
      <p:pic>
        <p:nvPicPr>
          <p:cNvPr id="130" name="Picture 129" descr="1527, april08 11-15.png"/>
          <p:cNvPicPr>
            <a:picLocks noChangeAspect="1"/>
          </p:cNvPicPr>
          <p:nvPr/>
        </p:nvPicPr>
        <p:blipFill>
          <a:blip r:embed="rId27" cstate="print"/>
          <a:srcRect b="5556"/>
          <a:stretch>
            <a:fillRect/>
          </a:stretch>
        </p:blipFill>
        <p:spPr>
          <a:xfrm>
            <a:off x="295147" y="187702"/>
            <a:ext cx="3220896" cy="5394195"/>
          </a:xfrm>
          <a:prstGeom prst="rect">
            <a:avLst/>
          </a:prstGeom>
          <a:ln w="76200">
            <a:solidFill>
              <a:schemeClr val="accent1"/>
            </a:solidFill>
          </a:ln>
        </p:spPr>
      </p:pic>
      <p:pic>
        <p:nvPicPr>
          <p:cNvPr id="131" name="Picture 130" descr="1527, april08 11-15.png"/>
          <p:cNvPicPr>
            <a:picLocks noChangeAspect="1"/>
          </p:cNvPicPr>
          <p:nvPr/>
        </p:nvPicPr>
        <p:blipFill>
          <a:blip r:embed="rId27" cstate="print"/>
          <a:srcRect b="5556"/>
          <a:stretch>
            <a:fillRect/>
          </a:stretch>
        </p:blipFill>
        <p:spPr>
          <a:xfrm>
            <a:off x="447525" y="340080"/>
            <a:ext cx="3220896" cy="5394195"/>
          </a:xfrm>
          <a:prstGeom prst="rect">
            <a:avLst/>
          </a:prstGeom>
          <a:ln w="76200">
            <a:solidFill>
              <a:schemeClr val="accent1"/>
            </a:solidFill>
          </a:ln>
        </p:spPr>
      </p:pic>
      <p:pic>
        <p:nvPicPr>
          <p:cNvPr id="132" name="Picture 131" descr="1527, april08 11-15.png"/>
          <p:cNvPicPr>
            <a:picLocks noChangeAspect="1"/>
          </p:cNvPicPr>
          <p:nvPr/>
        </p:nvPicPr>
        <p:blipFill>
          <a:blip r:embed="rId27" cstate="print"/>
          <a:srcRect b="5556"/>
          <a:stretch>
            <a:fillRect/>
          </a:stretch>
        </p:blipFill>
        <p:spPr>
          <a:xfrm>
            <a:off x="599903" y="492458"/>
            <a:ext cx="3220896" cy="5394195"/>
          </a:xfrm>
          <a:prstGeom prst="rect">
            <a:avLst/>
          </a:prstGeom>
          <a:ln w="76200">
            <a:solidFill>
              <a:schemeClr val="accent1"/>
            </a:solidFill>
          </a:ln>
        </p:spPr>
      </p:pic>
      <p:pic>
        <p:nvPicPr>
          <p:cNvPr id="133" name="Picture 132" descr="1527, april08 11-15.png"/>
          <p:cNvPicPr>
            <a:picLocks noChangeAspect="1"/>
          </p:cNvPicPr>
          <p:nvPr/>
        </p:nvPicPr>
        <p:blipFill>
          <a:blip r:embed="rId27" cstate="print"/>
          <a:srcRect b="5556"/>
          <a:stretch>
            <a:fillRect/>
          </a:stretch>
        </p:blipFill>
        <p:spPr>
          <a:xfrm>
            <a:off x="752282" y="644836"/>
            <a:ext cx="3220896" cy="5394195"/>
          </a:xfrm>
          <a:prstGeom prst="rect">
            <a:avLst/>
          </a:prstGeom>
          <a:ln w="76200">
            <a:solidFill>
              <a:schemeClr val="accent1"/>
            </a:solidFill>
          </a:ln>
        </p:spPr>
      </p:pic>
      <p:pic>
        <p:nvPicPr>
          <p:cNvPr id="134" name="Picture 133" descr="1527, april08 11-15.png"/>
          <p:cNvPicPr>
            <a:picLocks noChangeAspect="1"/>
          </p:cNvPicPr>
          <p:nvPr/>
        </p:nvPicPr>
        <p:blipFill>
          <a:blip r:embed="rId27" cstate="print"/>
          <a:srcRect b="5556"/>
          <a:stretch>
            <a:fillRect/>
          </a:stretch>
        </p:blipFill>
        <p:spPr>
          <a:xfrm>
            <a:off x="904660" y="797215"/>
            <a:ext cx="3220896" cy="5394195"/>
          </a:xfrm>
          <a:prstGeom prst="rect">
            <a:avLst/>
          </a:prstGeom>
          <a:ln w="76200">
            <a:solidFill>
              <a:schemeClr val="accent1"/>
            </a:solidFill>
          </a:ln>
        </p:spPr>
      </p:pic>
      <p:pic>
        <p:nvPicPr>
          <p:cNvPr id="135" name="Picture 134" descr="1527, april08 11-15.png"/>
          <p:cNvPicPr>
            <a:picLocks noChangeAspect="1"/>
          </p:cNvPicPr>
          <p:nvPr/>
        </p:nvPicPr>
        <p:blipFill>
          <a:blip r:embed="rId27" cstate="print"/>
          <a:srcRect b="5556"/>
          <a:stretch>
            <a:fillRect/>
          </a:stretch>
        </p:blipFill>
        <p:spPr>
          <a:xfrm>
            <a:off x="1057039" y="949593"/>
            <a:ext cx="3220896" cy="5394195"/>
          </a:xfrm>
          <a:prstGeom prst="rect">
            <a:avLst/>
          </a:prstGeom>
          <a:ln w="76200">
            <a:solidFill>
              <a:schemeClr val="accent1"/>
            </a:solidFill>
          </a:ln>
        </p:spPr>
      </p:pic>
      <p:pic>
        <p:nvPicPr>
          <p:cNvPr id="136" name="Picture 135" descr="1527, april08 11-15.png"/>
          <p:cNvPicPr>
            <a:picLocks noChangeAspect="1"/>
          </p:cNvPicPr>
          <p:nvPr/>
        </p:nvPicPr>
        <p:blipFill>
          <a:blip r:embed="rId27" cstate="print"/>
          <a:srcRect b="5556"/>
          <a:stretch>
            <a:fillRect/>
          </a:stretch>
        </p:blipFill>
        <p:spPr>
          <a:xfrm>
            <a:off x="1209417" y="1101972"/>
            <a:ext cx="3220896" cy="5394195"/>
          </a:xfrm>
          <a:prstGeom prst="rect">
            <a:avLst/>
          </a:prstGeom>
          <a:ln w="76200">
            <a:solidFill>
              <a:schemeClr val="accent1"/>
            </a:solidFill>
          </a:ln>
        </p:spPr>
      </p:pic>
      <p:pic>
        <p:nvPicPr>
          <p:cNvPr id="137" name="Picture 136" descr="1527, april08 11-15.png"/>
          <p:cNvPicPr>
            <a:picLocks noChangeAspect="1"/>
          </p:cNvPicPr>
          <p:nvPr/>
        </p:nvPicPr>
        <p:blipFill>
          <a:blip r:embed="rId27" cstate="print"/>
          <a:srcRect b="5556"/>
          <a:stretch>
            <a:fillRect/>
          </a:stretch>
        </p:blipFill>
        <p:spPr>
          <a:xfrm>
            <a:off x="1361796" y="1254350"/>
            <a:ext cx="3220896" cy="5394195"/>
          </a:xfrm>
          <a:prstGeom prst="rect">
            <a:avLst/>
          </a:prstGeom>
          <a:ln w="76200">
            <a:solidFill>
              <a:schemeClr val="accent1"/>
            </a:solidFill>
          </a:ln>
        </p:spPr>
      </p:pic>
      <p:sp>
        <p:nvSpPr>
          <p:cNvPr id="3" name="Rectangle 2"/>
          <p:cNvSpPr/>
          <p:nvPr/>
        </p:nvSpPr>
        <p:spPr bwMode="auto">
          <a:xfrm>
            <a:off x="2210353" y="2444068"/>
            <a:ext cx="7894757" cy="2539002"/>
          </a:xfrm>
          <a:prstGeom prst="rect">
            <a:avLst/>
          </a:prstGeom>
          <a:solidFill>
            <a:srgbClr val="FFC000"/>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defTabSz="913924" fontAlgn="base">
              <a:spcBef>
                <a:spcPct val="0"/>
              </a:spcBef>
              <a:spcAft>
                <a:spcPct val="0"/>
              </a:spcAft>
            </a:pPr>
            <a:r>
              <a:rPr lang="en-US" sz="2400" dirty="0">
                <a:solidFill>
                  <a:srgbClr val="000000"/>
                </a:solidFill>
                <a:ea typeface="Segoe UI" pitchFamily="34" charset="0"/>
                <a:cs typeface="Segoe UI" pitchFamily="34" charset="0"/>
              </a:rPr>
              <a:t>         Hundreds of thousands of machines…</a:t>
            </a:r>
          </a:p>
          <a:p>
            <a:pPr defTabSz="913924" fontAlgn="base">
              <a:spcBef>
                <a:spcPct val="0"/>
              </a:spcBef>
              <a:spcAft>
                <a:spcPct val="0"/>
              </a:spcAft>
            </a:pPr>
            <a:r>
              <a:rPr lang="en-US" sz="2400" dirty="0">
                <a:solidFill>
                  <a:srgbClr val="000000"/>
                </a:solidFill>
                <a:ea typeface="Segoe UI" pitchFamily="34" charset="0"/>
                <a:cs typeface="Segoe UI" pitchFamily="34" charset="0"/>
              </a:rPr>
              <a:t>           Hundreds of metrics and signals per machine…</a:t>
            </a:r>
          </a:p>
          <a:p>
            <a:pPr defTabSz="913924" fontAlgn="base">
              <a:spcBef>
                <a:spcPct val="0"/>
              </a:spcBef>
              <a:spcAft>
                <a:spcPct val="0"/>
              </a:spcAft>
            </a:pPr>
            <a:endParaRPr lang="en-US" sz="2400" dirty="0">
              <a:solidFill>
                <a:srgbClr val="000000"/>
              </a:solidFill>
              <a:ea typeface="Segoe UI" pitchFamily="34" charset="0"/>
              <a:cs typeface="Segoe UI" pitchFamily="34" charset="0"/>
            </a:endParaRPr>
          </a:p>
          <a:p>
            <a:pPr defTabSz="913924" fontAlgn="base">
              <a:spcBef>
                <a:spcPct val="0"/>
              </a:spcBef>
              <a:spcAft>
                <a:spcPct val="0"/>
              </a:spcAft>
            </a:pPr>
            <a:r>
              <a:rPr lang="en-US" sz="2400" dirty="0">
                <a:solidFill>
                  <a:srgbClr val="000000"/>
                </a:solidFill>
                <a:ea typeface="Segoe UI" pitchFamily="34" charset="0"/>
                <a:cs typeface="Segoe UI" pitchFamily="34" charset="0"/>
              </a:rPr>
              <a:t>  </a:t>
            </a:r>
            <a:r>
              <a:rPr lang="en-US" sz="2400" i="1" dirty="0">
                <a:solidFill>
                  <a:srgbClr val="000000"/>
                </a:solidFill>
                <a:ea typeface="Segoe UI" pitchFamily="34" charset="0"/>
                <a:cs typeface="Segoe UI" pitchFamily="34" charset="0"/>
              </a:rPr>
              <a:t>Which signals correlate with the real cause of a problem?</a:t>
            </a:r>
          </a:p>
          <a:p>
            <a:pPr defTabSz="913924" fontAlgn="base">
              <a:spcBef>
                <a:spcPct val="0"/>
              </a:spcBef>
              <a:spcAft>
                <a:spcPct val="0"/>
              </a:spcAft>
            </a:pPr>
            <a:r>
              <a:rPr lang="en-US" sz="2400" i="1" dirty="0">
                <a:solidFill>
                  <a:srgbClr val="000000"/>
                </a:solidFill>
                <a:ea typeface="Segoe UI" pitchFamily="34" charset="0"/>
                <a:cs typeface="Segoe UI" pitchFamily="34" charset="0"/>
              </a:rPr>
              <a:t>  How can we extract effective repair actions?</a:t>
            </a:r>
          </a:p>
        </p:txBody>
      </p:sp>
    </p:spTree>
    <p:extLst>
      <p:ext uri="{BB962C8B-B14F-4D97-AF65-F5344CB8AC3E}">
        <p14:creationId xmlns:p14="http://schemas.microsoft.com/office/powerpoint/2010/main" val="364105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blinds(horizontal)">
                                      <p:cBhvr>
                                        <p:cTn id="7" dur="500"/>
                                        <p:tgtEl>
                                          <p:spTgt spid="130"/>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31"/>
                                        </p:tgtEl>
                                        <p:attrNameLst>
                                          <p:attrName>style.visibility</p:attrName>
                                        </p:attrNameLst>
                                      </p:cBhvr>
                                      <p:to>
                                        <p:strVal val="visible"/>
                                      </p:to>
                                    </p:set>
                                    <p:animEffect transition="in" filter="blinds(horizontal)">
                                      <p:cBhvr>
                                        <p:cTn id="11" dur="500"/>
                                        <p:tgtEl>
                                          <p:spTgt spid="131"/>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132"/>
                                        </p:tgtEl>
                                        <p:attrNameLst>
                                          <p:attrName>style.visibility</p:attrName>
                                        </p:attrNameLst>
                                      </p:cBhvr>
                                      <p:to>
                                        <p:strVal val="visible"/>
                                      </p:to>
                                    </p:set>
                                    <p:animEffect transition="in" filter="blinds(horizontal)">
                                      <p:cBhvr>
                                        <p:cTn id="15" dur="500"/>
                                        <p:tgtEl>
                                          <p:spTgt spid="132"/>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133"/>
                                        </p:tgtEl>
                                        <p:attrNameLst>
                                          <p:attrName>style.visibility</p:attrName>
                                        </p:attrNameLst>
                                      </p:cBhvr>
                                      <p:to>
                                        <p:strVal val="visible"/>
                                      </p:to>
                                    </p:set>
                                    <p:animEffect transition="in" filter="blinds(horizontal)">
                                      <p:cBhvr>
                                        <p:cTn id="19" dur="500"/>
                                        <p:tgtEl>
                                          <p:spTgt spid="133"/>
                                        </p:tgtEl>
                                      </p:cBhvr>
                                    </p:animEffect>
                                  </p:childTnLst>
                                </p:cTn>
                              </p:par>
                            </p:childTnLst>
                          </p:cTn>
                        </p:par>
                        <p:par>
                          <p:cTn id="20" fill="hold">
                            <p:stCondLst>
                              <p:cond delay="2000"/>
                            </p:stCondLst>
                            <p:childTnLst>
                              <p:par>
                                <p:cTn id="21" presetID="3" presetClass="entr" presetSubtype="10" fill="hold" nodeType="afterEffect">
                                  <p:stCondLst>
                                    <p:cond delay="0"/>
                                  </p:stCondLst>
                                  <p:childTnLst>
                                    <p:set>
                                      <p:cBhvr>
                                        <p:cTn id="22" dur="1" fill="hold">
                                          <p:stCondLst>
                                            <p:cond delay="0"/>
                                          </p:stCondLst>
                                        </p:cTn>
                                        <p:tgtEl>
                                          <p:spTgt spid="134"/>
                                        </p:tgtEl>
                                        <p:attrNameLst>
                                          <p:attrName>style.visibility</p:attrName>
                                        </p:attrNameLst>
                                      </p:cBhvr>
                                      <p:to>
                                        <p:strVal val="visible"/>
                                      </p:to>
                                    </p:set>
                                    <p:animEffect transition="in" filter="blinds(horizontal)">
                                      <p:cBhvr>
                                        <p:cTn id="23" dur="500"/>
                                        <p:tgtEl>
                                          <p:spTgt spid="134"/>
                                        </p:tgtEl>
                                      </p:cBhvr>
                                    </p:animEffect>
                                  </p:childTnLst>
                                </p:cTn>
                              </p:par>
                            </p:childTnLst>
                          </p:cTn>
                        </p:par>
                        <p:par>
                          <p:cTn id="24" fill="hold">
                            <p:stCondLst>
                              <p:cond delay="2500"/>
                            </p:stCondLst>
                            <p:childTnLst>
                              <p:par>
                                <p:cTn id="25" presetID="3" presetClass="entr" presetSubtype="10" fill="hold" nodeType="afterEffect">
                                  <p:stCondLst>
                                    <p:cond delay="0"/>
                                  </p:stCondLst>
                                  <p:childTnLst>
                                    <p:set>
                                      <p:cBhvr>
                                        <p:cTn id="26" dur="1" fill="hold">
                                          <p:stCondLst>
                                            <p:cond delay="0"/>
                                          </p:stCondLst>
                                        </p:cTn>
                                        <p:tgtEl>
                                          <p:spTgt spid="135"/>
                                        </p:tgtEl>
                                        <p:attrNameLst>
                                          <p:attrName>style.visibility</p:attrName>
                                        </p:attrNameLst>
                                      </p:cBhvr>
                                      <p:to>
                                        <p:strVal val="visible"/>
                                      </p:to>
                                    </p:set>
                                    <p:animEffect transition="in" filter="blinds(horizontal)">
                                      <p:cBhvr>
                                        <p:cTn id="27" dur="500"/>
                                        <p:tgtEl>
                                          <p:spTgt spid="135"/>
                                        </p:tgtEl>
                                      </p:cBhvr>
                                    </p:animEffect>
                                  </p:childTnLst>
                                </p:cTn>
                              </p:par>
                            </p:childTnLst>
                          </p:cTn>
                        </p:par>
                        <p:par>
                          <p:cTn id="28" fill="hold">
                            <p:stCondLst>
                              <p:cond delay="3000"/>
                            </p:stCondLst>
                            <p:childTnLst>
                              <p:par>
                                <p:cTn id="29" presetID="3" presetClass="entr" presetSubtype="10" fill="hold" nodeType="afterEffect">
                                  <p:stCondLst>
                                    <p:cond delay="0"/>
                                  </p:stCondLst>
                                  <p:childTnLst>
                                    <p:set>
                                      <p:cBhvr>
                                        <p:cTn id="30" dur="1" fill="hold">
                                          <p:stCondLst>
                                            <p:cond delay="0"/>
                                          </p:stCondLst>
                                        </p:cTn>
                                        <p:tgtEl>
                                          <p:spTgt spid="136"/>
                                        </p:tgtEl>
                                        <p:attrNameLst>
                                          <p:attrName>style.visibility</p:attrName>
                                        </p:attrNameLst>
                                      </p:cBhvr>
                                      <p:to>
                                        <p:strVal val="visible"/>
                                      </p:to>
                                    </p:set>
                                    <p:animEffect transition="in" filter="blinds(horizontal)">
                                      <p:cBhvr>
                                        <p:cTn id="31" dur="500"/>
                                        <p:tgtEl>
                                          <p:spTgt spid="136"/>
                                        </p:tgtEl>
                                      </p:cBhvr>
                                    </p:animEffect>
                                  </p:childTnLst>
                                </p:cTn>
                              </p:par>
                            </p:childTnLst>
                          </p:cTn>
                        </p:par>
                        <p:par>
                          <p:cTn id="32" fill="hold">
                            <p:stCondLst>
                              <p:cond delay="3500"/>
                            </p:stCondLst>
                            <p:childTnLst>
                              <p:par>
                                <p:cTn id="33" presetID="3" presetClass="entr" presetSubtype="10" fill="hold" nodeType="afterEffect">
                                  <p:stCondLst>
                                    <p:cond delay="0"/>
                                  </p:stCondLst>
                                  <p:childTnLst>
                                    <p:set>
                                      <p:cBhvr>
                                        <p:cTn id="34" dur="1" fill="hold">
                                          <p:stCondLst>
                                            <p:cond delay="0"/>
                                          </p:stCondLst>
                                        </p:cTn>
                                        <p:tgtEl>
                                          <p:spTgt spid="137"/>
                                        </p:tgtEl>
                                        <p:attrNameLst>
                                          <p:attrName>style.visibility</p:attrName>
                                        </p:attrNameLst>
                                      </p:cBhvr>
                                      <p:to>
                                        <p:strVal val="visible"/>
                                      </p:to>
                                    </p:set>
                                    <p:animEffect transition="in" filter="blinds(horizontal)">
                                      <p:cBhvr>
                                        <p:cTn id="35" dur="500"/>
                                        <p:tgtEl>
                                          <p:spTgt spid="13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Godziny i przerwy</a:t>
            </a:r>
            <a:endParaRPr lang="en-US" dirty="0"/>
          </a:p>
        </p:txBody>
      </p:sp>
      <p:sp>
        <p:nvSpPr>
          <p:cNvPr id="5" name="Text Placeholder 4"/>
          <p:cNvSpPr>
            <a:spLocks noGrp="1"/>
          </p:cNvSpPr>
          <p:nvPr>
            <p:ph type="body" sz="quarter" idx="10"/>
          </p:nvPr>
        </p:nvSpPr>
        <p:spPr>
          <a:xfrm>
            <a:off x="269239" y="1189177"/>
            <a:ext cx="11653523" cy="5252976"/>
          </a:xfrm>
        </p:spPr>
        <p:txBody>
          <a:bodyPr/>
          <a:lstStyle/>
          <a:p>
            <a:r>
              <a:rPr lang="pl-PL" dirty="0"/>
              <a:t>START: </a:t>
            </a:r>
            <a:r>
              <a:rPr lang="pl-PL" b="1" dirty="0"/>
              <a:t>10:00</a:t>
            </a:r>
            <a:endParaRPr lang="en-US" dirty="0"/>
          </a:p>
          <a:p>
            <a:r>
              <a:rPr lang="pl-PL" dirty="0"/>
              <a:t>I przerwa kawowa: </a:t>
            </a:r>
            <a:r>
              <a:rPr lang="pl-PL" b="1" dirty="0"/>
              <a:t>11:15</a:t>
            </a:r>
            <a:r>
              <a:rPr lang="pl-PL" dirty="0"/>
              <a:t> (15 minut)</a:t>
            </a:r>
            <a:br>
              <a:rPr lang="pl-PL" dirty="0"/>
            </a:br>
            <a:endParaRPr lang="en-US" dirty="0"/>
          </a:p>
          <a:p>
            <a:r>
              <a:rPr lang="pl-PL" dirty="0"/>
              <a:t>Lunch: 12:30 (45minut) BĘDZIE PIZZA</a:t>
            </a:r>
            <a:endParaRPr lang="en-US" dirty="0"/>
          </a:p>
          <a:p>
            <a:r>
              <a:rPr lang="pl-PL" dirty="0"/>
              <a:t>II przerwa kawowa 14:30 (15 minut)</a:t>
            </a:r>
            <a:endParaRPr lang="en-US" dirty="0"/>
          </a:p>
          <a:p>
            <a:endParaRPr lang="en-US" dirty="0"/>
          </a:p>
          <a:p>
            <a:r>
              <a:rPr lang="pl-PL" dirty="0"/>
              <a:t>Koniec </a:t>
            </a:r>
            <a:r>
              <a:rPr lang="pl-PL" b="1" dirty="0"/>
              <a:t>16:00</a:t>
            </a:r>
            <a:endParaRPr lang="en-US" dirty="0"/>
          </a:p>
          <a:p>
            <a:endParaRPr lang="en-US" dirty="0"/>
          </a:p>
        </p:txBody>
      </p:sp>
    </p:spTree>
    <p:extLst>
      <p:ext uri="{BB962C8B-B14F-4D97-AF65-F5344CB8AC3E}">
        <p14:creationId xmlns:p14="http://schemas.microsoft.com/office/powerpoint/2010/main" val="2793632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2084172"/>
            <a:ext cx="11653523" cy="2139688"/>
          </a:xfrm>
        </p:spPr>
        <p:txBody>
          <a:bodyPr/>
          <a:lstStyle/>
          <a:p>
            <a:r>
              <a:rPr lang="pl-PL" dirty="0"/>
              <a:t>Dygresja – gdzie ustawiać Consumer Group (2017-01-27)</a:t>
            </a:r>
            <a:endParaRPr lang="en-US" dirty="0"/>
          </a:p>
        </p:txBody>
      </p:sp>
    </p:spTree>
    <p:extLst>
      <p:ext uri="{BB962C8B-B14F-4D97-AF65-F5344CB8AC3E}">
        <p14:creationId xmlns:p14="http://schemas.microsoft.com/office/powerpoint/2010/main" val="251097522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Techniki uczenia maszynowego</a:t>
            </a:r>
            <a:endParaRPr lang="en-US" dirty="0"/>
          </a:p>
        </p:txBody>
      </p:sp>
      <p:sp>
        <p:nvSpPr>
          <p:cNvPr id="3" name="Content Placeholder 2"/>
          <p:cNvSpPr>
            <a:spLocks noGrp="1"/>
          </p:cNvSpPr>
          <p:nvPr>
            <p:ph type="body" sz="quarter" idx="10"/>
          </p:nvPr>
        </p:nvSpPr>
        <p:spPr/>
        <p:txBody>
          <a:bodyPr/>
          <a:lstStyle/>
          <a:p>
            <a:r>
              <a:rPr lang="pl-PL" dirty="0"/>
              <a:t>Uczenie nadzorowane</a:t>
            </a:r>
          </a:p>
          <a:p>
            <a:pPr lvl="1"/>
            <a:r>
              <a:rPr lang="pl-PL" dirty="0"/>
              <a:t>Dane treningowe zawierają przykłady prawidłowych rozwiązań problemu</a:t>
            </a:r>
          </a:p>
          <a:p>
            <a:pPr lvl="1"/>
            <a:r>
              <a:rPr lang="pl-PL" dirty="0"/>
              <a:t>Zadaniem modelu jest znalezienie i uogólnienie zależności pomiędzy danymi wejściowymi a prawidłowymi rozwiązaniami</a:t>
            </a:r>
          </a:p>
          <a:p>
            <a:pPr lvl="1"/>
            <a:r>
              <a:rPr lang="pl-PL" dirty="0"/>
              <a:t>Model powinien się nauczyć rozwiązywać problem w owych okolicznościach, a nie zapamiętać historyczne przypadki</a:t>
            </a:r>
          </a:p>
          <a:p>
            <a:r>
              <a:rPr lang="pl-PL" dirty="0"/>
              <a:t>Uczenie nienadzorowane</a:t>
            </a:r>
          </a:p>
          <a:p>
            <a:pPr lvl="1"/>
            <a:r>
              <a:rPr lang="pl-PL" dirty="0"/>
              <a:t>Dane treningowe nie zawierają przykładów rozwiązania problemu</a:t>
            </a:r>
          </a:p>
          <a:p>
            <a:pPr lvl="1"/>
            <a:r>
              <a:rPr lang="pl-PL" dirty="0"/>
              <a:t>Zadaniem modelu jest znalezienie wzorców w tych danych</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56524" y="5133635"/>
            <a:ext cx="1466238" cy="1538349"/>
          </a:xfrm>
          <a:prstGeom prst="rect">
            <a:avLst/>
          </a:prstGeom>
        </p:spPr>
      </p:pic>
      <p:sp>
        <p:nvSpPr>
          <p:cNvPr id="5" name="TextBox 4"/>
          <p:cNvSpPr txBox="1"/>
          <p:nvPr/>
        </p:nvSpPr>
        <p:spPr>
          <a:xfrm>
            <a:off x="1723136" y="6230136"/>
            <a:ext cx="8745728" cy="627864"/>
          </a:xfrm>
          <a:prstGeom prst="rect">
            <a:avLst/>
          </a:prstGeom>
          <a:noFill/>
        </p:spPr>
        <p:txBody>
          <a:bodyPr wrap="none" lIns="182880" tIns="146304" rIns="182880" bIns="146304" rtlCol="0">
            <a:spAutoFit/>
          </a:bodyPr>
          <a:lstStyle/>
          <a:p>
            <a:pPr>
              <a:lnSpc>
                <a:spcPct val="90000"/>
              </a:lnSpc>
              <a:spcAft>
                <a:spcPts val="600"/>
              </a:spcAft>
            </a:pPr>
            <a:r>
              <a:rPr lang="pl-PL" sz="2400" dirty="0">
                <a:gradFill>
                  <a:gsLst>
                    <a:gs pos="2917">
                      <a:schemeClr val="tx1"/>
                    </a:gs>
                    <a:gs pos="30000">
                      <a:schemeClr val="tx1"/>
                    </a:gs>
                  </a:gsLst>
                  <a:lin ang="5400000" scaled="0"/>
                </a:gradFill>
              </a:rPr>
              <a:t>Autor części materiałów: </a:t>
            </a:r>
            <a:r>
              <a:rPr lang="en-US" sz="2400" dirty="0"/>
              <a:t>Marcin </a:t>
            </a:r>
            <a:r>
              <a:rPr lang="en-US" sz="2400" dirty="0" err="1"/>
              <a:t>Szeliga</a:t>
            </a:r>
            <a:r>
              <a:rPr lang="pl-PL" sz="2400" dirty="0"/>
              <a:t>, </a:t>
            </a:r>
            <a:r>
              <a:rPr lang="pl-PL" sz="2400" dirty="0">
                <a:hlinkClick r:id="rId4"/>
              </a:rPr>
              <a:t>marcin@sqlexpert.pl</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6106436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9222497" y="4674208"/>
            <a:ext cx="2914452" cy="2103808"/>
          </a:xfrm>
          <a:prstGeom prst="rect">
            <a:avLst/>
          </a:prstGeom>
        </p:spPr>
      </p:pic>
      <p:sp>
        <p:nvSpPr>
          <p:cNvPr id="2" name="Title 1"/>
          <p:cNvSpPr>
            <a:spLocks noGrp="1"/>
          </p:cNvSpPr>
          <p:nvPr>
            <p:ph type="title"/>
          </p:nvPr>
        </p:nvSpPr>
        <p:spPr/>
        <p:txBody>
          <a:bodyPr/>
          <a:lstStyle/>
          <a:p>
            <a:r>
              <a:rPr lang="en-US" dirty="0"/>
              <a:t>Supervised</a:t>
            </a:r>
          </a:p>
        </p:txBody>
      </p:sp>
      <p:sp>
        <p:nvSpPr>
          <p:cNvPr id="3" name="Text Placeholder 2"/>
          <p:cNvSpPr>
            <a:spLocks noGrp="1"/>
          </p:cNvSpPr>
          <p:nvPr>
            <p:ph type="body" sz="quarter" idx="10"/>
          </p:nvPr>
        </p:nvSpPr>
        <p:spPr>
          <a:xfrm>
            <a:off x="269239" y="1189177"/>
            <a:ext cx="11653523" cy="3714735"/>
          </a:xfrm>
        </p:spPr>
        <p:txBody>
          <a:bodyPr/>
          <a:lstStyle/>
          <a:p>
            <a:pPr lvl="1"/>
            <a:r>
              <a:rPr lang="en-US" dirty="0"/>
              <a:t>Each point in the training data is associated with a label or output</a:t>
            </a:r>
          </a:p>
          <a:p>
            <a:pPr lvl="1"/>
            <a:r>
              <a:rPr lang="en-US" dirty="0"/>
              <a:t>Task is to learn a model/hypothesis that predicts output for points not in the training dataset</a:t>
            </a:r>
          </a:p>
          <a:p>
            <a:pPr lvl="1"/>
            <a:r>
              <a:rPr lang="en-US" dirty="0"/>
              <a:t>Classification</a:t>
            </a:r>
          </a:p>
          <a:p>
            <a:pPr lvl="2"/>
            <a:r>
              <a:rPr lang="en-US" dirty="0"/>
              <a:t>Given a set of features, predict discrete outputs (Fraud/Not Fraud)</a:t>
            </a:r>
          </a:p>
          <a:p>
            <a:pPr lvl="1"/>
            <a:r>
              <a:rPr lang="en-US" dirty="0"/>
              <a:t>Regression</a:t>
            </a:r>
          </a:p>
          <a:p>
            <a:pPr lvl="2"/>
            <a:r>
              <a:rPr lang="en-US" dirty="0"/>
              <a:t>Given a set of features, predict continuous outputs (Credit score, item price, …)</a:t>
            </a:r>
          </a:p>
          <a:p>
            <a:pPr lvl="1"/>
            <a:r>
              <a:rPr lang="en-US" dirty="0"/>
              <a:t>Recommendation</a:t>
            </a:r>
          </a:p>
          <a:p>
            <a:pPr lvl="2"/>
            <a:r>
              <a:rPr lang="en-US" dirty="0"/>
              <a:t>Given a set of {user, item, rating} triplets and optionally features about users and items, predict ratings for an item, items similar to a given item, users similar to a given user</a:t>
            </a:r>
          </a:p>
          <a:p>
            <a:pPr lvl="1"/>
            <a:r>
              <a:rPr lang="en-US" dirty="0"/>
              <a:t>Anomaly detection</a:t>
            </a:r>
          </a:p>
          <a:p>
            <a:pPr lvl="2"/>
            <a:r>
              <a:rPr lang="en-US" dirty="0"/>
              <a:t>Given a set of features for “normal” examples, predict normal vs anomaly</a:t>
            </a:r>
          </a:p>
        </p:txBody>
      </p:sp>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9065150" y="1603156"/>
            <a:ext cx="2964706" cy="2140085"/>
          </a:xfrm>
          <a:prstGeom prst="rect">
            <a:avLst/>
          </a:prstGeom>
        </p:spPr>
      </p:pic>
    </p:spTree>
    <p:extLst>
      <p:ext uri="{BB962C8B-B14F-4D97-AF65-F5344CB8AC3E}">
        <p14:creationId xmlns:p14="http://schemas.microsoft.com/office/powerpoint/2010/main" val="46284490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Unsupervised</a:t>
            </a:r>
            <a:br>
              <a:rPr lang="en-US" dirty="0"/>
            </a:br>
            <a:endParaRPr lang="en-US" dirty="0"/>
          </a:p>
        </p:txBody>
      </p:sp>
      <p:sp>
        <p:nvSpPr>
          <p:cNvPr id="3" name="Text Placeholder 2"/>
          <p:cNvSpPr>
            <a:spLocks noGrp="1"/>
          </p:cNvSpPr>
          <p:nvPr>
            <p:ph type="body" sz="quarter" idx="10"/>
          </p:nvPr>
        </p:nvSpPr>
        <p:spPr>
          <a:xfrm>
            <a:off x="269239" y="1189177"/>
            <a:ext cx="11653523" cy="4649991"/>
          </a:xfrm>
        </p:spPr>
        <p:txBody>
          <a:bodyPr/>
          <a:lstStyle/>
          <a:p>
            <a:pPr lvl="1"/>
            <a:r>
              <a:rPr lang="en-US" dirty="0"/>
              <a:t>Points on a training dataset are not associated with known output values</a:t>
            </a:r>
          </a:p>
          <a:p>
            <a:pPr lvl="1"/>
            <a:r>
              <a:rPr lang="en-US" dirty="0"/>
              <a:t>Creates a model that learns inherent structure in training data</a:t>
            </a:r>
          </a:p>
          <a:p>
            <a:pPr lvl="1"/>
            <a:r>
              <a:rPr lang="en-US" dirty="0"/>
              <a:t>Clustering</a:t>
            </a:r>
          </a:p>
          <a:p>
            <a:pPr lvl="2"/>
            <a:r>
              <a:rPr lang="en-US" dirty="0"/>
              <a:t>Given a training dataset, find a small number of centers, ‘k’, that are “close” to points in the dataset</a:t>
            </a:r>
          </a:p>
          <a:p>
            <a:pPr lvl="2"/>
            <a:r>
              <a:rPr lang="en-US" dirty="0"/>
              <a:t>Each point in the dataset is associated with at most a single center  </a:t>
            </a:r>
          </a:p>
          <a:p>
            <a:pPr lvl="1"/>
            <a:r>
              <a:rPr lang="en-US" dirty="0"/>
              <a:t>Principal Component Analysis</a:t>
            </a:r>
          </a:p>
          <a:p>
            <a:pPr lvl="2"/>
            <a:r>
              <a:rPr lang="en-US" dirty="0"/>
              <a:t>Given a training dataset with ‘N’ features, find a set of ‘k’ features that approximates the data with bounded error</a:t>
            </a:r>
          </a:p>
          <a:p>
            <a:pPr lvl="2"/>
            <a:r>
              <a:rPr lang="en-US" dirty="0"/>
              <a:t>The set of ‘k’ principal components is representative of the original dataset but with much lower dimensionality </a:t>
            </a:r>
            <a:endParaRPr lang="pl-PL" dirty="0"/>
          </a:p>
          <a:p>
            <a:pPr lvl="1"/>
            <a:r>
              <a:rPr lang="pl-PL" dirty="0"/>
              <a:t>Time Series</a:t>
            </a:r>
          </a:p>
          <a:p>
            <a:pPr lvl="2"/>
            <a:r>
              <a:rPr lang="pl-PL" dirty="0"/>
              <a:t>ARIMA, ETS </a:t>
            </a:r>
            <a:r>
              <a:rPr lang="pl-PL" dirty="0" err="1"/>
              <a:t>itp</a:t>
            </a:r>
            <a:endParaRPr lang="en-US" dirty="0"/>
          </a:p>
          <a:p>
            <a:endParaRPr lang="en-US" dirty="0"/>
          </a:p>
        </p:txBody>
      </p:sp>
      <p:pic>
        <p:nvPicPr>
          <p:cNvPr id="4" name="Picture 3"/>
          <p:cNvPicPr>
            <a:picLocks noChangeAspect="1"/>
          </p:cNvPicPr>
          <p:nvPr/>
        </p:nvPicPr>
        <p:blipFill rotWithShape="1">
          <a:blip r:embed="rId2">
            <a:clrChange>
              <a:clrFrom>
                <a:srgbClr val="FFFFFF"/>
              </a:clrFrom>
              <a:clrTo>
                <a:srgbClr val="FFFFFF">
                  <a:alpha val="0"/>
                </a:srgbClr>
              </a:clrTo>
            </a:clrChange>
          </a:blip>
          <a:srcRect t="11415" r="51820" b="58922"/>
          <a:stretch/>
        </p:blipFill>
        <p:spPr>
          <a:xfrm>
            <a:off x="7074319" y="4854102"/>
            <a:ext cx="4246258" cy="1887166"/>
          </a:xfrm>
          <a:prstGeom prst="rect">
            <a:avLst/>
          </a:prstGeom>
        </p:spPr>
      </p:pic>
    </p:spTree>
    <p:extLst>
      <p:ext uri="{BB962C8B-B14F-4D97-AF65-F5344CB8AC3E}">
        <p14:creationId xmlns:p14="http://schemas.microsoft.com/office/powerpoint/2010/main" val="187583663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Generalization, Bias/Variance Tradeoff and </a:t>
            </a:r>
            <a:r>
              <a:rPr lang="en-US" dirty="0" err="1"/>
              <a:t>Overfitting</a:t>
            </a:r>
            <a:endParaRPr lang="en-US" dirty="0"/>
          </a:p>
        </p:txBody>
      </p:sp>
      <p:sp>
        <p:nvSpPr>
          <p:cNvPr id="3" name="Text Placeholder 2"/>
          <p:cNvSpPr>
            <a:spLocks noGrp="1"/>
          </p:cNvSpPr>
          <p:nvPr>
            <p:ph type="body" sz="quarter" idx="10"/>
          </p:nvPr>
        </p:nvSpPr>
        <p:spPr>
          <a:xfrm>
            <a:off x="387350" y="644769"/>
            <a:ext cx="10292373" cy="5720985"/>
          </a:xfrm>
        </p:spPr>
        <p:txBody>
          <a:bodyPr/>
          <a:lstStyle/>
          <a:p>
            <a:pPr marL="342900" indent="-342900">
              <a:buFont typeface="Arial" panose="020B0604020202020204" pitchFamily="34" charset="0"/>
              <a:buChar char="•"/>
            </a:pPr>
            <a:r>
              <a:rPr lang="en-US" dirty="0"/>
              <a:t>Definition</a:t>
            </a:r>
          </a:p>
          <a:p>
            <a:pPr marL="915518" lvl="1" indent="-342900"/>
            <a:r>
              <a:rPr lang="en-US" dirty="0"/>
              <a:t>A supervised learning tasks outputs a </a:t>
            </a:r>
            <a:r>
              <a:rPr lang="en-US" i="1" dirty="0"/>
              <a:t>model</a:t>
            </a:r>
            <a:r>
              <a:rPr lang="en-US" dirty="0"/>
              <a:t>, is it “any good”?</a:t>
            </a:r>
          </a:p>
          <a:p>
            <a:pPr marL="1127138" lvl="2" indent="-342900"/>
            <a:r>
              <a:rPr lang="en-US" dirty="0"/>
              <a:t>Do the predicted outputs on the training dataset match the actual labels well? </a:t>
            </a:r>
          </a:p>
          <a:p>
            <a:pPr marL="1351205" lvl="3" indent="-342900"/>
            <a:r>
              <a:rPr lang="en-US" dirty="0"/>
              <a:t>“In-Sample” error</a:t>
            </a:r>
          </a:p>
          <a:p>
            <a:pPr marL="1127138" lvl="2" indent="-342900"/>
            <a:r>
              <a:rPr lang="en-US" dirty="0"/>
              <a:t>Do the predicted outputs on unseen datasets match the actual labels well?</a:t>
            </a:r>
          </a:p>
          <a:p>
            <a:pPr marL="1351205" lvl="3" indent="-342900"/>
            <a:r>
              <a:rPr lang="en-US" dirty="0"/>
              <a:t>“Out-of-sample” error</a:t>
            </a:r>
          </a:p>
          <a:p>
            <a:pPr marL="1127138" lvl="2" indent="-342900"/>
            <a:r>
              <a:rPr lang="en-US" dirty="0"/>
              <a:t>Lower “in-sample” error does not imply lower “out-of-sample” error  </a:t>
            </a:r>
          </a:p>
          <a:p>
            <a:pPr marL="915518" lvl="1" indent="-342900"/>
            <a:r>
              <a:rPr lang="en-US" dirty="0"/>
              <a:t>Need to match the complexity of the model with the size of the data</a:t>
            </a:r>
          </a:p>
          <a:p>
            <a:pPr marL="342900" indent="-342900">
              <a:buFont typeface="Arial" panose="020B0604020202020204" pitchFamily="34" charset="0"/>
              <a:buChar char="•"/>
            </a:pPr>
            <a:r>
              <a:rPr lang="en-US" dirty="0"/>
              <a:t>Detection</a:t>
            </a:r>
          </a:p>
          <a:p>
            <a:pPr marL="915518" lvl="1" indent="-342900"/>
            <a:r>
              <a:rPr lang="en-US" dirty="0"/>
              <a:t>Train/Test/Validation split</a:t>
            </a:r>
          </a:p>
          <a:p>
            <a:pPr marL="915518" lvl="1" indent="-342900"/>
            <a:r>
              <a:rPr lang="en-US" dirty="0"/>
              <a:t>K-fold cross validation</a:t>
            </a:r>
          </a:p>
          <a:p>
            <a:pPr marL="342900" indent="-342900">
              <a:buFont typeface="Arial" panose="020B0604020202020204" pitchFamily="34" charset="0"/>
              <a:buChar char="•"/>
            </a:pPr>
            <a:r>
              <a:rPr lang="en-US" dirty="0"/>
              <a:t>Mitigation</a:t>
            </a:r>
          </a:p>
          <a:p>
            <a:pPr marL="915518" lvl="1" indent="-342900"/>
            <a:r>
              <a:rPr lang="en-US" dirty="0"/>
              <a:t>Regularization</a:t>
            </a:r>
          </a:p>
          <a:p>
            <a:pPr marL="915518" lvl="1" indent="-342900"/>
            <a:r>
              <a:rPr lang="en-US" dirty="0"/>
              <a:t>Model selection</a:t>
            </a:r>
          </a:p>
        </p:txBody>
      </p:sp>
    </p:spTree>
    <p:extLst>
      <p:ext uri="{BB962C8B-B14F-4D97-AF65-F5344CB8AC3E}">
        <p14:creationId xmlns:p14="http://schemas.microsoft.com/office/powerpoint/2010/main" val="28996208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 and Containers</a:t>
            </a:r>
          </a:p>
        </p:txBody>
      </p:sp>
      <p:sp>
        <p:nvSpPr>
          <p:cNvPr id="3" name="Text Placeholder 2"/>
          <p:cNvSpPr>
            <a:spLocks noGrp="1"/>
          </p:cNvSpPr>
          <p:nvPr>
            <p:ph type="body" sz="quarter" idx="10"/>
          </p:nvPr>
        </p:nvSpPr>
        <p:spPr>
          <a:xfrm>
            <a:off x="387350" y="644769"/>
            <a:ext cx="10292373" cy="6127250"/>
          </a:xfrm>
        </p:spPr>
        <p:txBody>
          <a:bodyPr/>
          <a:lstStyle/>
          <a:p>
            <a:pPr marL="342900" indent="-342900" algn="just">
              <a:buFont typeface="Arial" panose="020B0604020202020204" pitchFamily="34" charset="0"/>
              <a:buChar char="•"/>
            </a:pPr>
            <a:r>
              <a:rPr lang="en-US" dirty="0"/>
              <a:t>Data storage</a:t>
            </a:r>
          </a:p>
          <a:p>
            <a:pPr marL="915518" lvl="1" indent="-342900" algn="just"/>
            <a:r>
              <a:rPr lang="en-US" dirty="0"/>
              <a:t>Data is organized by columns</a:t>
            </a:r>
          </a:p>
          <a:p>
            <a:pPr marL="915518" lvl="1" indent="-342900" algn="just"/>
            <a:r>
              <a:rPr lang="en-US" dirty="0"/>
              <a:t>Each column is of a given type, but two columns can be of different types</a:t>
            </a:r>
          </a:p>
          <a:p>
            <a:pPr marL="342900" indent="-342900" algn="just">
              <a:buFont typeface="Arial" panose="020B0604020202020204" pitchFamily="34" charset="0"/>
              <a:buChar char="•"/>
            </a:pPr>
            <a:r>
              <a:rPr lang="en-US" dirty="0"/>
              <a:t>Element Types</a:t>
            </a:r>
          </a:p>
          <a:p>
            <a:pPr marL="915518" lvl="1" indent="-342900" algn="just"/>
            <a:r>
              <a:rPr lang="en-US" dirty="0"/>
              <a:t>Boolean, all integers, single and double-precision floating point</a:t>
            </a:r>
          </a:p>
          <a:p>
            <a:pPr marL="915518" lvl="1" indent="-342900" algn="just"/>
            <a:r>
              <a:rPr lang="en-US" dirty="0"/>
              <a:t>String</a:t>
            </a:r>
          </a:p>
          <a:p>
            <a:pPr marL="915518" lvl="1" indent="-342900" algn="just"/>
            <a:r>
              <a:rPr lang="en-US" dirty="0"/>
              <a:t>Dates</a:t>
            </a:r>
          </a:p>
          <a:p>
            <a:pPr marL="342900" indent="-342900" algn="just">
              <a:buFont typeface="Arial" panose="020B0604020202020204" pitchFamily="34" charset="0"/>
              <a:buChar char="•"/>
            </a:pPr>
            <a:r>
              <a:rPr lang="en-US" dirty="0"/>
              <a:t>Categorical aka “factors”</a:t>
            </a:r>
          </a:p>
          <a:p>
            <a:pPr marL="915518" lvl="1" indent="-342900" algn="just"/>
            <a:r>
              <a:rPr lang="en-US" dirty="0"/>
              <a:t>All values in a column are restricted to a specified set</a:t>
            </a:r>
          </a:p>
          <a:p>
            <a:pPr marL="342900" indent="-342900" algn="just">
              <a:buFont typeface="Arial" panose="020B0604020202020204" pitchFamily="34" charset="0"/>
              <a:buChar char="•"/>
            </a:pPr>
            <a:r>
              <a:rPr lang="en-US" dirty="0"/>
              <a:t>Dense and sparse</a:t>
            </a:r>
          </a:p>
          <a:p>
            <a:pPr marL="915518" lvl="1" indent="-342900" algn="just"/>
            <a:r>
              <a:rPr lang="en-US" dirty="0"/>
              <a:t>Sparse implies most values in a column are 0 or NULL (for strings)</a:t>
            </a:r>
          </a:p>
          <a:p>
            <a:pPr marL="342900" indent="-342900" algn="just">
              <a:buFont typeface="Arial" panose="020B0604020202020204" pitchFamily="34" charset="0"/>
              <a:buChar char="•"/>
            </a:pPr>
            <a:r>
              <a:rPr lang="en-US" dirty="0"/>
              <a:t>Missing Values</a:t>
            </a:r>
          </a:p>
          <a:p>
            <a:pPr marL="915518" lvl="1" indent="-342900" algn="just"/>
            <a:r>
              <a:rPr lang="en-US" dirty="0"/>
              <a:t>Columns of any type can contain missing values</a:t>
            </a:r>
          </a:p>
          <a:p>
            <a:pPr marL="915518" lvl="1" indent="-342900" algn="just"/>
            <a:endParaRPr lang="en-US" dirty="0"/>
          </a:p>
        </p:txBody>
      </p:sp>
    </p:spTree>
    <p:extLst>
      <p:ext uri="{BB962C8B-B14F-4D97-AF65-F5344CB8AC3E}">
        <p14:creationId xmlns:p14="http://schemas.microsoft.com/office/powerpoint/2010/main" val="14212146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7043338" y="487"/>
            <a:ext cx="5168531" cy="6857187"/>
          </a:xfrm>
          <a:prstGeom prst="rect">
            <a:avLst/>
          </a:prstGeom>
          <a:solidFill>
            <a:srgbClr val="1D43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89642" rIns="7888538" bIns="89642" numCol="1" spcCol="0" rtlCol="0" fromWordArt="0" anchor="ctr" anchorCtr="0" forceAA="0" compatLnSpc="1">
            <a:prstTxWarp prst="textNoShape">
              <a:avLst/>
            </a:prstTxWarp>
            <a:noAutofit/>
          </a:bodyPr>
          <a:lstStyle/>
          <a:p>
            <a:pPr defTabSz="914102" fontAlgn="base">
              <a:lnSpc>
                <a:spcPct val="90000"/>
              </a:lnSpc>
              <a:spcBef>
                <a:spcPts val="1176"/>
              </a:spcBef>
              <a:spcAft>
                <a:spcPct val="0"/>
              </a:spcAft>
              <a:defRPr/>
            </a:pPr>
            <a:endParaRPr lang="en-US" sz="3137" dirty="0">
              <a:solidFill>
                <a:srgbClr val="FFFFFF"/>
              </a:solidFill>
              <a:latin typeface="Segoe UI Light"/>
              <a:ea typeface="Segoe UI" pitchFamily="34" charset="0"/>
              <a:cs typeface="Segoe UI" pitchFamily="34" charset="0"/>
            </a:endParaRPr>
          </a:p>
        </p:txBody>
      </p:sp>
      <p:pic>
        <p:nvPicPr>
          <p:cNvPr id="12" name="Picture 11"/>
          <p:cNvPicPr>
            <a:picLocks noChangeAspect="1"/>
          </p:cNvPicPr>
          <p:nvPr/>
        </p:nvPicPr>
        <p:blipFill rotWithShape="1">
          <a:blip r:embed="rId5" cstate="print">
            <a:extLst>
              <a:ext uri="{28A0092B-C50C-407E-A947-70E740481C1C}">
                <a14:useLocalDpi xmlns:a14="http://schemas.microsoft.com/office/drawing/2010/main" val="0"/>
              </a:ext>
            </a:extLst>
          </a:blip>
          <a:srcRect r="3957" b="4063"/>
          <a:stretch/>
        </p:blipFill>
        <p:spPr>
          <a:xfrm>
            <a:off x="10948" y="1461"/>
            <a:ext cx="12170106" cy="6856055"/>
          </a:xfrm>
          <a:prstGeom prst="rect">
            <a:avLst/>
          </a:prstGeom>
        </p:spPr>
      </p:pic>
      <p:sp>
        <p:nvSpPr>
          <p:cNvPr id="13" name="Rectangle 12"/>
          <p:cNvSpPr/>
          <p:nvPr/>
        </p:nvSpPr>
        <p:spPr bwMode="auto">
          <a:xfrm>
            <a:off x="1" y="487"/>
            <a:ext cx="7043337" cy="6857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US" sz="2745" dirty="0">
              <a:solidFill>
                <a:srgbClr val="FFFFFF"/>
              </a:solidFill>
              <a:latin typeface="Segoe UI Light"/>
              <a:ea typeface="Segoe UI" pitchFamily="34" charset="0"/>
              <a:cs typeface="Segoe UI" pitchFamily="34" charset="0"/>
            </a:endParaRPr>
          </a:p>
        </p:txBody>
      </p:sp>
      <p:sp>
        <p:nvSpPr>
          <p:cNvPr id="7" name="Rectangle 6"/>
          <p:cNvSpPr/>
          <p:nvPr/>
        </p:nvSpPr>
        <p:spPr bwMode="auto">
          <a:xfrm>
            <a:off x="7399886" y="2312268"/>
            <a:ext cx="4480997" cy="36919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ct val="0"/>
              </a:spcAft>
            </a:pPr>
            <a:r>
              <a:rPr lang="en-US" sz="2745" i="1" dirty="0">
                <a:solidFill>
                  <a:srgbClr val="FFFFFF"/>
                </a:solidFill>
                <a:latin typeface="Segoe UI Light"/>
                <a:ea typeface="Segoe UI" pitchFamily="34" charset="0"/>
                <a:cs typeface="Segoe UI" pitchFamily="34" charset="0"/>
              </a:rPr>
              <a:t>The ease of implementation makes machine learning accessible to a larger number of investigators with various backgrounds—even non-data scientists.</a:t>
            </a:r>
          </a:p>
          <a:p>
            <a:pPr algn="r" defTabSz="914102" fontAlgn="base">
              <a:spcBef>
                <a:spcPts val="588"/>
              </a:spcBef>
              <a:spcAft>
                <a:spcPct val="0"/>
              </a:spcAft>
            </a:pPr>
            <a:endParaRPr lang="en-US" sz="1765" b="1" kern="0" dirty="0">
              <a:solidFill>
                <a:srgbClr val="FFFFFF"/>
              </a:solidFill>
            </a:endParaRPr>
          </a:p>
          <a:p>
            <a:pPr algn="r" defTabSz="914102" fontAlgn="base">
              <a:spcBef>
                <a:spcPts val="588"/>
              </a:spcBef>
              <a:spcAft>
                <a:spcPct val="0"/>
              </a:spcAft>
            </a:pPr>
            <a:r>
              <a:rPr lang="en-US" sz="1765" b="1" kern="0" dirty="0">
                <a:solidFill>
                  <a:srgbClr val="FFFFFF"/>
                </a:solidFill>
              </a:rPr>
              <a:t>Bertrand Lasternas</a:t>
            </a:r>
            <a:br>
              <a:rPr lang="en-US" sz="1765" b="1" kern="0" dirty="0">
                <a:solidFill>
                  <a:srgbClr val="FFFFFF"/>
                </a:solidFill>
              </a:rPr>
            </a:br>
            <a:r>
              <a:rPr lang="en-US" sz="1765" dirty="0">
                <a:solidFill>
                  <a:srgbClr val="FFFFFF"/>
                </a:solidFill>
              </a:rPr>
              <a:t>Carnegie Mellon</a:t>
            </a:r>
            <a:endParaRPr lang="en-US" sz="2745" dirty="0">
              <a:solidFill>
                <a:srgbClr val="FFFFFF"/>
              </a:solidFill>
              <a:ea typeface="Segoe UI" pitchFamily="34" charset="0"/>
              <a:cs typeface="Segoe UI" pitchFamily="34" charset="0"/>
            </a:endParaRPr>
          </a:p>
        </p:txBody>
      </p:sp>
      <p:graphicFrame>
        <p:nvGraphicFramePr>
          <p:cNvPr id="8" name="Object 7" hidden="1"/>
          <p:cNvGraphicFramePr>
            <a:graphicFrameLocks noChangeAspect="1"/>
          </p:cNvGraphicFramePr>
          <p:nvPr>
            <p:custDataLst>
              <p:tags r:id="rId2"/>
            </p:custDataLst>
            <p:ext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spid="_x0000_s7238" name="think-cell Slide" r:id="rId6" imgW="6350000" imgH="6350000" progId="TCLayout.ActiveDocument.1">
                  <p:embed/>
                </p:oleObj>
              </mc:Choice>
              <mc:Fallback>
                <p:oleObj name="think-cell Slide" r:id="rId6" imgW="6350000" imgH="6350000" progId="TCLayout.ActiveDocument.1">
                  <p:embed/>
                  <p:pic>
                    <p:nvPicPr>
                      <p:cNvPr id="8" name="Object 7"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58" y="2044"/>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43315" y="291549"/>
            <a:ext cx="6649884" cy="1792816"/>
          </a:xfrm>
        </p:spPr>
        <p:txBody>
          <a:bodyPr/>
          <a:lstStyle/>
          <a:p>
            <a:r>
              <a:rPr lang="en-US" sz="4313" dirty="0">
                <a:solidFill>
                  <a:srgbClr val="0072C6"/>
                </a:solidFill>
              </a:rPr>
              <a:t>Smart Buildings </a:t>
            </a:r>
          </a:p>
        </p:txBody>
      </p:sp>
      <p:sp>
        <p:nvSpPr>
          <p:cNvPr id="3" name="Text Placeholder 2"/>
          <p:cNvSpPr>
            <a:spLocks noGrp="1"/>
          </p:cNvSpPr>
          <p:nvPr>
            <p:ph sz="quarter" idx="10"/>
          </p:nvPr>
        </p:nvSpPr>
        <p:spPr>
          <a:xfrm>
            <a:off x="243314" y="1296509"/>
            <a:ext cx="6377424" cy="1810358"/>
          </a:xfrm>
        </p:spPr>
        <p:txBody>
          <a:bodyPr/>
          <a:lstStyle/>
          <a:p>
            <a:pPr lvl="0"/>
            <a:r>
              <a:rPr lang="en-US" dirty="0">
                <a:solidFill>
                  <a:srgbClr val="0072C6"/>
                </a:solidFill>
                <a:latin typeface="+mj-lt"/>
              </a:rPr>
              <a:t>The Center for Building Performance and Diagnostics uses weather forecasts, real-time temperature reads, and behavioral research data to optimize building heating and cooling systems in real-time.</a:t>
            </a:r>
          </a:p>
        </p:txBody>
      </p:sp>
      <p:grpSp>
        <p:nvGrpSpPr>
          <p:cNvPr id="11" name="Group 10"/>
          <p:cNvGrpSpPr>
            <a:grpSpLocks noChangeAspect="1"/>
          </p:cNvGrpSpPr>
          <p:nvPr/>
        </p:nvGrpSpPr>
        <p:grpSpPr>
          <a:xfrm>
            <a:off x="9927124" y="291548"/>
            <a:ext cx="1953759" cy="1434280"/>
            <a:chOff x="9192126" y="296898"/>
            <a:chExt cx="2213811" cy="1625187"/>
          </a:xfrm>
        </p:grpSpPr>
        <p:sp>
          <p:nvSpPr>
            <p:cNvPr id="6" name="Rectangle 5"/>
            <p:cNvSpPr/>
            <p:nvPr/>
          </p:nvSpPr>
          <p:spPr bwMode="auto">
            <a:xfrm>
              <a:off x="9192126" y="296898"/>
              <a:ext cx="2213811" cy="16251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US" sz="2745" dirty="0">
                <a:solidFill>
                  <a:srgbClr val="FFFFFF"/>
                </a:solidFill>
                <a:latin typeface="Segoe UI Light"/>
                <a:ea typeface="Segoe UI" pitchFamily="34" charset="0"/>
                <a:cs typeface="Segoe UI" pitchFamily="34" charset="0"/>
              </a:endParaRPr>
            </a:p>
          </p:txBody>
        </p:sp>
        <p:pic>
          <p:nvPicPr>
            <p:cNvPr id="5" name="Picture 4"/>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9384507" y="515131"/>
              <a:ext cx="1829048" cy="1188720"/>
            </a:xfrm>
            <a:prstGeom prst="rect">
              <a:avLst/>
            </a:prstGeom>
          </p:spPr>
        </p:pic>
      </p:grpSp>
      <p:sp>
        <p:nvSpPr>
          <p:cNvPr id="4" name="Text Placeholder 2"/>
          <p:cNvSpPr txBox="1">
            <a:spLocks/>
          </p:cNvSpPr>
          <p:nvPr/>
        </p:nvSpPr>
        <p:spPr>
          <a:xfrm>
            <a:off x="243313" y="3069288"/>
            <a:ext cx="6108497" cy="3334076"/>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4159">
                      <a:schemeClr val="tx1"/>
                    </a:gs>
                    <a:gs pos="31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588"/>
              </a:spcAft>
            </a:pPr>
            <a:r>
              <a:rPr lang="en-US" sz="3137" dirty="0">
                <a:solidFill>
                  <a:srgbClr val="0072C6"/>
                </a:solidFill>
                <a:latin typeface="Segoe UI Light"/>
              </a:rPr>
              <a:t>Key Benefits</a:t>
            </a:r>
          </a:p>
          <a:p>
            <a:pPr marL="448193" indent="-448193">
              <a:buClr>
                <a:srgbClr val="0072C6"/>
              </a:buClr>
              <a:buFont typeface="Arial" pitchFamily="34" charset="0"/>
              <a:buChar char="•"/>
            </a:pPr>
            <a:r>
              <a:rPr lang="en-US" sz="2353" dirty="0">
                <a:solidFill>
                  <a:srgbClr val="505050"/>
                </a:solidFill>
                <a:latin typeface="Segoe UI Light"/>
              </a:rPr>
              <a:t>User friendly set up and integration with existing systems</a:t>
            </a:r>
          </a:p>
          <a:p>
            <a:pPr marL="448193" indent="-448193">
              <a:buClr>
                <a:srgbClr val="0072C6"/>
              </a:buClr>
              <a:buFont typeface="Arial" pitchFamily="34" charset="0"/>
              <a:buChar char="•"/>
            </a:pPr>
            <a:r>
              <a:rPr lang="en-US" sz="2353" dirty="0">
                <a:solidFill>
                  <a:srgbClr val="505050"/>
                </a:solidFill>
                <a:latin typeface="Segoe UI Light"/>
              </a:rPr>
              <a:t>Seamless data handling</a:t>
            </a:r>
          </a:p>
          <a:p>
            <a:pPr marL="448193" indent="-448193">
              <a:buClr>
                <a:srgbClr val="0072C6"/>
              </a:buClr>
              <a:buFont typeface="Arial" pitchFamily="34" charset="0"/>
              <a:buChar char="•"/>
            </a:pPr>
            <a:r>
              <a:rPr lang="en-US" sz="2353" dirty="0">
                <a:solidFill>
                  <a:srgbClr val="505050"/>
                </a:solidFill>
                <a:latin typeface="Segoe UI Light"/>
              </a:rPr>
              <a:t>Accessible and easy to use across backgrounds</a:t>
            </a:r>
          </a:p>
          <a:p>
            <a:pPr marL="448193" indent="-448193">
              <a:buClr>
                <a:srgbClr val="0072C6"/>
              </a:buClr>
              <a:buFont typeface="Arial" pitchFamily="34" charset="0"/>
              <a:buChar char="•"/>
            </a:pPr>
            <a:r>
              <a:rPr lang="en-US" sz="2353" dirty="0">
                <a:solidFill>
                  <a:srgbClr val="505050"/>
                </a:solidFill>
                <a:latin typeface="Segoe UI Light"/>
              </a:rPr>
              <a:t>Quickly compare algorithms </a:t>
            </a:r>
          </a:p>
          <a:p>
            <a:pPr marL="448193" indent="-448193">
              <a:buClr>
                <a:srgbClr val="0072C6"/>
              </a:buClr>
              <a:buFont typeface="Arial" pitchFamily="34" charset="0"/>
              <a:buChar char="•"/>
            </a:pPr>
            <a:r>
              <a:rPr lang="en-US" sz="2353" dirty="0">
                <a:solidFill>
                  <a:srgbClr val="505050"/>
                </a:solidFill>
                <a:latin typeface="Segoe UI Light"/>
              </a:rPr>
              <a:t>20% savings on energy costs</a:t>
            </a:r>
          </a:p>
        </p:txBody>
      </p:sp>
      <p:sp>
        <p:nvSpPr>
          <p:cNvPr id="14" name="Rectangle 13"/>
          <p:cNvSpPr/>
          <p:nvPr/>
        </p:nvSpPr>
        <p:spPr>
          <a:xfrm>
            <a:off x="6960687" y="2453849"/>
            <a:ext cx="888683" cy="68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58" spc="-98" dirty="0">
                <a:solidFill>
                  <a:srgbClr val="00BCF1"/>
                </a:solidFill>
                <a:latin typeface="Perpetua" panose="02020502060401020303" pitchFamily="18" charset="0"/>
              </a:rPr>
              <a:t>“</a:t>
            </a:r>
          </a:p>
        </p:txBody>
      </p:sp>
      <p:sp>
        <p:nvSpPr>
          <p:cNvPr id="15" name="Rectangle 14"/>
          <p:cNvSpPr/>
          <p:nvPr/>
        </p:nvSpPr>
        <p:spPr>
          <a:xfrm>
            <a:off x="10262958" y="4374930"/>
            <a:ext cx="440332" cy="1086215"/>
          </a:xfrm>
          <a:prstGeom prst="rect">
            <a:avLst/>
          </a:prstGeom>
        </p:spPr>
        <p:txBody>
          <a:bodyPr wrap="none">
            <a:spAutoFit/>
          </a:bodyPr>
          <a:lstStyle/>
          <a:p>
            <a:pPr algn="ctr"/>
            <a:r>
              <a:rPr lang="en-US" sz="6470" dirty="0">
                <a:solidFill>
                  <a:srgbClr val="00BCF1"/>
                </a:solidFill>
                <a:latin typeface="Perpetua" panose="02020502060401020303" pitchFamily="18" charset="0"/>
              </a:rPr>
              <a:t>”</a:t>
            </a:r>
          </a:p>
        </p:txBody>
      </p:sp>
    </p:spTree>
    <p:extLst>
      <p:ext uri="{BB962C8B-B14F-4D97-AF65-F5344CB8AC3E}">
        <p14:creationId xmlns:p14="http://schemas.microsoft.com/office/powerpoint/2010/main" val="2981510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7043338" y="487"/>
            <a:ext cx="5168531" cy="6857187"/>
          </a:xfrm>
          <a:prstGeom prst="rect">
            <a:avLst/>
          </a:prstGeom>
          <a:solidFill>
            <a:srgbClr val="1D43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89642" rIns="7888538" bIns="89642" numCol="1" spcCol="0" rtlCol="0" fromWordArt="0" anchor="ctr" anchorCtr="0" forceAA="0" compatLnSpc="1">
            <a:prstTxWarp prst="textNoShape">
              <a:avLst/>
            </a:prstTxWarp>
            <a:noAutofit/>
          </a:bodyPr>
          <a:lstStyle/>
          <a:p>
            <a:pPr defTabSz="914102" fontAlgn="base">
              <a:lnSpc>
                <a:spcPct val="90000"/>
              </a:lnSpc>
              <a:spcBef>
                <a:spcPts val="1176"/>
              </a:spcBef>
              <a:spcAft>
                <a:spcPct val="0"/>
              </a:spcAft>
              <a:defRPr/>
            </a:pPr>
            <a:endParaRPr lang="en-US" sz="3137" dirty="0">
              <a:solidFill>
                <a:srgbClr val="FFFFFF"/>
              </a:solidFill>
              <a:latin typeface="Segoe UI Light"/>
              <a:ea typeface="Segoe UI" pitchFamily="34" charset="0"/>
              <a:cs typeface="Segoe UI" pitchFamily="34" charset="0"/>
            </a:endParaRPr>
          </a:p>
        </p:txBody>
      </p:sp>
      <p:pic>
        <p:nvPicPr>
          <p:cNvPr id="15" name="Picture 14"/>
          <p:cNvPicPr>
            <a:picLocks noChangeAspect="1"/>
          </p:cNvPicPr>
          <p:nvPr/>
        </p:nvPicPr>
        <p:blipFill rotWithShape="1">
          <a:blip r:embed="rId5" cstate="print">
            <a:extLst>
              <a:ext uri="{28A0092B-C50C-407E-A947-70E740481C1C}">
                <a14:useLocalDpi xmlns:a14="http://schemas.microsoft.com/office/drawing/2010/main" val="0"/>
              </a:ext>
            </a:extLst>
          </a:blip>
          <a:srcRect r="3957" b="4063"/>
          <a:stretch/>
        </p:blipFill>
        <p:spPr>
          <a:xfrm>
            <a:off x="10948" y="1461"/>
            <a:ext cx="12170106" cy="6856055"/>
          </a:xfrm>
          <a:prstGeom prst="rect">
            <a:avLst/>
          </a:prstGeom>
        </p:spPr>
      </p:pic>
      <p:graphicFrame>
        <p:nvGraphicFramePr>
          <p:cNvPr id="8" name="Object 7" hidden="1"/>
          <p:cNvGraphicFramePr>
            <a:graphicFrameLocks noChangeAspect="1"/>
          </p:cNvGraphicFramePr>
          <p:nvPr>
            <p:custDataLst>
              <p:tags r:id="rId2"/>
            </p:custDataLst>
            <p:ext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spid="_x0000_s8262" name="think-cell Slide" r:id="rId6" imgW="6350000" imgH="6350000" progId="TCLayout.ActiveDocument.1">
                  <p:embed/>
                </p:oleObj>
              </mc:Choice>
              <mc:Fallback>
                <p:oleObj name="think-cell Slide" r:id="rId6" imgW="6350000" imgH="6350000" progId="TCLayout.ActiveDocument.1">
                  <p:embed/>
                  <p:pic>
                    <p:nvPicPr>
                      <p:cNvPr id="8" name="Object 7"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58" y="2044"/>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6"/>
          <p:cNvSpPr/>
          <p:nvPr/>
        </p:nvSpPr>
        <p:spPr bwMode="auto">
          <a:xfrm>
            <a:off x="7399887" y="2312268"/>
            <a:ext cx="4482124" cy="36919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ct val="0"/>
              </a:spcAft>
            </a:pPr>
            <a:r>
              <a:rPr lang="en-US" sz="2745" i="1" dirty="0">
                <a:solidFill>
                  <a:srgbClr val="FFFFFF"/>
                </a:solidFill>
                <a:latin typeface="Segoe UI Light"/>
                <a:ea typeface="Segoe UI" pitchFamily="34" charset="0"/>
                <a:cs typeface="Segoe UI" pitchFamily="34" charset="0"/>
              </a:rPr>
              <a:t>We are especially pleased that our analysts can focus on the results and not </a:t>
            </a:r>
            <a:br>
              <a:rPr lang="en-US" sz="2745" i="1" dirty="0">
                <a:solidFill>
                  <a:srgbClr val="FFFFFF"/>
                </a:solidFill>
                <a:latin typeface="Segoe UI Light"/>
                <a:ea typeface="Segoe UI" pitchFamily="34" charset="0"/>
                <a:cs typeface="Segoe UI" pitchFamily="34" charset="0"/>
              </a:rPr>
            </a:br>
            <a:r>
              <a:rPr lang="en-US" sz="2745" i="1" dirty="0">
                <a:solidFill>
                  <a:srgbClr val="FFFFFF"/>
                </a:solidFill>
                <a:latin typeface="Segoe UI Light"/>
                <a:ea typeface="Segoe UI" pitchFamily="34" charset="0"/>
                <a:cs typeface="Segoe UI" pitchFamily="34" charset="0"/>
              </a:rPr>
              <a:t>worry about the complex algorithms behind </a:t>
            </a:r>
            <a:r>
              <a:rPr lang="en-US" sz="2745" i="1" spc="-98" dirty="0">
                <a:solidFill>
                  <a:srgbClr val="FFFFFF"/>
                </a:solidFill>
                <a:latin typeface="Segoe UI Light"/>
                <a:ea typeface="Segoe UI" pitchFamily="34" charset="0"/>
                <a:cs typeface="Segoe UI" pitchFamily="34" charset="0"/>
              </a:rPr>
              <a:t>the scenes.</a:t>
            </a:r>
          </a:p>
          <a:p>
            <a:pPr defTabSz="914102" fontAlgn="base">
              <a:spcBef>
                <a:spcPts val="588"/>
              </a:spcBef>
              <a:spcAft>
                <a:spcPct val="0"/>
              </a:spcAft>
            </a:pPr>
            <a:endParaRPr lang="en-US" sz="2745" i="1" dirty="0">
              <a:solidFill>
                <a:srgbClr val="FFFFFF"/>
              </a:solidFill>
              <a:latin typeface="Segoe UI Light"/>
              <a:ea typeface="Segoe UI" pitchFamily="34" charset="0"/>
              <a:cs typeface="Segoe UI" pitchFamily="34" charset="0"/>
            </a:endParaRPr>
          </a:p>
          <a:p>
            <a:pPr algn="r" defTabSz="914102" fontAlgn="base">
              <a:spcBef>
                <a:spcPts val="588"/>
              </a:spcBef>
              <a:spcAft>
                <a:spcPct val="0"/>
              </a:spcAft>
            </a:pPr>
            <a:endParaRPr lang="en-US" sz="1765" dirty="0">
              <a:solidFill>
                <a:srgbClr val="FFFFFF"/>
              </a:solidFill>
            </a:endParaRPr>
          </a:p>
          <a:p>
            <a:pPr algn="r" defTabSz="914102" fontAlgn="base">
              <a:spcBef>
                <a:spcPts val="588"/>
              </a:spcBef>
              <a:spcAft>
                <a:spcPct val="0"/>
              </a:spcAft>
            </a:pPr>
            <a:r>
              <a:rPr lang="en-US" sz="1765" b="1" kern="0" dirty="0">
                <a:solidFill>
                  <a:srgbClr val="FFFFFF"/>
                </a:solidFill>
              </a:rPr>
              <a:t>Andrew Laudato</a:t>
            </a:r>
            <a:br>
              <a:rPr lang="en-US" sz="1765" b="1" kern="0" dirty="0">
                <a:solidFill>
                  <a:srgbClr val="FFFFFF"/>
                </a:solidFill>
              </a:rPr>
            </a:br>
            <a:r>
              <a:rPr lang="en-US" sz="1765" dirty="0">
                <a:solidFill>
                  <a:srgbClr val="FFFFFF"/>
                </a:solidFill>
              </a:rPr>
              <a:t>Pier 1 Imports</a:t>
            </a:r>
          </a:p>
        </p:txBody>
      </p:sp>
      <p:grpSp>
        <p:nvGrpSpPr>
          <p:cNvPr id="14" name="Group 13"/>
          <p:cNvGrpSpPr/>
          <p:nvPr/>
        </p:nvGrpSpPr>
        <p:grpSpPr>
          <a:xfrm>
            <a:off x="9515898" y="291549"/>
            <a:ext cx="2350471" cy="1187344"/>
            <a:chOff x="9721516" y="296898"/>
            <a:chExt cx="2397603" cy="1211153"/>
          </a:xfrm>
        </p:grpSpPr>
        <p:sp>
          <p:nvSpPr>
            <p:cNvPr id="5" name="Rectangle 4"/>
            <p:cNvSpPr/>
            <p:nvPr/>
          </p:nvSpPr>
          <p:spPr bwMode="auto">
            <a:xfrm>
              <a:off x="9721516" y="296898"/>
              <a:ext cx="2397603" cy="12111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US" sz="2745" dirty="0">
                <a:solidFill>
                  <a:srgbClr val="FFFFFF"/>
                </a:solidFill>
                <a:latin typeface="Segoe UI Light"/>
                <a:ea typeface="Segoe UI" pitchFamily="34" charset="0"/>
                <a:cs typeface="Segoe UI" pitchFamily="34" charset="0"/>
              </a:endParaRPr>
            </a:p>
          </p:txBody>
        </p:sp>
        <p:pic>
          <p:nvPicPr>
            <p:cNvPr id="11" name="Picture 10"/>
            <p:cNvPicPr>
              <a:picLocks noChangeAspect="1"/>
            </p:cNvPicPr>
            <p:nvPr/>
          </p:nvPicPr>
          <p:blipFill rotWithShape="1">
            <a:blip r:embed="rId8" cstate="screen">
              <a:extLst>
                <a:ext uri="{28A0092B-C50C-407E-A947-70E740481C1C}">
                  <a14:useLocalDpi xmlns:a14="http://schemas.microsoft.com/office/drawing/2010/main" val="0"/>
                </a:ext>
              </a:extLst>
            </a:blip>
            <a:srcRect t="32870" b="32954"/>
            <a:stretch/>
          </p:blipFill>
          <p:spPr>
            <a:xfrm>
              <a:off x="9832573" y="530718"/>
              <a:ext cx="2175489" cy="743512"/>
            </a:xfrm>
            <a:prstGeom prst="rect">
              <a:avLst/>
            </a:prstGeom>
          </p:spPr>
        </p:pic>
      </p:grpSp>
      <p:sp>
        <p:nvSpPr>
          <p:cNvPr id="16" name="Rectangle 15"/>
          <p:cNvSpPr/>
          <p:nvPr/>
        </p:nvSpPr>
        <p:spPr bwMode="auto">
          <a:xfrm>
            <a:off x="1" y="487"/>
            <a:ext cx="7043336" cy="68570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US" sz="2745" dirty="0">
              <a:solidFill>
                <a:srgbClr val="FFFFFF"/>
              </a:solidFill>
              <a:latin typeface="Segoe UI Light"/>
              <a:ea typeface="Segoe UI" pitchFamily="34" charset="0"/>
              <a:cs typeface="Segoe UI" pitchFamily="34" charset="0"/>
            </a:endParaRPr>
          </a:p>
        </p:txBody>
      </p:sp>
      <p:sp>
        <p:nvSpPr>
          <p:cNvPr id="2" name="Title 1"/>
          <p:cNvSpPr>
            <a:spLocks noGrp="1"/>
          </p:cNvSpPr>
          <p:nvPr>
            <p:ph type="title"/>
          </p:nvPr>
        </p:nvSpPr>
        <p:spPr>
          <a:xfrm>
            <a:off x="243315" y="291549"/>
            <a:ext cx="6800022" cy="1792816"/>
          </a:xfrm>
        </p:spPr>
        <p:txBody>
          <a:bodyPr/>
          <a:lstStyle/>
          <a:p>
            <a:r>
              <a:rPr lang="en-US" sz="4313" dirty="0">
                <a:solidFill>
                  <a:srgbClr val="0072C6"/>
                </a:solidFill>
              </a:rPr>
              <a:t>Demand Forecasting </a:t>
            </a:r>
          </a:p>
        </p:txBody>
      </p:sp>
      <p:sp>
        <p:nvSpPr>
          <p:cNvPr id="3" name="Text Placeholder 2"/>
          <p:cNvSpPr>
            <a:spLocks noGrp="1"/>
          </p:cNvSpPr>
          <p:nvPr>
            <p:ph sz="quarter" idx="10"/>
          </p:nvPr>
        </p:nvSpPr>
        <p:spPr>
          <a:xfrm>
            <a:off x="243314" y="1716708"/>
            <a:ext cx="5764306" cy="1484494"/>
          </a:xfrm>
        </p:spPr>
        <p:txBody>
          <a:bodyPr/>
          <a:lstStyle/>
          <a:p>
            <a:pPr lvl="0"/>
            <a:r>
              <a:rPr lang="en-US" dirty="0">
                <a:solidFill>
                  <a:srgbClr val="0072C6"/>
                </a:solidFill>
                <a:latin typeface="+mj-lt"/>
              </a:rPr>
              <a:t>Pier 1 partnered with MAX451 to delight loyalty customers by using historical and behavioral data to predict what products they want next.</a:t>
            </a:r>
          </a:p>
        </p:txBody>
      </p:sp>
      <p:sp>
        <p:nvSpPr>
          <p:cNvPr id="4" name="Text Placeholder 2"/>
          <p:cNvSpPr txBox="1">
            <a:spLocks/>
          </p:cNvSpPr>
          <p:nvPr/>
        </p:nvSpPr>
        <p:spPr>
          <a:xfrm>
            <a:off x="243313" y="3760933"/>
            <a:ext cx="6108497" cy="2609932"/>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4159">
                      <a:schemeClr val="tx1"/>
                    </a:gs>
                    <a:gs pos="31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588"/>
              </a:spcAft>
            </a:pPr>
            <a:r>
              <a:rPr lang="en-US" sz="3137" dirty="0">
                <a:solidFill>
                  <a:srgbClr val="0072C6"/>
                </a:solidFill>
                <a:latin typeface="Segoe UI Light"/>
              </a:rPr>
              <a:t>Key Benefits</a:t>
            </a:r>
          </a:p>
          <a:p>
            <a:pPr marL="448193" indent="-448193">
              <a:buClr>
                <a:srgbClr val="0072C6"/>
              </a:buClr>
              <a:buFont typeface="Arial" pitchFamily="34" charset="0"/>
              <a:buChar char="•"/>
            </a:pPr>
            <a:r>
              <a:rPr lang="en-US" sz="2353" dirty="0">
                <a:solidFill>
                  <a:srgbClr val="505050"/>
                </a:solidFill>
                <a:latin typeface="Segoe UI Light"/>
              </a:rPr>
              <a:t>Ease of use across skillsets</a:t>
            </a:r>
          </a:p>
          <a:p>
            <a:pPr marL="448193" indent="-448193">
              <a:buClr>
                <a:srgbClr val="0072C6"/>
              </a:buClr>
              <a:buFont typeface="Arial" pitchFamily="34" charset="0"/>
              <a:buChar char="•"/>
            </a:pPr>
            <a:r>
              <a:rPr lang="en-US" sz="2353" dirty="0">
                <a:solidFill>
                  <a:srgbClr val="505050"/>
                </a:solidFill>
                <a:latin typeface="Segoe UI Light"/>
              </a:rPr>
              <a:t>Fast time to meaningful results</a:t>
            </a:r>
          </a:p>
          <a:p>
            <a:pPr marL="448193" indent="-448193">
              <a:buClr>
                <a:srgbClr val="0072C6"/>
              </a:buClr>
              <a:buFont typeface="Arial" pitchFamily="34" charset="0"/>
              <a:buChar char="•"/>
            </a:pPr>
            <a:r>
              <a:rPr lang="en-US" sz="2353" dirty="0">
                <a:solidFill>
                  <a:srgbClr val="505050"/>
                </a:solidFill>
                <a:latin typeface="Segoe UI Light"/>
              </a:rPr>
              <a:t>Accessible via the cloud</a:t>
            </a:r>
          </a:p>
          <a:p>
            <a:pPr marL="448193" indent="-448193">
              <a:buClr>
                <a:srgbClr val="0072C6"/>
              </a:buClr>
              <a:buFont typeface="Arial" pitchFamily="34" charset="0"/>
              <a:buChar char="•"/>
            </a:pPr>
            <a:r>
              <a:rPr lang="en-US" sz="2353" dirty="0">
                <a:solidFill>
                  <a:srgbClr val="505050"/>
                </a:solidFill>
                <a:latin typeface="Segoe UI Light"/>
              </a:rPr>
              <a:t>Predicting what their customer wants, before they want it </a:t>
            </a:r>
          </a:p>
        </p:txBody>
      </p:sp>
      <p:sp>
        <p:nvSpPr>
          <p:cNvPr id="17" name="Rectangle 16"/>
          <p:cNvSpPr/>
          <p:nvPr/>
        </p:nvSpPr>
        <p:spPr>
          <a:xfrm>
            <a:off x="6947865" y="2472927"/>
            <a:ext cx="888683" cy="68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58" spc="-98" dirty="0">
                <a:solidFill>
                  <a:srgbClr val="00BCF1"/>
                </a:solidFill>
                <a:latin typeface="Perpetua" panose="02020502060401020303" pitchFamily="18" charset="0"/>
              </a:rPr>
              <a:t>“</a:t>
            </a:r>
          </a:p>
        </p:txBody>
      </p:sp>
      <p:sp>
        <p:nvSpPr>
          <p:cNvPr id="18" name="Rectangle 17"/>
          <p:cNvSpPr/>
          <p:nvPr/>
        </p:nvSpPr>
        <p:spPr>
          <a:xfrm>
            <a:off x="11588855" y="3940443"/>
            <a:ext cx="440332" cy="1086215"/>
          </a:xfrm>
          <a:prstGeom prst="rect">
            <a:avLst/>
          </a:prstGeom>
        </p:spPr>
        <p:txBody>
          <a:bodyPr wrap="none">
            <a:spAutoFit/>
          </a:bodyPr>
          <a:lstStyle/>
          <a:p>
            <a:pPr algn="ctr"/>
            <a:r>
              <a:rPr lang="en-US" sz="6470" dirty="0">
                <a:solidFill>
                  <a:srgbClr val="00BCF1"/>
                </a:solidFill>
                <a:latin typeface="Perpetua" panose="02020502060401020303" pitchFamily="18" charset="0"/>
              </a:rPr>
              <a:t>”</a:t>
            </a:r>
          </a:p>
        </p:txBody>
      </p:sp>
    </p:spTree>
    <p:extLst>
      <p:ext uri="{BB962C8B-B14F-4D97-AF65-F5344CB8AC3E}">
        <p14:creationId xmlns:p14="http://schemas.microsoft.com/office/powerpoint/2010/main" val="23797889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Idea</a:t>
            </a:r>
            <a:endParaRPr lang="en-US" dirty="0"/>
          </a:p>
        </p:txBody>
      </p:sp>
      <p:sp>
        <p:nvSpPr>
          <p:cNvPr id="5" name="Text Placeholder 4"/>
          <p:cNvSpPr>
            <a:spLocks noGrp="1"/>
          </p:cNvSpPr>
          <p:nvPr>
            <p:ph type="body" sz="quarter" idx="10"/>
          </p:nvPr>
        </p:nvSpPr>
        <p:spPr>
          <a:xfrm>
            <a:off x="269239" y="1189177"/>
            <a:ext cx="11653523" cy="2718821"/>
          </a:xfrm>
        </p:spPr>
        <p:txBody>
          <a:bodyPr/>
          <a:lstStyle/>
          <a:p>
            <a:r>
              <a:rPr lang="pl-PL" dirty="0" err="1"/>
              <a:t>Samoskalujący</a:t>
            </a:r>
            <a:r>
              <a:rPr lang="pl-PL" dirty="0"/>
              <a:t>, nieskończony, automat do analizy</a:t>
            </a:r>
          </a:p>
          <a:p>
            <a:r>
              <a:rPr lang="pl-PL" dirty="0"/>
              <a:t>Dane -&gt; Azure</a:t>
            </a:r>
          </a:p>
          <a:p>
            <a:r>
              <a:rPr lang="pl-PL" dirty="0"/>
              <a:t>Analiza -&gt; Diagram w ML Studio</a:t>
            </a:r>
          </a:p>
          <a:p>
            <a:r>
              <a:rPr lang="pl-PL" dirty="0"/>
              <a:t>Wynik -&gt; Model</a:t>
            </a:r>
          </a:p>
        </p:txBody>
      </p:sp>
    </p:spTree>
    <p:extLst>
      <p:ext uri="{BB962C8B-B14F-4D97-AF65-F5344CB8AC3E}">
        <p14:creationId xmlns:p14="http://schemas.microsoft.com/office/powerpoint/2010/main" val="259609662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Experimentation Cycle</a:t>
            </a:r>
          </a:p>
        </p:txBody>
      </p:sp>
      <p:sp>
        <p:nvSpPr>
          <p:cNvPr id="6" name="Flowchart: Data 5"/>
          <p:cNvSpPr/>
          <p:nvPr/>
        </p:nvSpPr>
        <p:spPr bwMode="auto">
          <a:xfrm>
            <a:off x="343941" y="1695105"/>
            <a:ext cx="3286891" cy="1045829"/>
          </a:xfrm>
          <a:prstGeom prst="flowChartInputOutput">
            <a:avLst/>
          </a:prstGeom>
          <a:ln w="38100">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Ground Truth:</a:t>
            </a:r>
            <a:br>
              <a:rPr lang="en-US" sz="2353" dirty="0">
                <a:gradFill>
                  <a:gsLst>
                    <a:gs pos="0">
                      <a:srgbClr val="FFFFFF"/>
                    </a:gs>
                    <a:gs pos="100000">
                      <a:srgbClr val="FFFFFF"/>
                    </a:gs>
                  </a:gsLst>
                  <a:lin ang="5400000" scaled="0"/>
                </a:gradFill>
              </a:rPr>
            </a:br>
            <a:r>
              <a:rPr lang="en-US" sz="2353" dirty="0">
                <a:gradFill>
                  <a:gsLst>
                    <a:gs pos="0">
                      <a:srgbClr val="FFFFFF"/>
                    </a:gs>
                    <a:gs pos="100000">
                      <a:srgbClr val="FFFFFF"/>
                    </a:gs>
                  </a:gsLst>
                  <a:lin ang="5400000" scaled="0"/>
                </a:gradFill>
              </a:rPr>
              <a:t>“training data”</a:t>
            </a:r>
          </a:p>
        </p:txBody>
      </p:sp>
      <p:sp>
        <p:nvSpPr>
          <p:cNvPr id="7" name="Flowchart: Process 6"/>
          <p:cNvSpPr/>
          <p:nvPr/>
        </p:nvSpPr>
        <p:spPr bwMode="auto">
          <a:xfrm>
            <a:off x="1016259" y="4948864"/>
            <a:ext cx="1942254" cy="886811"/>
          </a:xfrm>
          <a:prstGeom prst="flowChartProcess">
            <a:avLst/>
          </a:prstGeom>
          <a:solidFill>
            <a:schemeClr val="bg2">
              <a:lumMod val="50000"/>
            </a:schemeClr>
          </a:solidFill>
          <a:ln w="38100">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ML module</a:t>
            </a:r>
          </a:p>
        </p:txBody>
      </p:sp>
      <p:sp>
        <p:nvSpPr>
          <p:cNvPr id="13" name="Flowchart: Predefined Process 12"/>
          <p:cNvSpPr/>
          <p:nvPr/>
        </p:nvSpPr>
        <p:spPr bwMode="auto">
          <a:xfrm>
            <a:off x="1090962" y="3351462"/>
            <a:ext cx="1826402" cy="971127"/>
          </a:xfrm>
          <a:prstGeom prst="flowChartPredefinedProcess">
            <a:avLst/>
          </a:prstGeom>
          <a:solidFill>
            <a:srgbClr val="C00000"/>
          </a:solid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Learning</a:t>
            </a:r>
            <a:br>
              <a:rPr lang="en-US" sz="2353" dirty="0">
                <a:gradFill>
                  <a:gsLst>
                    <a:gs pos="0">
                      <a:srgbClr val="FFFFFF"/>
                    </a:gs>
                    <a:gs pos="100000">
                      <a:srgbClr val="FFFFFF"/>
                    </a:gs>
                  </a:gsLst>
                  <a:lin ang="5400000" scaled="0"/>
                </a:gradFill>
              </a:rPr>
            </a:br>
            <a:r>
              <a:rPr lang="en-US" sz="2353" dirty="0">
                <a:gradFill>
                  <a:gsLst>
                    <a:gs pos="0">
                      <a:srgbClr val="FFFFFF"/>
                    </a:gs>
                    <a:gs pos="100000">
                      <a:srgbClr val="FFFFFF"/>
                    </a:gs>
                  </a:gsLst>
                  <a:lin ang="5400000" scaled="0"/>
                </a:gradFill>
              </a:rPr>
              <a:t>process</a:t>
            </a:r>
          </a:p>
        </p:txBody>
      </p:sp>
      <p:cxnSp>
        <p:nvCxnSpPr>
          <p:cNvPr id="17" name="Straight Arrow Connector 16"/>
          <p:cNvCxnSpPr/>
          <p:nvPr/>
        </p:nvCxnSpPr>
        <p:spPr>
          <a:xfrm>
            <a:off x="1987386" y="2756682"/>
            <a:ext cx="0" cy="594780"/>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1987386" y="4338337"/>
            <a:ext cx="0" cy="594780"/>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739374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Experimentation Cycle</a:t>
            </a:r>
          </a:p>
        </p:txBody>
      </p:sp>
      <p:sp>
        <p:nvSpPr>
          <p:cNvPr id="6" name="Flowchart: Data 5"/>
          <p:cNvSpPr/>
          <p:nvPr/>
        </p:nvSpPr>
        <p:spPr bwMode="auto">
          <a:xfrm>
            <a:off x="343941" y="1695105"/>
            <a:ext cx="3286891" cy="1045829"/>
          </a:xfrm>
          <a:prstGeom prst="flowChartInputOutput">
            <a:avLst/>
          </a:prstGeom>
          <a:ln w="38100">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Ground Truth:</a:t>
            </a:r>
            <a:br>
              <a:rPr lang="en-US" sz="2353" dirty="0">
                <a:gradFill>
                  <a:gsLst>
                    <a:gs pos="0">
                      <a:srgbClr val="FFFFFF"/>
                    </a:gs>
                    <a:gs pos="100000">
                      <a:srgbClr val="FFFFFF"/>
                    </a:gs>
                  </a:gsLst>
                  <a:lin ang="5400000" scaled="0"/>
                </a:gradFill>
              </a:rPr>
            </a:br>
            <a:r>
              <a:rPr lang="en-US" sz="2353" dirty="0">
                <a:gradFill>
                  <a:gsLst>
                    <a:gs pos="0">
                      <a:srgbClr val="FFFFFF"/>
                    </a:gs>
                    <a:gs pos="100000">
                      <a:srgbClr val="FFFFFF"/>
                    </a:gs>
                  </a:gsLst>
                  <a:lin ang="5400000" scaled="0"/>
                </a:gradFill>
              </a:rPr>
              <a:t>“training data”</a:t>
            </a:r>
          </a:p>
        </p:txBody>
      </p:sp>
      <p:sp>
        <p:nvSpPr>
          <p:cNvPr id="7" name="Flowchart: Process 6"/>
          <p:cNvSpPr/>
          <p:nvPr/>
        </p:nvSpPr>
        <p:spPr bwMode="auto">
          <a:xfrm>
            <a:off x="1016259" y="4948864"/>
            <a:ext cx="1942254" cy="886811"/>
          </a:xfrm>
          <a:prstGeom prst="flowChartProcess">
            <a:avLst/>
          </a:prstGeom>
          <a:solidFill>
            <a:schemeClr val="bg2">
              <a:lumMod val="50000"/>
            </a:schemeClr>
          </a:solidFill>
          <a:ln w="38100">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ML module</a:t>
            </a:r>
          </a:p>
        </p:txBody>
      </p:sp>
      <p:sp>
        <p:nvSpPr>
          <p:cNvPr id="13" name="Flowchart: Predefined Process 12"/>
          <p:cNvSpPr/>
          <p:nvPr/>
        </p:nvSpPr>
        <p:spPr bwMode="auto">
          <a:xfrm>
            <a:off x="1090962" y="3351462"/>
            <a:ext cx="1826402" cy="971127"/>
          </a:xfrm>
          <a:prstGeom prst="flowChartPredefinedProcess">
            <a:avLst/>
          </a:prstGeom>
          <a:solidFill>
            <a:srgbClr val="C00000"/>
          </a:solid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Learning</a:t>
            </a:r>
            <a:br>
              <a:rPr lang="en-US" sz="2353" dirty="0">
                <a:gradFill>
                  <a:gsLst>
                    <a:gs pos="0">
                      <a:srgbClr val="FFFFFF"/>
                    </a:gs>
                    <a:gs pos="100000">
                      <a:srgbClr val="FFFFFF"/>
                    </a:gs>
                  </a:gsLst>
                  <a:lin ang="5400000" scaled="0"/>
                </a:gradFill>
              </a:rPr>
            </a:br>
            <a:r>
              <a:rPr lang="en-US" sz="2353" dirty="0">
                <a:gradFill>
                  <a:gsLst>
                    <a:gs pos="0">
                      <a:srgbClr val="FFFFFF"/>
                    </a:gs>
                    <a:gs pos="100000">
                      <a:srgbClr val="FFFFFF"/>
                    </a:gs>
                  </a:gsLst>
                  <a:lin ang="5400000" scaled="0"/>
                </a:gradFill>
              </a:rPr>
              <a:t>process</a:t>
            </a:r>
          </a:p>
        </p:txBody>
      </p:sp>
      <p:cxnSp>
        <p:nvCxnSpPr>
          <p:cNvPr id="17" name="Straight Arrow Connector 16"/>
          <p:cNvCxnSpPr/>
          <p:nvPr/>
        </p:nvCxnSpPr>
        <p:spPr>
          <a:xfrm>
            <a:off x="1987386" y="2756682"/>
            <a:ext cx="0" cy="594780"/>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1987386" y="4338337"/>
            <a:ext cx="0" cy="594780"/>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pic>
        <p:nvPicPr>
          <p:cNvPr id="47" name="Picture 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650367" y="1581082"/>
            <a:ext cx="1165519" cy="907920"/>
          </a:xfrm>
          <a:prstGeom prst="rect">
            <a:avLst/>
          </a:prstGeom>
          <a:effectLst>
            <a:outerShdw blurRad="50800" dist="38100" dir="8100000" algn="tr" rotWithShape="0">
              <a:schemeClr val="tx1">
                <a:alpha val="40000"/>
              </a:schemeClr>
            </a:outerShdw>
          </a:effectLst>
        </p:spPr>
      </p:pic>
      <p:grpSp>
        <p:nvGrpSpPr>
          <p:cNvPr id="68" name="Group 67"/>
          <p:cNvGrpSpPr/>
          <p:nvPr/>
        </p:nvGrpSpPr>
        <p:grpSpPr>
          <a:xfrm>
            <a:off x="4527256" y="2199810"/>
            <a:ext cx="2838679" cy="4255182"/>
            <a:chOff x="4618037" y="1899955"/>
            <a:chExt cx="2895600" cy="4340507"/>
          </a:xfrm>
        </p:grpSpPr>
        <p:sp>
          <p:nvSpPr>
            <p:cNvPr id="25" name="Flowchart: Process 24"/>
            <p:cNvSpPr/>
            <p:nvPr/>
          </p:nvSpPr>
          <p:spPr bwMode="auto">
            <a:xfrm>
              <a:off x="4618037" y="2354262"/>
              <a:ext cx="2895600" cy="3352800"/>
            </a:xfrm>
            <a:prstGeom prst="flowChartProcess">
              <a:avLst/>
            </a:prstGeom>
            <a:solidFill>
              <a:srgbClr val="0070C0"/>
            </a:solidFill>
            <a:ln w="38100">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5720" rIns="0" bIns="45720" numCol="1" rtlCol="0" anchor="b"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Solution</a:t>
              </a:r>
            </a:p>
          </p:txBody>
        </p:sp>
        <p:sp>
          <p:nvSpPr>
            <p:cNvPr id="21" name="Flowchart: Process 20"/>
            <p:cNvSpPr/>
            <p:nvPr/>
          </p:nvSpPr>
          <p:spPr bwMode="auto">
            <a:xfrm>
              <a:off x="5067485" y="4424832"/>
              <a:ext cx="1981200" cy="904593"/>
            </a:xfrm>
            <a:prstGeom prst="flowChartProcess">
              <a:avLst/>
            </a:prstGeom>
            <a:solidFill>
              <a:schemeClr val="bg2">
                <a:lumMod val="50000"/>
              </a:schemeClr>
            </a:solidFill>
            <a:ln w="38100">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ML module</a:t>
              </a:r>
            </a:p>
          </p:txBody>
        </p:sp>
        <p:cxnSp>
          <p:nvCxnSpPr>
            <p:cNvPr id="29" name="Straight Arrow Connector 28"/>
            <p:cNvCxnSpPr/>
            <p:nvPr/>
          </p:nvCxnSpPr>
          <p:spPr>
            <a:xfrm>
              <a:off x="6058085" y="1899955"/>
              <a:ext cx="0" cy="987707"/>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6058085" y="5350175"/>
              <a:ext cx="7752" cy="890287"/>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6065837" y="3802062"/>
              <a:ext cx="0" cy="606707"/>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5" name="Flowchart: Preparation 64"/>
            <p:cNvSpPr/>
            <p:nvPr/>
          </p:nvSpPr>
          <p:spPr bwMode="auto">
            <a:xfrm>
              <a:off x="5006366" y="2903725"/>
              <a:ext cx="2103438" cy="887962"/>
            </a:xfrm>
            <a:prstGeom prst="flowChartPreparation">
              <a:avLst/>
            </a:prstGeom>
            <a:solidFill>
              <a:srgbClr val="C00000"/>
            </a:solid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Prepare</a:t>
              </a:r>
            </a:p>
            <a:p>
              <a:pPr algn="ctr" defTabSz="914102" fontAlgn="base">
                <a:spcBef>
                  <a:spcPct val="0"/>
                </a:spcBef>
                <a:spcAft>
                  <a:spcPct val="0"/>
                </a:spcAft>
              </a:pPr>
              <a:r>
                <a:rPr lang="en-US" sz="2353" dirty="0">
                  <a:gradFill>
                    <a:gsLst>
                      <a:gs pos="0">
                        <a:srgbClr val="FFFFFF"/>
                      </a:gs>
                      <a:gs pos="100000">
                        <a:srgbClr val="FFFFFF"/>
                      </a:gs>
                    </a:gsLst>
                    <a:lin ang="5400000" scaled="0"/>
                  </a:gradFill>
                </a:rPr>
                <a:t>features</a:t>
              </a:r>
            </a:p>
          </p:txBody>
        </p:sp>
      </p:grpSp>
      <p:cxnSp>
        <p:nvCxnSpPr>
          <p:cNvPr id="22" name="Straight Arrow Connector 21"/>
          <p:cNvCxnSpPr>
            <a:stCxn id="7" idx="3"/>
            <a:endCxn id="21" idx="1"/>
          </p:cNvCxnSpPr>
          <p:nvPr/>
        </p:nvCxnSpPr>
        <p:spPr>
          <a:xfrm flipV="1">
            <a:off x="2958513" y="5118459"/>
            <a:ext cx="2009356" cy="273811"/>
          </a:xfrm>
          <a:prstGeom prst="straightConnector1">
            <a:avLst/>
          </a:prstGeom>
          <a:ln w="63500">
            <a:solidFill>
              <a:srgbClr val="FFFF00"/>
            </a:solidFill>
            <a:headEnd type="none"/>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6193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Event Hub</a:t>
            </a:r>
            <a:endParaRPr lang="en-US" dirty="0"/>
          </a:p>
        </p:txBody>
      </p:sp>
      <p:pic>
        <p:nvPicPr>
          <p:cNvPr id="7" name="Picture 6"/>
          <p:cNvPicPr>
            <a:picLocks noChangeAspect="1"/>
          </p:cNvPicPr>
          <p:nvPr/>
        </p:nvPicPr>
        <p:blipFill>
          <a:blip r:embed="rId2"/>
          <a:stretch>
            <a:fillRect/>
          </a:stretch>
        </p:blipFill>
        <p:spPr>
          <a:xfrm>
            <a:off x="2368122" y="1189176"/>
            <a:ext cx="7458075" cy="5448300"/>
          </a:xfrm>
          <a:prstGeom prst="rect">
            <a:avLst/>
          </a:prstGeom>
        </p:spPr>
      </p:pic>
    </p:spTree>
    <p:extLst>
      <p:ext uri="{BB962C8B-B14F-4D97-AF65-F5344CB8AC3E}">
        <p14:creationId xmlns:p14="http://schemas.microsoft.com/office/powerpoint/2010/main" val="184150193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Arrow Connector 48"/>
          <p:cNvCxnSpPr/>
          <p:nvPr/>
        </p:nvCxnSpPr>
        <p:spPr>
          <a:xfrm>
            <a:off x="5946596" y="6454991"/>
            <a:ext cx="3742702" cy="1"/>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Experimentation Cycle</a:t>
            </a:r>
          </a:p>
        </p:txBody>
      </p:sp>
      <p:sp>
        <p:nvSpPr>
          <p:cNvPr id="6" name="Flowchart: Data 5"/>
          <p:cNvSpPr/>
          <p:nvPr/>
        </p:nvSpPr>
        <p:spPr bwMode="auto">
          <a:xfrm>
            <a:off x="343941" y="1695105"/>
            <a:ext cx="3286891" cy="1045829"/>
          </a:xfrm>
          <a:prstGeom prst="flowChartInputOutput">
            <a:avLst/>
          </a:prstGeom>
          <a:ln w="38100">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Ground Truth:</a:t>
            </a:r>
            <a:br>
              <a:rPr lang="en-US" sz="2353" dirty="0">
                <a:gradFill>
                  <a:gsLst>
                    <a:gs pos="0">
                      <a:srgbClr val="FFFFFF"/>
                    </a:gs>
                    <a:gs pos="100000">
                      <a:srgbClr val="FFFFFF"/>
                    </a:gs>
                  </a:gsLst>
                  <a:lin ang="5400000" scaled="0"/>
                </a:gradFill>
              </a:rPr>
            </a:br>
            <a:r>
              <a:rPr lang="en-US" sz="2353" dirty="0">
                <a:gradFill>
                  <a:gsLst>
                    <a:gs pos="0">
                      <a:srgbClr val="FFFFFF"/>
                    </a:gs>
                    <a:gs pos="100000">
                      <a:srgbClr val="FFFFFF"/>
                    </a:gs>
                  </a:gsLst>
                  <a:lin ang="5400000" scaled="0"/>
                </a:gradFill>
              </a:rPr>
              <a:t>“training data”</a:t>
            </a:r>
          </a:p>
        </p:txBody>
      </p:sp>
      <p:sp>
        <p:nvSpPr>
          <p:cNvPr id="7" name="Flowchart: Process 6"/>
          <p:cNvSpPr/>
          <p:nvPr/>
        </p:nvSpPr>
        <p:spPr bwMode="auto">
          <a:xfrm>
            <a:off x="1016259" y="4948864"/>
            <a:ext cx="1942254" cy="886811"/>
          </a:xfrm>
          <a:prstGeom prst="flowChartProcess">
            <a:avLst/>
          </a:prstGeom>
          <a:solidFill>
            <a:schemeClr val="bg2">
              <a:lumMod val="50000"/>
            </a:schemeClr>
          </a:solidFill>
          <a:ln w="38100">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ML module</a:t>
            </a:r>
          </a:p>
        </p:txBody>
      </p:sp>
      <p:sp>
        <p:nvSpPr>
          <p:cNvPr id="13" name="Flowchart: Predefined Process 12"/>
          <p:cNvSpPr/>
          <p:nvPr/>
        </p:nvSpPr>
        <p:spPr bwMode="auto">
          <a:xfrm>
            <a:off x="1090962" y="3351462"/>
            <a:ext cx="1826402" cy="971127"/>
          </a:xfrm>
          <a:prstGeom prst="flowChartPredefinedProcess">
            <a:avLst/>
          </a:prstGeom>
          <a:solidFill>
            <a:srgbClr val="C00000"/>
          </a:solid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Learning</a:t>
            </a:r>
            <a:br>
              <a:rPr lang="en-US" sz="2353" dirty="0">
                <a:gradFill>
                  <a:gsLst>
                    <a:gs pos="0">
                      <a:srgbClr val="FFFFFF"/>
                    </a:gs>
                    <a:gs pos="100000">
                      <a:srgbClr val="FFFFFF"/>
                    </a:gs>
                  </a:gsLst>
                  <a:lin ang="5400000" scaled="0"/>
                </a:gradFill>
              </a:rPr>
            </a:br>
            <a:r>
              <a:rPr lang="en-US" sz="2353" dirty="0">
                <a:gradFill>
                  <a:gsLst>
                    <a:gs pos="0">
                      <a:srgbClr val="FFFFFF"/>
                    </a:gs>
                    <a:gs pos="100000">
                      <a:srgbClr val="FFFFFF"/>
                    </a:gs>
                  </a:gsLst>
                  <a:lin ang="5400000" scaled="0"/>
                </a:gradFill>
              </a:rPr>
              <a:t>process</a:t>
            </a:r>
          </a:p>
        </p:txBody>
      </p:sp>
      <p:cxnSp>
        <p:nvCxnSpPr>
          <p:cNvPr id="17" name="Straight Arrow Connector 16"/>
          <p:cNvCxnSpPr/>
          <p:nvPr/>
        </p:nvCxnSpPr>
        <p:spPr>
          <a:xfrm>
            <a:off x="1987386" y="2756682"/>
            <a:ext cx="0" cy="594780"/>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aphicFrame>
        <p:nvGraphicFramePr>
          <p:cNvPr id="39" name="Table 38"/>
          <p:cNvGraphicFramePr>
            <a:graphicFrameLocks noGrp="1"/>
          </p:cNvGraphicFramePr>
          <p:nvPr>
            <p:extLst/>
          </p:nvPr>
        </p:nvGraphicFramePr>
        <p:xfrm>
          <a:off x="7814147" y="1412045"/>
          <a:ext cx="3731745" cy="1997868"/>
        </p:xfrm>
        <a:graphic>
          <a:graphicData uri="http://schemas.openxmlformats.org/drawingml/2006/table">
            <a:tbl>
              <a:tblPr firstRow="1" bandRow="1">
                <a:tableStyleId>{5C22544A-7EE6-4342-B048-85BDC9FD1C3A}</a:tableStyleId>
              </a:tblPr>
              <a:tblGrid>
                <a:gridCol w="1935301">
                  <a:extLst>
                    <a:ext uri="{9D8B030D-6E8A-4147-A177-3AD203B41FA5}">
                      <a16:colId xmlns:a16="http://schemas.microsoft.com/office/drawing/2014/main" val="20000"/>
                    </a:ext>
                  </a:extLst>
                </a:gridCol>
                <a:gridCol w="1796444">
                  <a:extLst>
                    <a:ext uri="{9D8B030D-6E8A-4147-A177-3AD203B41FA5}">
                      <a16:colId xmlns:a16="http://schemas.microsoft.com/office/drawing/2014/main" val="20001"/>
                    </a:ext>
                  </a:extLst>
                </a:gridCol>
              </a:tblGrid>
              <a:tr h="390233">
                <a:tc>
                  <a:txBody>
                    <a:bodyPr/>
                    <a:lstStyle/>
                    <a:p>
                      <a:r>
                        <a:rPr lang="en-US" sz="2000" dirty="0"/>
                        <a:t>Scoring</a:t>
                      </a:r>
                    </a:p>
                  </a:txBody>
                  <a:tcPr marL="91425" marR="91425" marT="45712" marB="45712"/>
                </a:tc>
                <a:tc>
                  <a:txBody>
                    <a:bodyPr/>
                    <a:lstStyle/>
                    <a:p>
                      <a:r>
                        <a:rPr lang="en-US" sz="2000" dirty="0"/>
                        <a:t>Action</a:t>
                      </a:r>
                    </a:p>
                  </a:txBody>
                  <a:tcPr marL="91425" marR="91425" marT="45712" marB="45712"/>
                </a:tc>
                <a:extLst>
                  <a:ext uri="{0D108BD9-81ED-4DB2-BD59-A6C34878D82A}">
                    <a16:rowId xmlns:a16="http://schemas.microsoft.com/office/drawing/2014/main" val="10000"/>
                  </a:ext>
                </a:extLst>
              </a:tr>
              <a:tr h="390233">
                <a:tc>
                  <a:txBody>
                    <a:bodyPr/>
                    <a:lstStyle/>
                    <a:p>
                      <a:r>
                        <a:rPr lang="en-US" sz="2000" dirty="0"/>
                        <a:t>True Positive</a:t>
                      </a:r>
                    </a:p>
                  </a:txBody>
                  <a:tcPr marL="91425" marR="91425" marT="45712" marB="45712"/>
                </a:tc>
                <a:tc>
                  <a:txBody>
                    <a:bodyPr/>
                    <a:lstStyle/>
                    <a:p>
                      <a:r>
                        <a:rPr lang="en-US" sz="2000" dirty="0">
                          <a:sym typeface="Wingdings" panose="05000000000000000000" pitchFamily="2" charset="2"/>
                        </a:rPr>
                        <a:t></a:t>
                      </a:r>
                      <a:endParaRPr lang="en-US" sz="2000" dirty="0"/>
                    </a:p>
                  </a:txBody>
                  <a:tcPr marL="91425" marR="91425" marT="45712" marB="45712"/>
                </a:tc>
                <a:extLst>
                  <a:ext uri="{0D108BD9-81ED-4DB2-BD59-A6C34878D82A}">
                    <a16:rowId xmlns:a16="http://schemas.microsoft.com/office/drawing/2014/main" val="10001"/>
                  </a:ext>
                </a:extLst>
              </a:tr>
              <a:tr h="390233">
                <a:tc>
                  <a:txBody>
                    <a:bodyPr/>
                    <a:lstStyle/>
                    <a:p>
                      <a:r>
                        <a:rPr lang="en-US" sz="2000" dirty="0"/>
                        <a:t>True Negative</a:t>
                      </a:r>
                    </a:p>
                  </a:txBody>
                  <a:tcPr marL="91425" marR="91425" marT="45712" marB="4571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sym typeface="Wingdings" panose="05000000000000000000" pitchFamily="2" charset="2"/>
                        </a:rPr>
                        <a:t></a:t>
                      </a:r>
                      <a:endParaRPr lang="en-US" sz="2000" dirty="0"/>
                    </a:p>
                  </a:txBody>
                  <a:tcPr marL="91425" marR="91425" marT="45712" marB="45712"/>
                </a:tc>
                <a:extLst>
                  <a:ext uri="{0D108BD9-81ED-4DB2-BD59-A6C34878D82A}">
                    <a16:rowId xmlns:a16="http://schemas.microsoft.com/office/drawing/2014/main" val="10002"/>
                  </a:ext>
                </a:extLst>
              </a:tr>
              <a:tr h="390233">
                <a:tc>
                  <a:txBody>
                    <a:bodyPr/>
                    <a:lstStyle/>
                    <a:p>
                      <a:r>
                        <a:rPr lang="en-US" sz="2000" dirty="0"/>
                        <a:t>False</a:t>
                      </a:r>
                      <a:r>
                        <a:rPr lang="en-US" sz="2000" baseline="0" dirty="0"/>
                        <a:t> Positive</a:t>
                      </a:r>
                      <a:endParaRPr lang="en-US" sz="2000" dirty="0"/>
                    </a:p>
                  </a:txBody>
                  <a:tcPr marL="91425" marR="91425" marT="45712" marB="45712"/>
                </a:tc>
                <a:tc>
                  <a:txBody>
                    <a:bodyPr/>
                    <a:lstStyle/>
                    <a:p>
                      <a:r>
                        <a:rPr lang="en-US" sz="2000" dirty="0"/>
                        <a:t>Boosting</a:t>
                      </a:r>
                      <a:r>
                        <a:rPr lang="en-US" sz="2000" baseline="0" dirty="0"/>
                        <a:t> GT</a:t>
                      </a:r>
                      <a:endParaRPr lang="en-US" sz="2000" dirty="0"/>
                    </a:p>
                  </a:txBody>
                  <a:tcPr marL="91425" marR="91425" marT="45712" marB="45712"/>
                </a:tc>
                <a:extLst>
                  <a:ext uri="{0D108BD9-81ED-4DB2-BD59-A6C34878D82A}">
                    <a16:rowId xmlns:a16="http://schemas.microsoft.com/office/drawing/2014/main" val="10003"/>
                  </a:ext>
                </a:extLst>
              </a:tr>
              <a:tr h="412972">
                <a:tc>
                  <a:txBody>
                    <a:bodyPr/>
                    <a:lstStyle/>
                    <a:p>
                      <a:r>
                        <a:rPr lang="en-US" sz="2000" dirty="0"/>
                        <a:t>False</a:t>
                      </a:r>
                      <a:r>
                        <a:rPr lang="en-US" sz="2000" baseline="0" dirty="0"/>
                        <a:t> Negative</a:t>
                      </a:r>
                      <a:endParaRPr lang="en-US" sz="2000" dirty="0"/>
                    </a:p>
                  </a:txBody>
                  <a:tcPr marL="91425" marR="91425" marT="45712" marB="45712"/>
                </a:tc>
                <a:tc>
                  <a:txBody>
                    <a:bodyPr/>
                    <a:lstStyle/>
                    <a:p>
                      <a:r>
                        <a:rPr lang="en-US" sz="2000" dirty="0"/>
                        <a:t>Boosting GT</a:t>
                      </a:r>
                    </a:p>
                  </a:txBody>
                  <a:tcPr marL="91425" marR="91425" marT="45712" marB="45712"/>
                </a:tc>
                <a:extLst>
                  <a:ext uri="{0D108BD9-81ED-4DB2-BD59-A6C34878D82A}">
                    <a16:rowId xmlns:a16="http://schemas.microsoft.com/office/drawing/2014/main" val="10004"/>
                  </a:ext>
                </a:extLst>
              </a:tr>
            </a:tbl>
          </a:graphicData>
        </a:graphic>
      </p:graphicFrame>
      <p:cxnSp>
        <p:nvCxnSpPr>
          <p:cNvPr id="42" name="Straight Arrow Connector 41"/>
          <p:cNvCxnSpPr/>
          <p:nvPr/>
        </p:nvCxnSpPr>
        <p:spPr>
          <a:xfrm>
            <a:off x="1987386" y="4338337"/>
            <a:ext cx="0" cy="594780"/>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pic>
        <p:nvPicPr>
          <p:cNvPr id="47" name="Picture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50367" y="1581082"/>
            <a:ext cx="1165519" cy="907920"/>
          </a:xfrm>
          <a:prstGeom prst="rect">
            <a:avLst/>
          </a:prstGeom>
          <a:effectLst>
            <a:outerShdw blurRad="50800" dist="38100" dir="8100000" algn="tr" rotWithShape="0">
              <a:schemeClr val="tx1">
                <a:alpha val="40000"/>
              </a:schemeClr>
            </a:outerShdw>
          </a:effectLst>
        </p:spPr>
      </p:pic>
      <p:cxnSp>
        <p:nvCxnSpPr>
          <p:cNvPr id="55" name="Straight Arrow Connector 54"/>
          <p:cNvCxnSpPr/>
          <p:nvPr/>
        </p:nvCxnSpPr>
        <p:spPr>
          <a:xfrm flipV="1">
            <a:off x="9680020" y="5248892"/>
            <a:ext cx="0" cy="1205543"/>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rot="10800000">
            <a:off x="9676220" y="3390789"/>
            <a:ext cx="7600" cy="872786"/>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4" name="Trapezoid 63"/>
          <p:cNvSpPr/>
          <p:nvPr/>
        </p:nvSpPr>
        <p:spPr bwMode="auto">
          <a:xfrm>
            <a:off x="8671542" y="4297524"/>
            <a:ext cx="2016956" cy="951368"/>
          </a:xfrm>
          <a:prstGeom prst="trapezoid">
            <a:avLst/>
          </a:prstGeom>
          <a:solidFill>
            <a:srgbClr val="C00000"/>
          </a:solid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Scoring Process</a:t>
            </a:r>
          </a:p>
        </p:txBody>
      </p:sp>
      <p:grpSp>
        <p:nvGrpSpPr>
          <p:cNvPr id="68" name="Group 67"/>
          <p:cNvGrpSpPr/>
          <p:nvPr/>
        </p:nvGrpSpPr>
        <p:grpSpPr>
          <a:xfrm>
            <a:off x="4527256" y="2199810"/>
            <a:ext cx="2838679" cy="4255182"/>
            <a:chOff x="4618037" y="1899955"/>
            <a:chExt cx="2895600" cy="4340507"/>
          </a:xfrm>
        </p:grpSpPr>
        <p:sp>
          <p:nvSpPr>
            <p:cNvPr id="25" name="Flowchart: Process 24"/>
            <p:cNvSpPr/>
            <p:nvPr/>
          </p:nvSpPr>
          <p:spPr bwMode="auto">
            <a:xfrm>
              <a:off x="4618037" y="2354262"/>
              <a:ext cx="2895600" cy="3352800"/>
            </a:xfrm>
            <a:prstGeom prst="flowChartProcess">
              <a:avLst/>
            </a:prstGeom>
            <a:solidFill>
              <a:srgbClr val="0070C0"/>
            </a:solidFill>
            <a:ln w="38100">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5720" rIns="0" bIns="45720" numCol="1" rtlCol="0" anchor="b"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Solution</a:t>
              </a:r>
            </a:p>
          </p:txBody>
        </p:sp>
        <p:sp>
          <p:nvSpPr>
            <p:cNvPr id="21" name="Flowchart: Process 20"/>
            <p:cNvSpPr/>
            <p:nvPr/>
          </p:nvSpPr>
          <p:spPr bwMode="auto">
            <a:xfrm>
              <a:off x="5067485" y="4424832"/>
              <a:ext cx="1981200" cy="904593"/>
            </a:xfrm>
            <a:prstGeom prst="flowChartProcess">
              <a:avLst/>
            </a:prstGeom>
            <a:solidFill>
              <a:schemeClr val="bg2">
                <a:lumMod val="50000"/>
              </a:schemeClr>
            </a:solidFill>
            <a:ln w="38100">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ML module</a:t>
              </a:r>
            </a:p>
          </p:txBody>
        </p:sp>
        <p:cxnSp>
          <p:nvCxnSpPr>
            <p:cNvPr id="29" name="Straight Arrow Connector 28"/>
            <p:cNvCxnSpPr/>
            <p:nvPr/>
          </p:nvCxnSpPr>
          <p:spPr>
            <a:xfrm>
              <a:off x="6058085" y="1899955"/>
              <a:ext cx="0" cy="987707"/>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6058085" y="5350175"/>
              <a:ext cx="7752" cy="890287"/>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6065837" y="3802062"/>
              <a:ext cx="0" cy="606707"/>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5" name="Flowchart: Preparation 64"/>
            <p:cNvSpPr/>
            <p:nvPr/>
          </p:nvSpPr>
          <p:spPr bwMode="auto">
            <a:xfrm>
              <a:off x="5006366" y="2903725"/>
              <a:ext cx="2103438" cy="887962"/>
            </a:xfrm>
            <a:prstGeom prst="flowChartPreparation">
              <a:avLst/>
            </a:prstGeom>
            <a:solidFill>
              <a:srgbClr val="C00000"/>
            </a:solid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Prepare</a:t>
              </a:r>
            </a:p>
            <a:p>
              <a:pPr algn="ctr" defTabSz="914102" fontAlgn="base">
                <a:spcBef>
                  <a:spcPct val="0"/>
                </a:spcBef>
                <a:spcAft>
                  <a:spcPct val="0"/>
                </a:spcAft>
              </a:pPr>
              <a:r>
                <a:rPr lang="en-US" sz="2353" dirty="0">
                  <a:gradFill>
                    <a:gsLst>
                      <a:gs pos="0">
                        <a:srgbClr val="FFFFFF"/>
                      </a:gs>
                      <a:gs pos="100000">
                        <a:srgbClr val="FFFFFF"/>
                      </a:gs>
                    </a:gsLst>
                    <a:lin ang="5400000" scaled="0"/>
                  </a:gradFill>
                </a:rPr>
                <a:t>features</a:t>
              </a:r>
            </a:p>
          </p:txBody>
        </p:sp>
      </p:grpSp>
      <p:cxnSp>
        <p:nvCxnSpPr>
          <p:cNvPr id="22" name="Straight Arrow Connector 21"/>
          <p:cNvCxnSpPr>
            <a:stCxn id="7" idx="3"/>
            <a:endCxn id="21" idx="1"/>
          </p:cNvCxnSpPr>
          <p:nvPr/>
        </p:nvCxnSpPr>
        <p:spPr>
          <a:xfrm flipV="1">
            <a:off x="2958513" y="5118459"/>
            <a:ext cx="2009356" cy="273811"/>
          </a:xfrm>
          <a:prstGeom prst="straightConnector1">
            <a:avLst/>
          </a:prstGeom>
          <a:ln w="63500">
            <a:solidFill>
              <a:srgbClr val="FFFF00"/>
            </a:solidFill>
            <a:headEnd type="none"/>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662026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Arrow Connector 48"/>
          <p:cNvCxnSpPr/>
          <p:nvPr/>
        </p:nvCxnSpPr>
        <p:spPr>
          <a:xfrm>
            <a:off x="5946596" y="6454991"/>
            <a:ext cx="3742702" cy="1"/>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Experimentation Cycle</a:t>
            </a:r>
          </a:p>
        </p:txBody>
      </p:sp>
      <p:sp>
        <p:nvSpPr>
          <p:cNvPr id="6" name="Flowchart: Data 5"/>
          <p:cNvSpPr/>
          <p:nvPr/>
        </p:nvSpPr>
        <p:spPr bwMode="auto">
          <a:xfrm>
            <a:off x="343941" y="1695105"/>
            <a:ext cx="3286891" cy="1045829"/>
          </a:xfrm>
          <a:prstGeom prst="flowChartInputOutput">
            <a:avLst/>
          </a:prstGeom>
          <a:ln w="38100">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Ground Truth:</a:t>
            </a:r>
            <a:br>
              <a:rPr lang="en-US" sz="2353" dirty="0">
                <a:gradFill>
                  <a:gsLst>
                    <a:gs pos="0">
                      <a:srgbClr val="FFFFFF"/>
                    </a:gs>
                    <a:gs pos="100000">
                      <a:srgbClr val="FFFFFF"/>
                    </a:gs>
                  </a:gsLst>
                  <a:lin ang="5400000" scaled="0"/>
                </a:gradFill>
              </a:rPr>
            </a:br>
            <a:r>
              <a:rPr lang="en-US" sz="2353" dirty="0">
                <a:gradFill>
                  <a:gsLst>
                    <a:gs pos="0">
                      <a:srgbClr val="FFFFFF"/>
                    </a:gs>
                    <a:gs pos="100000">
                      <a:srgbClr val="FFFFFF"/>
                    </a:gs>
                  </a:gsLst>
                  <a:lin ang="5400000" scaled="0"/>
                </a:gradFill>
              </a:rPr>
              <a:t>“training data”</a:t>
            </a:r>
          </a:p>
        </p:txBody>
      </p:sp>
      <p:sp>
        <p:nvSpPr>
          <p:cNvPr id="7" name="Flowchart: Process 6"/>
          <p:cNvSpPr/>
          <p:nvPr/>
        </p:nvSpPr>
        <p:spPr bwMode="auto">
          <a:xfrm>
            <a:off x="1016259" y="4948864"/>
            <a:ext cx="1942254" cy="886811"/>
          </a:xfrm>
          <a:prstGeom prst="flowChartProcess">
            <a:avLst/>
          </a:prstGeom>
          <a:solidFill>
            <a:schemeClr val="bg2">
              <a:lumMod val="50000"/>
            </a:schemeClr>
          </a:solidFill>
          <a:ln w="38100">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ML module</a:t>
            </a:r>
          </a:p>
        </p:txBody>
      </p:sp>
      <p:sp>
        <p:nvSpPr>
          <p:cNvPr id="13" name="Flowchart: Predefined Process 12"/>
          <p:cNvSpPr/>
          <p:nvPr/>
        </p:nvSpPr>
        <p:spPr bwMode="auto">
          <a:xfrm>
            <a:off x="1090962" y="3351462"/>
            <a:ext cx="1826402" cy="971127"/>
          </a:xfrm>
          <a:prstGeom prst="flowChartPredefinedProcess">
            <a:avLst/>
          </a:prstGeom>
          <a:solidFill>
            <a:srgbClr val="C00000"/>
          </a:solid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Learning</a:t>
            </a:r>
            <a:br>
              <a:rPr lang="en-US" sz="2353" dirty="0">
                <a:gradFill>
                  <a:gsLst>
                    <a:gs pos="0">
                      <a:srgbClr val="FFFFFF"/>
                    </a:gs>
                    <a:gs pos="100000">
                      <a:srgbClr val="FFFFFF"/>
                    </a:gs>
                  </a:gsLst>
                  <a:lin ang="5400000" scaled="0"/>
                </a:gradFill>
              </a:rPr>
            </a:br>
            <a:r>
              <a:rPr lang="en-US" sz="2353" dirty="0">
                <a:gradFill>
                  <a:gsLst>
                    <a:gs pos="0">
                      <a:srgbClr val="FFFFFF"/>
                    </a:gs>
                    <a:gs pos="100000">
                      <a:srgbClr val="FFFFFF"/>
                    </a:gs>
                  </a:gsLst>
                  <a:lin ang="5400000" scaled="0"/>
                </a:gradFill>
              </a:rPr>
              <a:t>process</a:t>
            </a:r>
          </a:p>
        </p:txBody>
      </p:sp>
      <p:cxnSp>
        <p:nvCxnSpPr>
          <p:cNvPr id="17" name="Straight Arrow Connector 16"/>
          <p:cNvCxnSpPr/>
          <p:nvPr/>
        </p:nvCxnSpPr>
        <p:spPr>
          <a:xfrm>
            <a:off x="1987386" y="2756682"/>
            <a:ext cx="0" cy="594780"/>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aphicFrame>
        <p:nvGraphicFramePr>
          <p:cNvPr id="39" name="Table 38"/>
          <p:cNvGraphicFramePr>
            <a:graphicFrameLocks noGrp="1"/>
          </p:cNvGraphicFramePr>
          <p:nvPr>
            <p:extLst/>
          </p:nvPr>
        </p:nvGraphicFramePr>
        <p:xfrm>
          <a:off x="7814147" y="1412045"/>
          <a:ext cx="3731745" cy="1997868"/>
        </p:xfrm>
        <a:graphic>
          <a:graphicData uri="http://schemas.openxmlformats.org/drawingml/2006/table">
            <a:tbl>
              <a:tblPr firstRow="1" bandRow="1">
                <a:tableStyleId>{5C22544A-7EE6-4342-B048-85BDC9FD1C3A}</a:tableStyleId>
              </a:tblPr>
              <a:tblGrid>
                <a:gridCol w="1935301">
                  <a:extLst>
                    <a:ext uri="{9D8B030D-6E8A-4147-A177-3AD203B41FA5}">
                      <a16:colId xmlns:a16="http://schemas.microsoft.com/office/drawing/2014/main" val="20000"/>
                    </a:ext>
                  </a:extLst>
                </a:gridCol>
                <a:gridCol w="1796444">
                  <a:extLst>
                    <a:ext uri="{9D8B030D-6E8A-4147-A177-3AD203B41FA5}">
                      <a16:colId xmlns:a16="http://schemas.microsoft.com/office/drawing/2014/main" val="20001"/>
                    </a:ext>
                  </a:extLst>
                </a:gridCol>
              </a:tblGrid>
              <a:tr h="390233">
                <a:tc>
                  <a:txBody>
                    <a:bodyPr/>
                    <a:lstStyle/>
                    <a:p>
                      <a:r>
                        <a:rPr lang="en-US" sz="2000" dirty="0"/>
                        <a:t>Scoring</a:t>
                      </a:r>
                    </a:p>
                  </a:txBody>
                  <a:tcPr marL="91425" marR="91425" marT="45712" marB="45712"/>
                </a:tc>
                <a:tc>
                  <a:txBody>
                    <a:bodyPr/>
                    <a:lstStyle/>
                    <a:p>
                      <a:r>
                        <a:rPr lang="en-US" sz="2000" dirty="0"/>
                        <a:t>Action</a:t>
                      </a:r>
                    </a:p>
                  </a:txBody>
                  <a:tcPr marL="91425" marR="91425" marT="45712" marB="45712"/>
                </a:tc>
                <a:extLst>
                  <a:ext uri="{0D108BD9-81ED-4DB2-BD59-A6C34878D82A}">
                    <a16:rowId xmlns:a16="http://schemas.microsoft.com/office/drawing/2014/main" val="10000"/>
                  </a:ext>
                </a:extLst>
              </a:tr>
              <a:tr h="390233">
                <a:tc>
                  <a:txBody>
                    <a:bodyPr/>
                    <a:lstStyle/>
                    <a:p>
                      <a:r>
                        <a:rPr lang="en-US" sz="2000" dirty="0"/>
                        <a:t>True Positive</a:t>
                      </a:r>
                    </a:p>
                  </a:txBody>
                  <a:tcPr marL="91425" marR="91425" marT="45712" marB="45712"/>
                </a:tc>
                <a:tc>
                  <a:txBody>
                    <a:bodyPr/>
                    <a:lstStyle/>
                    <a:p>
                      <a:r>
                        <a:rPr lang="en-US" sz="2000" dirty="0">
                          <a:sym typeface="Wingdings" panose="05000000000000000000" pitchFamily="2" charset="2"/>
                        </a:rPr>
                        <a:t></a:t>
                      </a:r>
                      <a:endParaRPr lang="en-US" sz="2000" dirty="0"/>
                    </a:p>
                  </a:txBody>
                  <a:tcPr marL="91425" marR="91425" marT="45712" marB="45712"/>
                </a:tc>
                <a:extLst>
                  <a:ext uri="{0D108BD9-81ED-4DB2-BD59-A6C34878D82A}">
                    <a16:rowId xmlns:a16="http://schemas.microsoft.com/office/drawing/2014/main" val="10001"/>
                  </a:ext>
                </a:extLst>
              </a:tr>
              <a:tr h="390233">
                <a:tc>
                  <a:txBody>
                    <a:bodyPr/>
                    <a:lstStyle/>
                    <a:p>
                      <a:r>
                        <a:rPr lang="en-US" sz="2000" dirty="0"/>
                        <a:t>True Negative</a:t>
                      </a:r>
                    </a:p>
                  </a:txBody>
                  <a:tcPr marL="91425" marR="91425" marT="45712" marB="4571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sym typeface="Wingdings" panose="05000000000000000000" pitchFamily="2" charset="2"/>
                        </a:rPr>
                        <a:t></a:t>
                      </a:r>
                      <a:endParaRPr lang="en-US" sz="2000" dirty="0"/>
                    </a:p>
                  </a:txBody>
                  <a:tcPr marL="91425" marR="91425" marT="45712" marB="45712"/>
                </a:tc>
                <a:extLst>
                  <a:ext uri="{0D108BD9-81ED-4DB2-BD59-A6C34878D82A}">
                    <a16:rowId xmlns:a16="http://schemas.microsoft.com/office/drawing/2014/main" val="10002"/>
                  </a:ext>
                </a:extLst>
              </a:tr>
              <a:tr h="390233">
                <a:tc>
                  <a:txBody>
                    <a:bodyPr/>
                    <a:lstStyle/>
                    <a:p>
                      <a:r>
                        <a:rPr lang="en-US" sz="2000" dirty="0"/>
                        <a:t>False</a:t>
                      </a:r>
                      <a:r>
                        <a:rPr lang="en-US" sz="2000" baseline="0" dirty="0"/>
                        <a:t> Positive</a:t>
                      </a:r>
                      <a:endParaRPr lang="en-US" sz="2000" dirty="0"/>
                    </a:p>
                  </a:txBody>
                  <a:tcPr marL="91425" marR="91425" marT="45712" marB="45712"/>
                </a:tc>
                <a:tc>
                  <a:txBody>
                    <a:bodyPr/>
                    <a:lstStyle/>
                    <a:p>
                      <a:r>
                        <a:rPr lang="en-US" sz="2000" dirty="0"/>
                        <a:t>Boosting</a:t>
                      </a:r>
                      <a:r>
                        <a:rPr lang="en-US" sz="2000" baseline="0" dirty="0"/>
                        <a:t> GT</a:t>
                      </a:r>
                      <a:endParaRPr lang="en-US" sz="2000" dirty="0"/>
                    </a:p>
                  </a:txBody>
                  <a:tcPr marL="91425" marR="91425" marT="45712" marB="45712"/>
                </a:tc>
                <a:extLst>
                  <a:ext uri="{0D108BD9-81ED-4DB2-BD59-A6C34878D82A}">
                    <a16:rowId xmlns:a16="http://schemas.microsoft.com/office/drawing/2014/main" val="10003"/>
                  </a:ext>
                </a:extLst>
              </a:tr>
              <a:tr h="412972">
                <a:tc>
                  <a:txBody>
                    <a:bodyPr/>
                    <a:lstStyle/>
                    <a:p>
                      <a:r>
                        <a:rPr lang="en-US" sz="2000" dirty="0"/>
                        <a:t>False</a:t>
                      </a:r>
                      <a:r>
                        <a:rPr lang="en-US" sz="2000" baseline="0" dirty="0"/>
                        <a:t> Negative</a:t>
                      </a:r>
                      <a:endParaRPr lang="en-US" sz="2000" dirty="0"/>
                    </a:p>
                  </a:txBody>
                  <a:tcPr marL="91425" marR="91425" marT="45712" marB="45712"/>
                </a:tc>
                <a:tc>
                  <a:txBody>
                    <a:bodyPr/>
                    <a:lstStyle/>
                    <a:p>
                      <a:r>
                        <a:rPr lang="en-US" sz="2000" dirty="0"/>
                        <a:t>Boosting GT</a:t>
                      </a:r>
                    </a:p>
                  </a:txBody>
                  <a:tcPr marL="91425" marR="91425" marT="45712" marB="45712"/>
                </a:tc>
                <a:extLst>
                  <a:ext uri="{0D108BD9-81ED-4DB2-BD59-A6C34878D82A}">
                    <a16:rowId xmlns:a16="http://schemas.microsoft.com/office/drawing/2014/main" val="10004"/>
                  </a:ext>
                </a:extLst>
              </a:tr>
            </a:tbl>
          </a:graphicData>
        </a:graphic>
      </p:graphicFrame>
      <p:cxnSp>
        <p:nvCxnSpPr>
          <p:cNvPr id="42" name="Straight Arrow Connector 41"/>
          <p:cNvCxnSpPr/>
          <p:nvPr/>
        </p:nvCxnSpPr>
        <p:spPr>
          <a:xfrm>
            <a:off x="1987386" y="4338337"/>
            <a:ext cx="0" cy="594780"/>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pic>
        <p:nvPicPr>
          <p:cNvPr id="47" name="Picture 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650367" y="1581082"/>
            <a:ext cx="1165519" cy="907920"/>
          </a:xfrm>
          <a:prstGeom prst="rect">
            <a:avLst/>
          </a:prstGeom>
          <a:effectLst>
            <a:outerShdw blurRad="50800" dist="38100" dir="8100000" algn="tr" rotWithShape="0">
              <a:schemeClr val="tx1">
                <a:alpha val="40000"/>
              </a:schemeClr>
            </a:outerShdw>
          </a:effectLst>
        </p:spPr>
      </p:pic>
      <p:cxnSp>
        <p:nvCxnSpPr>
          <p:cNvPr id="55" name="Straight Arrow Connector 54"/>
          <p:cNvCxnSpPr/>
          <p:nvPr/>
        </p:nvCxnSpPr>
        <p:spPr>
          <a:xfrm flipV="1">
            <a:off x="9680020" y="5248892"/>
            <a:ext cx="0" cy="1205543"/>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rot="10800000">
            <a:off x="9676220" y="3390789"/>
            <a:ext cx="7600" cy="872786"/>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4" name="Trapezoid 63"/>
          <p:cNvSpPr/>
          <p:nvPr/>
        </p:nvSpPr>
        <p:spPr bwMode="auto">
          <a:xfrm>
            <a:off x="8671542" y="4297524"/>
            <a:ext cx="2016956" cy="951368"/>
          </a:xfrm>
          <a:prstGeom prst="trapezoid">
            <a:avLst/>
          </a:prstGeom>
          <a:solidFill>
            <a:srgbClr val="C00000"/>
          </a:solid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Scoring Process</a:t>
            </a:r>
          </a:p>
        </p:txBody>
      </p:sp>
      <p:grpSp>
        <p:nvGrpSpPr>
          <p:cNvPr id="68" name="Group 67"/>
          <p:cNvGrpSpPr/>
          <p:nvPr/>
        </p:nvGrpSpPr>
        <p:grpSpPr>
          <a:xfrm>
            <a:off x="4527256" y="2199810"/>
            <a:ext cx="2838679" cy="4255182"/>
            <a:chOff x="4618037" y="1899955"/>
            <a:chExt cx="2895600" cy="4340507"/>
          </a:xfrm>
        </p:grpSpPr>
        <p:sp>
          <p:nvSpPr>
            <p:cNvPr id="25" name="Flowchart: Process 24"/>
            <p:cNvSpPr/>
            <p:nvPr/>
          </p:nvSpPr>
          <p:spPr bwMode="auto">
            <a:xfrm>
              <a:off x="4618037" y="2354262"/>
              <a:ext cx="2895600" cy="3352800"/>
            </a:xfrm>
            <a:prstGeom prst="flowChartProcess">
              <a:avLst/>
            </a:prstGeom>
            <a:solidFill>
              <a:srgbClr val="0070C0"/>
            </a:solidFill>
            <a:ln w="38100">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5720" rIns="0" bIns="45720" numCol="1" rtlCol="0" anchor="b"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Solution</a:t>
              </a:r>
            </a:p>
          </p:txBody>
        </p:sp>
        <p:sp>
          <p:nvSpPr>
            <p:cNvPr id="21" name="Flowchart: Process 20"/>
            <p:cNvSpPr/>
            <p:nvPr/>
          </p:nvSpPr>
          <p:spPr bwMode="auto">
            <a:xfrm>
              <a:off x="5067485" y="4424832"/>
              <a:ext cx="1981200" cy="904593"/>
            </a:xfrm>
            <a:prstGeom prst="flowChartProcess">
              <a:avLst/>
            </a:prstGeom>
            <a:solidFill>
              <a:schemeClr val="bg2">
                <a:lumMod val="50000"/>
              </a:schemeClr>
            </a:solidFill>
            <a:ln w="38100">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ML module</a:t>
              </a:r>
            </a:p>
          </p:txBody>
        </p:sp>
        <p:cxnSp>
          <p:nvCxnSpPr>
            <p:cNvPr id="29" name="Straight Arrow Connector 28"/>
            <p:cNvCxnSpPr/>
            <p:nvPr/>
          </p:nvCxnSpPr>
          <p:spPr>
            <a:xfrm>
              <a:off x="6058085" y="1899955"/>
              <a:ext cx="0" cy="987707"/>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6058085" y="5350175"/>
              <a:ext cx="7752" cy="890287"/>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6065837" y="3802062"/>
              <a:ext cx="0" cy="606707"/>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5" name="Flowchart: Preparation 64"/>
            <p:cNvSpPr/>
            <p:nvPr/>
          </p:nvSpPr>
          <p:spPr bwMode="auto">
            <a:xfrm>
              <a:off x="5006366" y="2903725"/>
              <a:ext cx="2103438" cy="887962"/>
            </a:xfrm>
            <a:prstGeom prst="flowChartPreparation">
              <a:avLst/>
            </a:prstGeom>
            <a:solidFill>
              <a:srgbClr val="C00000"/>
            </a:solid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Prepare</a:t>
              </a:r>
            </a:p>
            <a:p>
              <a:pPr algn="ctr" defTabSz="914102" fontAlgn="base">
                <a:spcBef>
                  <a:spcPct val="0"/>
                </a:spcBef>
                <a:spcAft>
                  <a:spcPct val="0"/>
                </a:spcAft>
              </a:pPr>
              <a:r>
                <a:rPr lang="en-US" sz="2353" dirty="0">
                  <a:gradFill>
                    <a:gsLst>
                      <a:gs pos="0">
                        <a:srgbClr val="FFFFFF"/>
                      </a:gs>
                      <a:gs pos="100000">
                        <a:srgbClr val="FFFFFF"/>
                      </a:gs>
                    </a:gsLst>
                    <a:lin ang="5400000" scaled="0"/>
                  </a:gradFill>
                </a:rPr>
                <a:t>features</a:t>
              </a:r>
            </a:p>
          </p:txBody>
        </p:sp>
      </p:grpSp>
      <p:cxnSp>
        <p:nvCxnSpPr>
          <p:cNvPr id="22" name="Straight Arrow Connector 21"/>
          <p:cNvCxnSpPr>
            <a:stCxn id="7" idx="3"/>
            <a:endCxn id="21" idx="1"/>
          </p:cNvCxnSpPr>
          <p:nvPr/>
        </p:nvCxnSpPr>
        <p:spPr>
          <a:xfrm flipV="1">
            <a:off x="2958513" y="5118459"/>
            <a:ext cx="2009356" cy="273811"/>
          </a:xfrm>
          <a:prstGeom prst="straightConnector1">
            <a:avLst/>
          </a:prstGeom>
          <a:ln w="63500">
            <a:solidFill>
              <a:srgbClr val="FFFF00"/>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80" name="Freeform 79"/>
          <p:cNvSpPr/>
          <p:nvPr/>
        </p:nvSpPr>
        <p:spPr bwMode="auto">
          <a:xfrm>
            <a:off x="2016958" y="369136"/>
            <a:ext cx="7666863" cy="1318740"/>
          </a:xfrm>
          <a:custGeom>
            <a:avLst/>
            <a:gdLst>
              <a:gd name="connsiteX0" fmla="*/ 7839635 w 7839635"/>
              <a:gd name="connsiteY0" fmla="*/ 1035900 h 1345183"/>
              <a:gd name="connsiteX1" fmla="*/ 7234518 w 7839635"/>
              <a:gd name="connsiteY1" fmla="*/ 477 h 1345183"/>
              <a:gd name="connsiteX2" fmla="*/ 4948518 w 7839635"/>
              <a:gd name="connsiteY2" fmla="*/ 901430 h 1345183"/>
              <a:gd name="connsiteX3" fmla="*/ 833718 w 7839635"/>
              <a:gd name="connsiteY3" fmla="*/ 901430 h 1345183"/>
              <a:gd name="connsiteX4" fmla="*/ 0 w 7839635"/>
              <a:gd name="connsiteY4" fmla="*/ 1345183 h 1345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39635" h="1345183">
                <a:moveTo>
                  <a:pt x="7839635" y="1035900"/>
                </a:moveTo>
                <a:cubicBezTo>
                  <a:pt x="7778003" y="529394"/>
                  <a:pt x="7716371" y="22889"/>
                  <a:pt x="7234518" y="477"/>
                </a:cubicBezTo>
                <a:cubicBezTo>
                  <a:pt x="6752665" y="-21935"/>
                  <a:pt x="6015318" y="751271"/>
                  <a:pt x="4948518" y="901430"/>
                </a:cubicBezTo>
                <a:cubicBezTo>
                  <a:pt x="3881718" y="1051589"/>
                  <a:pt x="1658471" y="827471"/>
                  <a:pt x="833718" y="901430"/>
                </a:cubicBezTo>
                <a:cubicBezTo>
                  <a:pt x="8965" y="975389"/>
                  <a:pt x="0" y="1345183"/>
                  <a:pt x="0" y="1345183"/>
                </a:cubicBezTo>
              </a:path>
            </a:pathLst>
          </a:custGeom>
          <a:noFill/>
          <a:ln w="63500">
            <a:solidFill>
              <a:schemeClr val="tx1"/>
            </a:solidFill>
            <a:headEnd type="none" w="med" len="med"/>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spTree>
    <p:extLst>
      <p:ext uri="{BB962C8B-B14F-4D97-AF65-F5344CB8AC3E}">
        <p14:creationId xmlns:p14="http://schemas.microsoft.com/office/powerpoint/2010/main" val="264589527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ML Studio</a:t>
            </a:r>
            <a:endParaRPr lang="en-US" dirty="0"/>
          </a:p>
        </p:txBody>
      </p:sp>
      <p:sp>
        <p:nvSpPr>
          <p:cNvPr id="3" name="Text Placeholder 2"/>
          <p:cNvSpPr>
            <a:spLocks noGrp="1"/>
          </p:cNvSpPr>
          <p:nvPr>
            <p:ph type="body" sz="quarter" idx="10"/>
          </p:nvPr>
        </p:nvSpPr>
        <p:spPr/>
        <p:txBody>
          <a:bodyPr/>
          <a:lstStyle/>
          <a:p>
            <a:r>
              <a:rPr lang="en-US"/>
              <a:t>Experiments contain workflow</a:t>
            </a:r>
          </a:p>
          <a:p>
            <a:r>
              <a:rPr lang="en-US"/>
              <a:t>Experiments constructed of modules</a:t>
            </a:r>
          </a:p>
          <a:p>
            <a:r>
              <a:rPr lang="en-US"/>
              <a:t>Experiments in sharable workspace</a:t>
            </a:r>
          </a:p>
          <a:p>
            <a:r>
              <a:rPr lang="en-US"/>
              <a:t>Modules transform data, compute models, score models, and evaluate models</a:t>
            </a:r>
          </a:p>
          <a:p>
            <a:r>
              <a:rPr lang="en-US"/>
              <a:t>Create custom modules with SQL, R and Python</a:t>
            </a:r>
          </a:p>
          <a:p>
            <a:r>
              <a:rPr lang="en-US"/>
              <a:t>Deploy solutions as web services</a:t>
            </a:r>
            <a:endParaRPr lang="en-US" dirty="0"/>
          </a:p>
        </p:txBody>
      </p:sp>
    </p:spTree>
    <p:extLst>
      <p:ext uri="{BB962C8B-B14F-4D97-AF65-F5344CB8AC3E}">
        <p14:creationId xmlns:p14="http://schemas.microsoft.com/office/powerpoint/2010/main" val="11266883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Proces</a:t>
            </a:r>
            <a:endParaRPr lang="en-US" dirty="0"/>
          </a:p>
        </p:txBody>
      </p:sp>
      <p:sp>
        <p:nvSpPr>
          <p:cNvPr id="5" name="Text Placeholder 4"/>
          <p:cNvSpPr>
            <a:spLocks noGrp="1"/>
          </p:cNvSpPr>
          <p:nvPr>
            <p:ph type="body" sz="quarter" idx="10"/>
          </p:nvPr>
        </p:nvSpPr>
        <p:spPr>
          <a:xfrm>
            <a:off x="269239" y="1189177"/>
            <a:ext cx="11653523" cy="4709944"/>
          </a:xfrm>
        </p:spPr>
        <p:txBody>
          <a:bodyPr/>
          <a:lstStyle/>
          <a:p>
            <a:r>
              <a:rPr lang="en-US" dirty="0">
                <a:hlinkClick r:id="rId2"/>
              </a:rPr>
              <a:t>Create an ML workspace</a:t>
            </a:r>
            <a:endParaRPr lang="en-US" dirty="0"/>
          </a:p>
          <a:p>
            <a:r>
              <a:rPr lang="en-US" dirty="0">
                <a:hlinkClick r:id="rId3"/>
              </a:rPr>
              <a:t>Upload existing data</a:t>
            </a:r>
            <a:endParaRPr lang="en-US" dirty="0"/>
          </a:p>
          <a:p>
            <a:r>
              <a:rPr lang="en-US" dirty="0">
                <a:hlinkClick r:id="rId4"/>
              </a:rPr>
              <a:t>Create a new experiment</a:t>
            </a:r>
            <a:endParaRPr lang="en-US" dirty="0"/>
          </a:p>
          <a:p>
            <a:r>
              <a:rPr lang="en-US" dirty="0">
                <a:hlinkClick r:id="rId5"/>
              </a:rPr>
              <a:t>Train and evaluate the models</a:t>
            </a:r>
            <a:r>
              <a:rPr lang="pl-PL" dirty="0"/>
              <a:t> – i zapisać!</a:t>
            </a:r>
            <a:endParaRPr lang="en-US" dirty="0"/>
          </a:p>
          <a:p>
            <a:r>
              <a:rPr lang="en-US" dirty="0">
                <a:hlinkClick r:id="rId6"/>
              </a:rPr>
              <a:t>Publish the web service</a:t>
            </a:r>
            <a:endParaRPr lang="en-US" dirty="0"/>
          </a:p>
          <a:p>
            <a:r>
              <a:rPr lang="en-US" dirty="0">
                <a:hlinkClick r:id="rId7"/>
              </a:rPr>
              <a:t>Access the web service</a:t>
            </a:r>
            <a:endParaRPr lang="en-US" dirty="0"/>
          </a:p>
          <a:p>
            <a:endParaRPr lang="en-US" dirty="0"/>
          </a:p>
        </p:txBody>
      </p:sp>
    </p:spTree>
    <p:extLst>
      <p:ext uri="{BB962C8B-B14F-4D97-AF65-F5344CB8AC3E}">
        <p14:creationId xmlns:p14="http://schemas.microsoft.com/office/powerpoint/2010/main" val="398383843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Machine ML Studio - Online</a:t>
            </a:r>
            <a:endParaRPr lang="en-US" dirty="0"/>
          </a:p>
        </p:txBody>
      </p:sp>
      <p:pic>
        <p:nvPicPr>
          <p:cNvPr id="1026" name="Picture 2" descr="C:\Users\PRVTOM~1\AppData\Local\Temp\SNAGHTMLf1f3ef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462" y="1189176"/>
            <a:ext cx="10367763" cy="5687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34102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153905" y="649135"/>
            <a:ext cx="12038095" cy="5942857"/>
          </a:xfrm>
          <a:prstGeom prst="rect">
            <a:avLst/>
          </a:prstGeom>
        </p:spPr>
      </p:pic>
    </p:spTree>
    <p:extLst>
      <p:ext uri="{BB962C8B-B14F-4D97-AF65-F5344CB8AC3E}">
        <p14:creationId xmlns:p14="http://schemas.microsoft.com/office/powerpoint/2010/main" val="402793748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 name="Picture 2"/>
          <p:cNvPicPr>
            <a:picLocks noChangeAspect="1"/>
          </p:cNvPicPr>
          <p:nvPr/>
        </p:nvPicPr>
        <p:blipFill>
          <a:blip r:embed="rId2"/>
          <a:stretch>
            <a:fillRect/>
          </a:stretch>
        </p:blipFill>
        <p:spPr>
          <a:xfrm>
            <a:off x="5386139" y="1189176"/>
            <a:ext cx="6718102" cy="5668824"/>
          </a:xfrm>
          <a:prstGeom prst="rect">
            <a:avLst/>
          </a:prstGeom>
        </p:spPr>
      </p:pic>
      <p:pic>
        <p:nvPicPr>
          <p:cNvPr id="4" name="Picture 3"/>
          <p:cNvPicPr>
            <a:picLocks noChangeAspect="1"/>
          </p:cNvPicPr>
          <p:nvPr/>
        </p:nvPicPr>
        <p:blipFill>
          <a:blip r:embed="rId3"/>
          <a:stretch>
            <a:fillRect/>
          </a:stretch>
        </p:blipFill>
        <p:spPr>
          <a:xfrm>
            <a:off x="299118" y="1937452"/>
            <a:ext cx="5057143" cy="3847619"/>
          </a:xfrm>
          <a:prstGeom prst="rect">
            <a:avLst/>
          </a:prstGeom>
        </p:spPr>
      </p:pic>
    </p:spTree>
    <p:extLst>
      <p:ext uri="{BB962C8B-B14F-4D97-AF65-F5344CB8AC3E}">
        <p14:creationId xmlns:p14="http://schemas.microsoft.com/office/powerpoint/2010/main" val="413357340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Demo</a:t>
            </a:r>
            <a:endParaRPr lang="en-US" dirty="0"/>
          </a:p>
        </p:txBody>
      </p:sp>
      <p:sp>
        <p:nvSpPr>
          <p:cNvPr id="5" name="Text Placeholder 4"/>
          <p:cNvSpPr>
            <a:spLocks noGrp="1"/>
          </p:cNvSpPr>
          <p:nvPr>
            <p:ph type="body" sz="quarter" idx="12"/>
          </p:nvPr>
        </p:nvSpPr>
        <p:spPr/>
        <p:txBody>
          <a:bodyPr/>
          <a:lstStyle/>
          <a:p>
            <a:r>
              <a:rPr lang="pl-PL" dirty="0"/>
              <a:t>Machine Learning</a:t>
            </a:r>
            <a:endParaRPr lang="en-US" dirty="0"/>
          </a:p>
        </p:txBody>
      </p:sp>
    </p:spTree>
    <p:extLst>
      <p:ext uri="{BB962C8B-B14F-4D97-AF65-F5344CB8AC3E}">
        <p14:creationId xmlns:p14="http://schemas.microsoft.com/office/powerpoint/2010/main" val="214640406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Użycie Machine Learning</a:t>
            </a:r>
            <a:endParaRPr lang="en-US" dirty="0"/>
          </a:p>
        </p:txBody>
      </p:sp>
      <p:sp>
        <p:nvSpPr>
          <p:cNvPr id="5" name="Text Placeholder 4"/>
          <p:cNvSpPr>
            <a:spLocks noGrp="1"/>
          </p:cNvSpPr>
          <p:nvPr>
            <p:ph type="body" sz="quarter" idx="10"/>
          </p:nvPr>
        </p:nvSpPr>
        <p:spPr>
          <a:xfrm>
            <a:off x="269239" y="1189177"/>
            <a:ext cx="11653523" cy="2252924"/>
          </a:xfrm>
        </p:spPr>
        <p:txBody>
          <a:bodyPr/>
          <a:lstStyle/>
          <a:p>
            <a:pPr marL="742950" indent="-742950">
              <a:buFont typeface="+mj-lt"/>
              <a:buAutoNum type="arabicPeriod"/>
            </a:pPr>
            <a:r>
              <a:rPr lang="pl-PL" sz="3200" dirty="0"/>
              <a:t>Web API i „nieskończona” (ale kontrolowana) skalowalność</a:t>
            </a:r>
          </a:p>
          <a:p>
            <a:pPr marL="742950" indent="-742950">
              <a:buFont typeface="+mj-lt"/>
              <a:buAutoNum type="arabicPeriod"/>
            </a:pPr>
            <a:r>
              <a:rPr lang="pl-PL" sz="3200" dirty="0"/>
              <a:t>Wywołanie z poziomu Python / Spark / …</a:t>
            </a:r>
          </a:p>
          <a:p>
            <a:pPr marL="742950" indent="-742950">
              <a:buFont typeface="+mj-lt"/>
              <a:buAutoNum type="arabicPeriod"/>
            </a:pPr>
            <a:r>
              <a:rPr lang="pl-PL" sz="3200" dirty="0"/>
              <a:t>Użycie jako funkcji w </a:t>
            </a:r>
            <a:r>
              <a:rPr lang="pl-PL" sz="3200" dirty="0" err="1"/>
              <a:t>Stream</a:t>
            </a:r>
            <a:r>
              <a:rPr lang="pl-PL" sz="3200" dirty="0"/>
              <a:t> Analysis</a:t>
            </a:r>
          </a:p>
          <a:p>
            <a:pPr marL="742950" indent="-742950">
              <a:buFont typeface="+mj-lt"/>
              <a:buAutoNum type="arabicPeriod"/>
            </a:pPr>
            <a:endParaRPr lang="en-US" sz="3200" dirty="0"/>
          </a:p>
        </p:txBody>
      </p:sp>
      <p:pic>
        <p:nvPicPr>
          <p:cNvPr id="6" name="Picture 5"/>
          <p:cNvPicPr>
            <a:picLocks noChangeAspect="1"/>
          </p:cNvPicPr>
          <p:nvPr/>
        </p:nvPicPr>
        <p:blipFill>
          <a:blip r:embed="rId2"/>
          <a:stretch>
            <a:fillRect/>
          </a:stretch>
        </p:blipFill>
        <p:spPr>
          <a:xfrm>
            <a:off x="266921" y="2855630"/>
            <a:ext cx="3295650" cy="3749957"/>
          </a:xfrm>
          <a:prstGeom prst="rect">
            <a:avLst/>
          </a:prstGeom>
        </p:spPr>
      </p:pic>
      <p:pic>
        <p:nvPicPr>
          <p:cNvPr id="7" name="Picture 6"/>
          <p:cNvPicPr>
            <a:picLocks noChangeAspect="1"/>
          </p:cNvPicPr>
          <p:nvPr/>
        </p:nvPicPr>
        <p:blipFill>
          <a:blip r:embed="rId3"/>
          <a:stretch>
            <a:fillRect/>
          </a:stretch>
        </p:blipFill>
        <p:spPr>
          <a:xfrm>
            <a:off x="5645787" y="3442101"/>
            <a:ext cx="6276975" cy="2552700"/>
          </a:xfrm>
          <a:prstGeom prst="rect">
            <a:avLst/>
          </a:prstGeom>
        </p:spPr>
      </p:pic>
    </p:spTree>
    <p:extLst>
      <p:ext uri="{BB962C8B-B14F-4D97-AF65-F5344CB8AC3E}">
        <p14:creationId xmlns:p14="http://schemas.microsoft.com/office/powerpoint/2010/main" val="40342986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Co jeszcze warto „doczytać”?</a:t>
            </a:r>
            <a:endParaRPr lang="en-US" dirty="0"/>
          </a:p>
        </p:txBody>
      </p:sp>
      <p:sp>
        <p:nvSpPr>
          <p:cNvPr id="3" name="Text Placeholder 2"/>
          <p:cNvSpPr>
            <a:spLocks noGrp="1"/>
          </p:cNvSpPr>
          <p:nvPr>
            <p:ph type="body" sz="quarter" idx="10"/>
          </p:nvPr>
        </p:nvSpPr>
        <p:spPr>
          <a:xfrm>
            <a:off x="269239" y="1189177"/>
            <a:ext cx="11653523" cy="3382657"/>
          </a:xfrm>
        </p:spPr>
        <p:txBody>
          <a:bodyPr/>
          <a:lstStyle/>
          <a:p>
            <a:r>
              <a:rPr lang="en-US" b="1" dirty="0"/>
              <a:t>Microsoft Cognitive Toolkit</a:t>
            </a:r>
          </a:p>
          <a:p>
            <a:pPr lvl="1"/>
            <a:r>
              <a:rPr lang="en-US" dirty="0"/>
              <a:t>The Microsoft Cognitive Toolkit - CNTK - is a unified deep-learning toolkit by Microsoft Research.</a:t>
            </a:r>
            <a:endParaRPr lang="pl-PL" dirty="0"/>
          </a:p>
          <a:p>
            <a:pPr lvl="1"/>
            <a:r>
              <a:rPr lang="en-US" dirty="0">
                <a:hlinkClick r:id="rId2"/>
              </a:rPr>
              <a:t>https://github.com/Microsoft/CNTK</a:t>
            </a:r>
            <a:endParaRPr lang="pl-PL" dirty="0"/>
          </a:p>
          <a:p>
            <a:r>
              <a:rPr lang="pl-PL" dirty="0" err="1"/>
              <a:t>TensorFlow</a:t>
            </a:r>
            <a:endParaRPr lang="pl-PL" dirty="0"/>
          </a:p>
          <a:p>
            <a:r>
              <a:rPr lang="pl-PL" dirty="0"/>
              <a:t>Duże maszyny z GPU</a:t>
            </a:r>
          </a:p>
          <a:p>
            <a:pPr lvl="1"/>
            <a:r>
              <a:rPr lang="pl-PL" dirty="0"/>
              <a:t>NC6-24x – GPU Compute (Tesla K80 GPU) + RDMA w </a:t>
            </a:r>
            <a:r>
              <a:rPr lang="pl-PL" dirty="0" err="1"/>
              <a:t>InfiniBand</a:t>
            </a:r>
            <a:r>
              <a:rPr lang="pl-PL" dirty="0"/>
              <a:t>. Linux (no i Windows)</a:t>
            </a:r>
          </a:p>
          <a:p>
            <a:pPr lvl="1"/>
            <a:r>
              <a:rPr lang="pl-PL" dirty="0"/>
              <a:t>NV6-24 – wizualizacja na GPU (no i obliczenia), Tesla M60 + NVIDIA </a:t>
            </a:r>
            <a:r>
              <a:rPr lang="pl-PL" dirty="0" err="1"/>
              <a:t>Grid</a:t>
            </a:r>
            <a:r>
              <a:rPr lang="pl-PL" dirty="0"/>
              <a:t>. Głównie Windows</a:t>
            </a:r>
            <a:endParaRPr lang="en-US" dirty="0"/>
          </a:p>
        </p:txBody>
      </p:sp>
    </p:spTree>
    <p:extLst>
      <p:ext uri="{BB962C8B-B14F-4D97-AF65-F5344CB8AC3E}">
        <p14:creationId xmlns:p14="http://schemas.microsoft.com/office/powerpoint/2010/main" val="3173001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IoT Hub – </a:t>
            </a:r>
            <a:r>
              <a:rPr lang="pl-PL" dirty="0" err="1"/>
              <a:t>Operation</a:t>
            </a:r>
            <a:r>
              <a:rPr lang="pl-PL" dirty="0"/>
              <a:t> Monitoring</a:t>
            </a:r>
            <a:endParaRPr lang="en-US" dirty="0"/>
          </a:p>
        </p:txBody>
      </p:sp>
      <p:pic>
        <p:nvPicPr>
          <p:cNvPr id="3" name="Picture 2"/>
          <p:cNvPicPr>
            <a:picLocks noChangeAspect="1"/>
          </p:cNvPicPr>
          <p:nvPr/>
        </p:nvPicPr>
        <p:blipFill>
          <a:blip r:embed="rId2"/>
          <a:stretch>
            <a:fillRect/>
          </a:stretch>
        </p:blipFill>
        <p:spPr>
          <a:xfrm>
            <a:off x="4298205" y="1189176"/>
            <a:ext cx="3597910" cy="5540552"/>
          </a:xfrm>
          <a:prstGeom prst="rect">
            <a:avLst/>
          </a:prstGeom>
        </p:spPr>
      </p:pic>
    </p:spTree>
    <p:extLst>
      <p:ext uri="{BB962C8B-B14F-4D97-AF65-F5344CB8AC3E}">
        <p14:creationId xmlns:p14="http://schemas.microsoft.com/office/powerpoint/2010/main" val="29930224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8736586" y="1299992"/>
            <a:ext cx="3186177" cy="4659586"/>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spcBef>
                <a:spcPts val="588"/>
              </a:spcBef>
            </a:pPr>
            <a:r>
              <a:rPr lang="en-US" sz="2353" dirty="0">
                <a:solidFill>
                  <a:schemeClr val="tx1"/>
                </a:solidFill>
                <a:latin typeface="+mj-lt"/>
              </a:rPr>
              <a:t>Rich visuals</a:t>
            </a:r>
          </a:p>
          <a:p>
            <a:pPr marL="0" lvl="1">
              <a:spcBef>
                <a:spcPts val="196"/>
              </a:spcBef>
              <a:spcAft>
                <a:spcPts val="294"/>
              </a:spcAft>
            </a:pPr>
            <a:r>
              <a:rPr lang="en-US" sz="1765" dirty="0">
                <a:solidFill>
                  <a:schemeClr val="tx1"/>
                </a:solidFill>
              </a:rPr>
              <a:t>Standard and custom graphing options</a:t>
            </a:r>
          </a:p>
          <a:p>
            <a:pPr>
              <a:spcBef>
                <a:spcPts val="588"/>
              </a:spcBef>
            </a:pPr>
            <a:r>
              <a:rPr lang="en-US" sz="2353" dirty="0">
                <a:solidFill>
                  <a:schemeClr val="tx1"/>
                </a:solidFill>
                <a:latin typeface="+mj-lt"/>
              </a:rPr>
              <a:t>External data</a:t>
            </a:r>
          </a:p>
          <a:p>
            <a:pPr marL="0" lvl="1">
              <a:spcBef>
                <a:spcPts val="196"/>
              </a:spcBef>
              <a:spcAft>
                <a:spcPts val="294"/>
              </a:spcAft>
            </a:pPr>
            <a:r>
              <a:rPr lang="en-US" sz="1765" dirty="0">
                <a:solidFill>
                  <a:schemeClr val="tx1"/>
                </a:solidFill>
              </a:rPr>
              <a:t>Integrate external data feeds to add value to device data, </a:t>
            </a:r>
            <a:br>
              <a:rPr lang="en-US" sz="1765" dirty="0">
                <a:solidFill>
                  <a:schemeClr val="tx1"/>
                </a:solidFill>
              </a:rPr>
            </a:br>
            <a:r>
              <a:rPr lang="en-US" sz="1765" dirty="0">
                <a:solidFill>
                  <a:schemeClr val="tx1"/>
                </a:solidFill>
              </a:rPr>
              <a:t>or pull in external information such as weather or market information</a:t>
            </a:r>
          </a:p>
          <a:p>
            <a:pPr>
              <a:spcBef>
                <a:spcPts val="588"/>
              </a:spcBef>
            </a:pPr>
            <a:r>
              <a:rPr lang="en-US" sz="2353" dirty="0">
                <a:solidFill>
                  <a:schemeClr val="tx1"/>
                </a:solidFill>
                <a:latin typeface="+mj-lt"/>
              </a:rPr>
              <a:t>Custom dashboards*</a:t>
            </a:r>
          </a:p>
          <a:p>
            <a:pPr marL="0" lvl="1">
              <a:spcBef>
                <a:spcPts val="196"/>
              </a:spcBef>
              <a:spcAft>
                <a:spcPts val="294"/>
              </a:spcAft>
            </a:pPr>
            <a:r>
              <a:rPr lang="en-US" sz="1765" dirty="0">
                <a:solidFill>
                  <a:schemeClr val="tx1"/>
                </a:solidFill>
              </a:rPr>
              <a:t>Build heat maps and visually track data</a:t>
            </a:r>
          </a:p>
        </p:txBody>
      </p:sp>
      <p:sp>
        <p:nvSpPr>
          <p:cNvPr id="6" name="Title 5"/>
          <p:cNvSpPr>
            <a:spLocks noGrp="1"/>
          </p:cNvSpPr>
          <p:nvPr>
            <p:ph type="title"/>
          </p:nvPr>
        </p:nvSpPr>
        <p:spPr/>
        <p:txBody>
          <a:bodyPr/>
          <a:lstStyle/>
          <a:p>
            <a:r>
              <a:rPr lang="en-US" dirty="0">
                <a:solidFill>
                  <a:schemeClr val="tx1"/>
                </a:solidFill>
              </a:rPr>
              <a:t>Data visualization with full Power BI</a:t>
            </a:r>
          </a:p>
        </p:txBody>
      </p:sp>
      <p:pic>
        <p:nvPicPr>
          <p:cNvPr id="9" name="Picture 1" descr="image001"/>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69240" y="1299992"/>
            <a:ext cx="8367794" cy="465958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8296910" y="6268277"/>
            <a:ext cx="3625852" cy="452590"/>
          </a:xfrm>
          <a:prstGeom prst="rect">
            <a:avLst/>
          </a:prstGeom>
          <a:noFill/>
        </p:spPr>
        <p:txBody>
          <a:bodyPr wrap="square" lIns="179285" tIns="143428" rIns="179285" bIns="143428" rtlCol="0">
            <a:spAutoFit/>
          </a:bodyPr>
          <a:lstStyle/>
          <a:p>
            <a:pPr algn="r">
              <a:lnSpc>
                <a:spcPct val="90000"/>
              </a:lnSpc>
              <a:spcAft>
                <a:spcPts val="588"/>
              </a:spcAft>
            </a:pPr>
            <a:r>
              <a:rPr lang="en-US" sz="1176" dirty="0">
                <a:gradFill>
                  <a:gsLst>
                    <a:gs pos="2917">
                      <a:schemeClr val="tx1"/>
                    </a:gs>
                    <a:gs pos="30000">
                      <a:schemeClr val="tx1"/>
                    </a:gs>
                  </a:gsLst>
                  <a:lin ang="5400000" scaled="0"/>
                </a:gradFill>
              </a:rPr>
              <a:t>*Power BI subscription required</a:t>
            </a:r>
          </a:p>
        </p:txBody>
      </p:sp>
    </p:spTree>
    <p:extLst>
      <p:ext uri="{BB962C8B-B14F-4D97-AF65-F5344CB8AC3E}">
        <p14:creationId xmlns:p14="http://schemas.microsoft.com/office/powerpoint/2010/main" val="86289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4925" y="1413898"/>
            <a:ext cx="5383521" cy="3025427"/>
          </a:xfrm>
          <a:prstGeom prst="rect">
            <a:avLst/>
          </a:prstGeom>
        </p:spPr>
      </p:pic>
      <p:sp>
        <p:nvSpPr>
          <p:cNvPr id="8" name="Rectangular Callout 7"/>
          <p:cNvSpPr/>
          <p:nvPr/>
        </p:nvSpPr>
        <p:spPr>
          <a:xfrm>
            <a:off x="1880966" y="1911713"/>
            <a:ext cx="1986501" cy="914270"/>
          </a:xfrm>
          <a:prstGeom prst="wedgeRectCallout">
            <a:avLst>
              <a:gd name="adj1" fmla="val -72262"/>
              <a:gd name="adj2" fmla="val 2986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r>
              <a:rPr lang="en-US" sz="1600" kern="0" dirty="0">
                <a:gradFill>
                  <a:gsLst>
                    <a:gs pos="0">
                      <a:schemeClr val="bg1"/>
                    </a:gs>
                    <a:gs pos="100000">
                      <a:schemeClr val="bg1"/>
                    </a:gs>
                  </a:gsLst>
                  <a:lin ang="5400000" scaled="1"/>
                </a:gradFill>
              </a:rPr>
              <a:t>“Hey Cortana, show me my sales opportunity”</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3702" y="3312084"/>
            <a:ext cx="4963145" cy="2995001"/>
          </a:xfrm>
          <a:prstGeom prst="rect">
            <a:avLst/>
          </a:prstGeom>
        </p:spPr>
      </p:pic>
      <p:sp>
        <p:nvSpPr>
          <p:cNvPr id="4" name="Title 3"/>
          <p:cNvSpPr>
            <a:spLocks noGrp="1"/>
          </p:cNvSpPr>
          <p:nvPr>
            <p:ph type="title"/>
          </p:nvPr>
        </p:nvSpPr>
        <p:spPr/>
        <p:txBody>
          <a:bodyPr/>
          <a:lstStyle/>
          <a:p>
            <a:r>
              <a:rPr lang="en-US" dirty="0"/>
              <a:t>Experience your data in new ways</a:t>
            </a:r>
          </a:p>
        </p:txBody>
      </p:sp>
      <p:grpSp>
        <p:nvGrpSpPr>
          <p:cNvPr id="5" name="Group 4"/>
          <p:cNvGrpSpPr/>
          <p:nvPr/>
        </p:nvGrpSpPr>
        <p:grpSpPr>
          <a:xfrm>
            <a:off x="6544212" y="2218353"/>
            <a:ext cx="5380556" cy="2421295"/>
            <a:chOff x="6675436" y="1441753"/>
            <a:chExt cx="5488447" cy="2469847"/>
          </a:xfrm>
        </p:grpSpPr>
        <p:sp>
          <p:nvSpPr>
            <p:cNvPr id="19" name="Rectangle 18"/>
            <p:cNvSpPr/>
            <p:nvPr/>
          </p:nvSpPr>
          <p:spPr bwMode="auto">
            <a:xfrm>
              <a:off x="6675436" y="1441753"/>
              <a:ext cx="5488447" cy="24698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268927" rIns="0" bIns="44802" numCol="1" spcCol="0" rtlCol="0" fromWordArt="0" anchor="t" anchorCtr="0" forceAA="0" compatLnSpc="1">
              <a:prstTxWarp prst="textNoShape">
                <a:avLst/>
              </a:prstTxWarp>
              <a:noAutofit/>
            </a:bodyPr>
            <a:lstStyle/>
            <a:p>
              <a:pPr marL="448021" indent="-395130" defTabSz="913245" fontAlgn="base">
                <a:lnSpc>
                  <a:spcPct val="90000"/>
                </a:lnSpc>
                <a:spcBef>
                  <a:spcPts val="300"/>
                </a:spcBef>
                <a:spcAft>
                  <a:spcPts val="1000"/>
                </a:spcAft>
                <a:buClr>
                  <a:schemeClr val="bg1">
                    <a:lumMod val="95000"/>
                  </a:schemeClr>
                </a:buClr>
                <a:buFont typeface="Arial" panose="020B0604020202020204" pitchFamily="34" charset="0"/>
                <a:buChar char="•"/>
                <a:defRPr/>
              </a:pP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Natural language query—ask questions of your data more naturally</a:t>
              </a:r>
            </a:p>
            <a:p>
              <a:pPr marL="448021" indent="-395130" defTabSz="913245" fontAlgn="base">
                <a:lnSpc>
                  <a:spcPct val="90000"/>
                </a:lnSpc>
                <a:spcBef>
                  <a:spcPts val="300"/>
                </a:spcBef>
                <a:spcAft>
                  <a:spcPts val="1000"/>
                </a:spcAft>
                <a:buClr>
                  <a:schemeClr val="bg1">
                    <a:lumMod val="95000"/>
                  </a:schemeClr>
                </a:buClr>
                <a:buFont typeface="Arial" panose="020B0604020202020204" pitchFamily="34" charset="0"/>
                <a:buChar char="•"/>
                <a:defRPr/>
              </a:pP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Cortana integration—allows you to access your data from Windows 10</a:t>
              </a:r>
            </a:p>
            <a:p>
              <a:pPr marL="448021" indent="-395130" defTabSz="913245" fontAlgn="base">
                <a:lnSpc>
                  <a:spcPct val="90000"/>
                </a:lnSpc>
                <a:spcBef>
                  <a:spcPts val="300"/>
                </a:spcBef>
                <a:spcAft>
                  <a:spcPts val="1000"/>
                </a:spcAft>
                <a:buClr>
                  <a:schemeClr val="bg1">
                    <a:lumMod val="95000"/>
                  </a:schemeClr>
                </a:buClr>
                <a:buFont typeface="Arial" panose="020B0604020202020204" pitchFamily="34" charset="0"/>
                <a:buChar char="•"/>
                <a:defRPr/>
              </a:pP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Quick insights—auto discover  patterns and insights in your data </a:t>
              </a:r>
            </a:p>
          </p:txBody>
        </p:sp>
        <p:grpSp>
          <p:nvGrpSpPr>
            <p:cNvPr id="30" name="Group 29"/>
            <p:cNvGrpSpPr/>
            <p:nvPr/>
          </p:nvGrpSpPr>
          <p:grpSpPr>
            <a:xfrm>
              <a:off x="6945243" y="1713482"/>
              <a:ext cx="384467" cy="384467"/>
              <a:chOff x="8431377" y="-766784"/>
              <a:chExt cx="457200" cy="457200"/>
            </a:xfrm>
            <a:solidFill>
              <a:schemeClr val="tx2"/>
            </a:solidFill>
          </p:grpSpPr>
          <p:sp>
            <p:nvSpPr>
              <p:cNvPr id="31"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sp>
            <p:nvSpPr>
              <p:cNvPr id="32"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grpSp>
        <p:grpSp>
          <p:nvGrpSpPr>
            <p:cNvPr id="33" name="Group 32"/>
            <p:cNvGrpSpPr/>
            <p:nvPr/>
          </p:nvGrpSpPr>
          <p:grpSpPr>
            <a:xfrm>
              <a:off x="6945243" y="2397472"/>
              <a:ext cx="384467" cy="384467"/>
              <a:chOff x="8431377" y="-766784"/>
              <a:chExt cx="457200" cy="457200"/>
            </a:xfrm>
            <a:solidFill>
              <a:schemeClr val="tx2"/>
            </a:solidFill>
          </p:grpSpPr>
          <p:sp>
            <p:nvSpPr>
              <p:cNvPr id="34"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sp>
            <p:nvSpPr>
              <p:cNvPr id="35"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grpSp>
        <p:grpSp>
          <p:nvGrpSpPr>
            <p:cNvPr id="36" name="Group 35"/>
            <p:cNvGrpSpPr/>
            <p:nvPr/>
          </p:nvGrpSpPr>
          <p:grpSpPr>
            <a:xfrm>
              <a:off x="6945243" y="3081460"/>
              <a:ext cx="384467" cy="384467"/>
              <a:chOff x="8431377" y="-766784"/>
              <a:chExt cx="457200" cy="457200"/>
            </a:xfrm>
            <a:solidFill>
              <a:schemeClr val="tx2"/>
            </a:solidFill>
          </p:grpSpPr>
          <p:sp>
            <p:nvSpPr>
              <p:cNvPr id="3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sp>
            <p:nvSpPr>
              <p:cNvPr id="3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grpSp>
      </p:grpSp>
    </p:spTree>
    <p:extLst>
      <p:ext uri="{BB962C8B-B14F-4D97-AF65-F5344CB8AC3E}">
        <p14:creationId xmlns:p14="http://schemas.microsoft.com/office/powerpoint/2010/main" val="1510418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25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par>
                          <p:cTn id="11" fill="hold">
                            <p:stCondLst>
                              <p:cond delay="750"/>
                            </p:stCondLst>
                            <p:childTnLst>
                              <p:par>
                                <p:cTn id="12" presetID="1" presetClass="entr" presetSubtype="0" fill="hold" grpId="0" nodeType="afterEffect">
                                  <p:stCondLst>
                                    <p:cond delay="0"/>
                                  </p:stCondLst>
                                  <p:childTnLst>
                                    <p:set>
                                      <p:cBhvr>
                                        <p:cTn id="13" dur="1" fill="hold">
                                          <p:stCondLst>
                                            <p:cond delay="499"/>
                                          </p:stCondLst>
                                        </p:cTn>
                                        <p:tgtEl>
                                          <p:spTgt spid="8"/>
                                        </p:tgtEl>
                                        <p:attrNameLst>
                                          <p:attrName>style.visibility</p:attrName>
                                        </p:attrNameLst>
                                      </p:cBhvr>
                                      <p:to>
                                        <p:strVal val="visible"/>
                                      </p:to>
                                    </p:set>
                                  </p:childTnLst>
                                </p:cTn>
                              </p:par>
                              <p:par>
                                <p:cTn id="14" presetID="6" presetClass="emph" presetSubtype="0" accel="100000" autoRev="1" fill="hold" grpId="1" nodeType="withEffect">
                                  <p:stCondLst>
                                    <p:cond delay="0"/>
                                  </p:stCondLst>
                                  <p:childTnLst>
                                    <p:animScale>
                                      <p:cBhvr>
                                        <p:cTn id="15" dur="500" fill="hold"/>
                                        <p:tgtEl>
                                          <p:spTgt spid="8"/>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hidden="1"/>
          <p:cNvGraphicFramePr>
            <a:graphicFrameLocks noChangeAspect="1"/>
          </p:cNvGraphicFramePr>
          <p:nvPr>
            <p:custDataLst>
              <p:tags r:id="rId2"/>
            </p:custDataLst>
            <p:extLst/>
          </p:nvPr>
        </p:nvGraphicFramePr>
        <p:xfrm>
          <a:off x="4153" y="3504"/>
          <a:ext cx="1556" cy="1556"/>
        </p:xfrm>
        <a:graphic>
          <a:graphicData uri="http://schemas.openxmlformats.org/presentationml/2006/ole">
            <mc:AlternateContent xmlns:mc="http://schemas.openxmlformats.org/markup-compatibility/2006">
              <mc:Choice xmlns:v="urn:schemas-microsoft-com:vml" Requires="v">
                <p:oleObj spid="_x0000_s4513" name="think-cell Slide" r:id="rId5" imgW="270" imgH="270" progId="TCLayout.ActiveDocument.1">
                  <p:embed/>
                </p:oleObj>
              </mc:Choice>
              <mc:Fallback>
                <p:oleObj name="think-cell Slide" r:id="rId5" imgW="270" imgH="270" progId="TCLayout.ActiveDocument.1">
                  <p:embed/>
                  <p:pic>
                    <p:nvPicPr>
                      <p:cNvPr id="26" name="Object 25" hidden="1"/>
                      <p:cNvPicPr/>
                      <p:nvPr/>
                    </p:nvPicPr>
                    <p:blipFill>
                      <a:blip r:embed="rId6"/>
                      <a:stretch>
                        <a:fillRect/>
                      </a:stretch>
                    </p:blipFill>
                    <p:spPr>
                      <a:xfrm>
                        <a:off x="4153" y="3504"/>
                        <a:ext cx="1556" cy="1556"/>
                      </a:xfrm>
                      <a:prstGeom prst="rect">
                        <a:avLst/>
                      </a:prstGeom>
                    </p:spPr>
                  </p:pic>
                </p:oleObj>
              </mc:Fallback>
            </mc:AlternateContent>
          </a:graphicData>
        </a:graphic>
      </p:graphicFrame>
      <p:sp>
        <p:nvSpPr>
          <p:cNvPr id="7" name="Rectangle 6"/>
          <p:cNvSpPr/>
          <p:nvPr/>
        </p:nvSpPr>
        <p:spPr bwMode="auto">
          <a:xfrm>
            <a:off x="7506053" y="2505209"/>
            <a:ext cx="4414746" cy="269082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0" bIns="44802" numCol="1" spcCol="0" rtlCol="0" fromWordArt="0" anchor="t" anchorCtr="0" forceAA="0" compatLnSpc="1">
            <a:prstTxWarp prst="textNoShape">
              <a:avLst/>
            </a:prstTxWarp>
            <a:noAutofit/>
          </a:bodyPr>
          <a:lstStyle/>
          <a:p>
            <a:pPr marL="448021" indent="-395130" defTabSz="913245" fontAlgn="base">
              <a:lnSpc>
                <a:spcPct val="90000"/>
              </a:lnSpc>
              <a:spcAft>
                <a:spcPts val="1000"/>
              </a:spcAft>
              <a:buClr>
                <a:schemeClr val="bg1">
                  <a:lumMod val="95000"/>
                </a:schemeClr>
              </a:buClr>
              <a:buFont typeface="Arial" panose="020B0604020202020204" pitchFamily="34" charset="0"/>
              <a:buChar char="•"/>
              <a:defRPr/>
            </a:pP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Live dashboards provide a 360º  view of your business</a:t>
            </a:r>
          </a:p>
          <a:p>
            <a:pPr marL="448021" indent="-395130" defTabSz="913245" fontAlgn="base">
              <a:lnSpc>
                <a:spcPct val="90000"/>
              </a:lnSpc>
              <a:spcAft>
                <a:spcPts val="1000"/>
              </a:spcAft>
              <a:buClr>
                <a:schemeClr val="bg1">
                  <a:lumMod val="95000"/>
                </a:schemeClr>
              </a:buClr>
              <a:buFont typeface="Arial" panose="020B0604020202020204" pitchFamily="34" charset="0"/>
              <a:buChar char="•"/>
              <a:defRPr/>
            </a:pP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Track your data in real-time with support for streaming data</a:t>
            </a:r>
          </a:p>
          <a:p>
            <a:pPr marL="448021" indent="-395130" defTabSz="913245" fontAlgn="base">
              <a:lnSpc>
                <a:spcPct val="90000"/>
              </a:lnSpc>
              <a:spcAft>
                <a:spcPts val="1000"/>
              </a:spcAft>
              <a:buClr>
                <a:schemeClr val="bg1">
                  <a:lumMod val="95000"/>
                </a:schemeClr>
              </a:buClr>
              <a:buFont typeface="Arial" panose="020B0604020202020204" pitchFamily="34" charset="0"/>
              <a:buChar char="•"/>
              <a:defRPr/>
            </a:pP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Drill through to underlying reports to explore in more detail</a:t>
            </a:r>
          </a:p>
          <a:p>
            <a:pPr marL="448021" indent="-395130" defTabSz="913245" fontAlgn="base">
              <a:lnSpc>
                <a:spcPct val="90000"/>
              </a:lnSpc>
              <a:spcAft>
                <a:spcPts val="1000"/>
              </a:spcAft>
              <a:buClr>
                <a:schemeClr val="bg1">
                  <a:lumMod val="95000"/>
                </a:schemeClr>
              </a:buClr>
              <a:buFont typeface="Arial" panose="020B0604020202020204" pitchFamily="34" charset="0"/>
              <a:buChar char="•"/>
              <a:defRPr/>
            </a:pP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Pin new visualizations and KPIs </a:t>
            </a:r>
            <a:b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b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to monitor performance</a:t>
            </a:r>
          </a:p>
        </p:txBody>
      </p:sp>
      <p:grpSp>
        <p:nvGrpSpPr>
          <p:cNvPr id="8" name="Group 7"/>
          <p:cNvGrpSpPr/>
          <p:nvPr/>
        </p:nvGrpSpPr>
        <p:grpSpPr>
          <a:xfrm>
            <a:off x="7636464" y="2598813"/>
            <a:ext cx="376909" cy="376909"/>
            <a:chOff x="8431377" y="-766784"/>
            <a:chExt cx="457200" cy="457200"/>
          </a:xfrm>
          <a:solidFill>
            <a:schemeClr val="tx2"/>
          </a:solidFill>
        </p:grpSpPr>
        <p:sp>
          <p:nvSpPr>
            <p:cNvPr id="10"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sp>
          <p:nvSpPr>
            <p:cNvPr id="11"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grpSp>
      <p:grpSp>
        <p:nvGrpSpPr>
          <p:cNvPr id="16" name="Group 15"/>
          <p:cNvGrpSpPr/>
          <p:nvPr/>
        </p:nvGrpSpPr>
        <p:grpSpPr>
          <a:xfrm>
            <a:off x="7636464" y="3269358"/>
            <a:ext cx="376909" cy="376909"/>
            <a:chOff x="8431377" y="-766784"/>
            <a:chExt cx="457200" cy="457200"/>
          </a:xfrm>
          <a:solidFill>
            <a:schemeClr val="tx2"/>
          </a:solidFill>
        </p:grpSpPr>
        <p:sp>
          <p:nvSpPr>
            <p:cNvPr id="1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sp>
          <p:nvSpPr>
            <p:cNvPr id="1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grpSp>
      <p:grpSp>
        <p:nvGrpSpPr>
          <p:cNvPr id="21" name="Group 20"/>
          <p:cNvGrpSpPr/>
          <p:nvPr/>
        </p:nvGrpSpPr>
        <p:grpSpPr>
          <a:xfrm>
            <a:off x="7636464" y="3939902"/>
            <a:ext cx="376909" cy="376909"/>
            <a:chOff x="8431377" y="-766784"/>
            <a:chExt cx="457200" cy="457200"/>
          </a:xfrm>
          <a:solidFill>
            <a:schemeClr val="tx2"/>
          </a:solidFill>
        </p:grpSpPr>
        <p:sp>
          <p:nvSpPr>
            <p:cNvPr id="22"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sp>
          <p:nvSpPr>
            <p:cNvPr id="23"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grpSp>
      <p:grpSp>
        <p:nvGrpSpPr>
          <p:cNvPr id="27" name="Group 26"/>
          <p:cNvGrpSpPr/>
          <p:nvPr/>
        </p:nvGrpSpPr>
        <p:grpSpPr>
          <a:xfrm>
            <a:off x="7636464" y="4610444"/>
            <a:ext cx="376909" cy="376909"/>
            <a:chOff x="8431377" y="-766784"/>
            <a:chExt cx="457200" cy="457200"/>
          </a:xfrm>
          <a:solidFill>
            <a:schemeClr val="tx2"/>
          </a:solidFill>
        </p:grpSpPr>
        <p:sp>
          <p:nvSpPr>
            <p:cNvPr id="28"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sp>
          <p:nvSpPr>
            <p:cNvPr id="29"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grpSp>
      <p:grpSp>
        <p:nvGrpSpPr>
          <p:cNvPr id="200" name="Group 199"/>
          <p:cNvGrpSpPr/>
          <p:nvPr/>
        </p:nvGrpSpPr>
        <p:grpSpPr>
          <a:xfrm>
            <a:off x="726131" y="2492160"/>
            <a:ext cx="6470488" cy="3177405"/>
            <a:chOff x="2854200" y="1615831"/>
            <a:chExt cx="8161364" cy="4007729"/>
          </a:xfrm>
        </p:grpSpPr>
        <p:pic>
          <p:nvPicPr>
            <p:cNvPr id="201" name="Picture 20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58003" y="1817870"/>
              <a:ext cx="5575269" cy="3154787"/>
            </a:xfrm>
            <a:prstGeom prst="rect">
              <a:avLst/>
            </a:prstGeom>
          </p:spPr>
        </p:pic>
        <p:sp>
          <p:nvSpPr>
            <p:cNvPr id="202" name="Freeform 1383"/>
            <p:cNvSpPr>
              <a:spLocks noChangeAspect="1" noEditPoints="1"/>
            </p:cNvSpPr>
            <p:nvPr/>
          </p:nvSpPr>
          <p:spPr bwMode="auto">
            <a:xfrm>
              <a:off x="2854200" y="1615831"/>
              <a:ext cx="8161364" cy="4007729"/>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chemeClr val="tx1">
                <a:lumMod val="75000"/>
              </a:schemeClr>
            </a:solidFill>
            <a:ln w="9525">
              <a:solidFill>
                <a:srgbClr val="FFFFFF"/>
              </a:solidFill>
            </a:ln>
            <a:extLst/>
          </p:spPr>
          <p:txBody>
            <a:bodyPr vert="horz" wrap="square" lIns="91414" tIns="45706" rIns="91414" bIns="4570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600" dirty="0">
                <a:solidFill>
                  <a:srgbClr val="000000"/>
                </a:solidFill>
              </a:endParaRPr>
            </a:p>
          </p:txBody>
        </p:sp>
      </p:grpSp>
      <p:sp>
        <p:nvSpPr>
          <p:cNvPr id="267" name="TextBox 266"/>
          <p:cNvSpPr txBox="1"/>
          <p:nvPr/>
        </p:nvSpPr>
        <p:spPr>
          <a:xfrm>
            <a:off x="2388111" y="4044811"/>
            <a:ext cx="512359" cy="184666"/>
          </a:xfrm>
          <a:prstGeom prst="rect">
            <a:avLst/>
          </a:prstGeom>
          <a:solidFill>
            <a:srgbClr val="FFFFFF"/>
          </a:solidFill>
        </p:spPr>
        <p:txBody>
          <a:bodyPr wrap="square" lIns="0" tIns="0" rIns="0" bIns="0" rtlCol="0">
            <a:spAutoFit/>
          </a:bodyPr>
          <a:lstStyle/>
          <a:p>
            <a:pPr defTabSz="914049">
              <a:spcAft>
                <a:spcPts val="600"/>
              </a:spcAft>
              <a:defRPr/>
            </a:pPr>
            <a:r>
              <a:rPr lang="en-US" sz="1200" kern="0" dirty="0">
                <a:solidFill>
                  <a:srgbClr val="505050"/>
                </a:solidFill>
                <a:latin typeface="Segoe UI Light"/>
              </a:rPr>
              <a:t>146.03K</a:t>
            </a:r>
          </a:p>
        </p:txBody>
      </p:sp>
      <p:sp>
        <p:nvSpPr>
          <p:cNvPr id="268" name="TextBox 267"/>
          <p:cNvSpPr txBox="1"/>
          <p:nvPr/>
        </p:nvSpPr>
        <p:spPr>
          <a:xfrm>
            <a:off x="2388444" y="4044811"/>
            <a:ext cx="513792" cy="184666"/>
          </a:xfrm>
          <a:prstGeom prst="rect">
            <a:avLst/>
          </a:prstGeom>
          <a:solidFill>
            <a:srgbClr val="FFFFFF"/>
          </a:solidFill>
        </p:spPr>
        <p:txBody>
          <a:bodyPr wrap="square" lIns="0" tIns="0" rIns="0" bIns="0" rtlCol="0">
            <a:spAutoFit/>
          </a:bodyPr>
          <a:lstStyle/>
          <a:p>
            <a:pPr defTabSz="914049">
              <a:spcAft>
                <a:spcPts val="600"/>
              </a:spcAft>
              <a:defRPr/>
            </a:pPr>
            <a:r>
              <a:rPr lang="en-US" sz="1200" kern="0" dirty="0">
                <a:solidFill>
                  <a:srgbClr val="505050"/>
                </a:solidFill>
                <a:latin typeface="Segoe UI Light"/>
              </a:rPr>
              <a:t>145.84K</a:t>
            </a:r>
          </a:p>
        </p:txBody>
      </p:sp>
      <p:sp>
        <p:nvSpPr>
          <p:cNvPr id="269" name="TextBox 268"/>
          <p:cNvSpPr txBox="1"/>
          <p:nvPr/>
        </p:nvSpPr>
        <p:spPr>
          <a:xfrm>
            <a:off x="2388111" y="4044811"/>
            <a:ext cx="512359" cy="184666"/>
          </a:xfrm>
          <a:prstGeom prst="rect">
            <a:avLst/>
          </a:prstGeom>
          <a:solidFill>
            <a:srgbClr val="FFFFFF"/>
          </a:solidFill>
        </p:spPr>
        <p:txBody>
          <a:bodyPr wrap="square" lIns="0" tIns="0" rIns="0" bIns="0" rtlCol="0">
            <a:spAutoFit/>
          </a:bodyPr>
          <a:lstStyle/>
          <a:p>
            <a:pPr defTabSz="914049">
              <a:spcAft>
                <a:spcPts val="600"/>
              </a:spcAft>
              <a:defRPr/>
            </a:pPr>
            <a:r>
              <a:rPr lang="en-US" sz="1200" kern="0" dirty="0">
                <a:solidFill>
                  <a:srgbClr val="505050"/>
                </a:solidFill>
                <a:latin typeface="Segoe UI Light"/>
              </a:rPr>
              <a:t>145.96K</a:t>
            </a:r>
          </a:p>
        </p:txBody>
      </p:sp>
      <p:sp>
        <p:nvSpPr>
          <p:cNvPr id="270" name="TextBox 269"/>
          <p:cNvSpPr txBox="1"/>
          <p:nvPr/>
        </p:nvSpPr>
        <p:spPr>
          <a:xfrm>
            <a:off x="2388111" y="4044811"/>
            <a:ext cx="512359" cy="184666"/>
          </a:xfrm>
          <a:prstGeom prst="rect">
            <a:avLst/>
          </a:prstGeom>
          <a:solidFill>
            <a:srgbClr val="FFFFFF"/>
          </a:solidFill>
        </p:spPr>
        <p:txBody>
          <a:bodyPr wrap="square" lIns="0" tIns="0" rIns="0" bIns="0" rtlCol="0">
            <a:spAutoFit/>
          </a:bodyPr>
          <a:lstStyle/>
          <a:p>
            <a:pPr defTabSz="914049">
              <a:spcAft>
                <a:spcPts val="600"/>
              </a:spcAft>
              <a:defRPr/>
            </a:pPr>
            <a:r>
              <a:rPr lang="en-US" sz="1200" kern="0" dirty="0">
                <a:solidFill>
                  <a:srgbClr val="505050"/>
                </a:solidFill>
                <a:latin typeface="Segoe UI Light"/>
              </a:rPr>
              <a:t>146.06K</a:t>
            </a:r>
          </a:p>
        </p:txBody>
      </p:sp>
      <p:sp>
        <p:nvSpPr>
          <p:cNvPr id="271" name="TextBox 270"/>
          <p:cNvSpPr txBox="1"/>
          <p:nvPr/>
        </p:nvSpPr>
        <p:spPr>
          <a:xfrm>
            <a:off x="3052439" y="4044811"/>
            <a:ext cx="459627" cy="184666"/>
          </a:xfrm>
          <a:prstGeom prst="rect">
            <a:avLst/>
          </a:prstGeom>
          <a:solidFill>
            <a:srgbClr val="FFFFFF"/>
          </a:solidFill>
        </p:spPr>
        <p:txBody>
          <a:bodyPr wrap="square" lIns="0" tIns="0" rIns="0" bIns="0" rtlCol="0">
            <a:spAutoFit/>
          </a:bodyPr>
          <a:lstStyle/>
          <a:p>
            <a:pPr defTabSz="914049">
              <a:spcAft>
                <a:spcPts val="600"/>
              </a:spcAft>
              <a:defRPr/>
            </a:pPr>
            <a:r>
              <a:rPr lang="en-US" sz="1200" kern="0" dirty="0">
                <a:solidFill>
                  <a:srgbClr val="505050"/>
                </a:solidFill>
                <a:latin typeface="Segoe UI Light"/>
              </a:rPr>
              <a:t>40.08K</a:t>
            </a:r>
          </a:p>
        </p:txBody>
      </p:sp>
      <p:sp>
        <p:nvSpPr>
          <p:cNvPr id="272" name="TextBox 271"/>
          <p:cNvSpPr txBox="1"/>
          <p:nvPr/>
        </p:nvSpPr>
        <p:spPr>
          <a:xfrm>
            <a:off x="3052439" y="4044811"/>
            <a:ext cx="459627" cy="184666"/>
          </a:xfrm>
          <a:prstGeom prst="rect">
            <a:avLst/>
          </a:prstGeom>
          <a:solidFill>
            <a:srgbClr val="FFFFFF"/>
          </a:solidFill>
        </p:spPr>
        <p:txBody>
          <a:bodyPr wrap="square" lIns="0" tIns="0" rIns="0" bIns="0" rtlCol="0">
            <a:spAutoFit/>
          </a:bodyPr>
          <a:lstStyle/>
          <a:p>
            <a:pPr defTabSz="914049">
              <a:spcAft>
                <a:spcPts val="600"/>
              </a:spcAft>
              <a:defRPr/>
            </a:pPr>
            <a:r>
              <a:rPr lang="en-US" sz="1200" kern="0" dirty="0">
                <a:solidFill>
                  <a:srgbClr val="505050"/>
                </a:solidFill>
                <a:latin typeface="Segoe UI Light"/>
              </a:rPr>
              <a:t>38.84K</a:t>
            </a:r>
          </a:p>
        </p:txBody>
      </p:sp>
      <p:sp>
        <p:nvSpPr>
          <p:cNvPr id="273" name="TextBox 272"/>
          <p:cNvSpPr txBox="1"/>
          <p:nvPr/>
        </p:nvSpPr>
        <p:spPr>
          <a:xfrm>
            <a:off x="3052107" y="4044811"/>
            <a:ext cx="458177" cy="184666"/>
          </a:xfrm>
          <a:prstGeom prst="rect">
            <a:avLst/>
          </a:prstGeom>
          <a:solidFill>
            <a:srgbClr val="FFFFFF"/>
          </a:solidFill>
        </p:spPr>
        <p:txBody>
          <a:bodyPr wrap="square" lIns="0" tIns="0" rIns="0" bIns="0" rtlCol="0">
            <a:spAutoFit/>
          </a:bodyPr>
          <a:lstStyle/>
          <a:p>
            <a:pPr defTabSz="914049">
              <a:spcAft>
                <a:spcPts val="600"/>
              </a:spcAft>
              <a:defRPr/>
            </a:pPr>
            <a:r>
              <a:rPr lang="en-US" sz="1200" kern="0" dirty="0">
                <a:solidFill>
                  <a:srgbClr val="505050"/>
                </a:solidFill>
                <a:latin typeface="Segoe UI Light"/>
              </a:rPr>
              <a:t>39.99K</a:t>
            </a:r>
          </a:p>
        </p:txBody>
      </p:sp>
      <p:sp>
        <p:nvSpPr>
          <p:cNvPr id="274" name="TextBox 273"/>
          <p:cNvSpPr txBox="1"/>
          <p:nvPr/>
        </p:nvSpPr>
        <p:spPr>
          <a:xfrm>
            <a:off x="3052439" y="4044811"/>
            <a:ext cx="459627" cy="184666"/>
          </a:xfrm>
          <a:prstGeom prst="rect">
            <a:avLst/>
          </a:prstGeom>
          <a:solidFill>
            <a:srgbClr val="FFFFFF"/>
          </a:solidFill>
        </p:spPr>
        <p:txBody>
          <a:bodyPr wrap="square" lIns="0" tIns="0" rIns="0" bIns="0" rtlCol="0">
            <a:spAutoFit/>
          </a:bodyPr>
          <a:lstStyle/>
          <a:p>
            <a:pPr defTabSz="914049">
              <a:spcAft>
                <a:spcPts val="600"/>
              </a:spcAft>
              <a:defRPr/>
            </a:pPr>
            <a:r>
              <a:rPr lang="en-US" sz="1200" kern="0" dirty="0">
                <a:solidFill>
                  <a:srgbClr val="505050"/>
                </a:solidFill>
                <a:latin typeface="Segoe UI Light"/>
              </a:rPr>
              <a:t>40.33K</a:t>
            </a:r>
          </a:p>
        </p:txBody>
      </p:sp>
      <p:sp>
        <p:nvSpPr>
          <p:cNvPr id="2" name="Title 1"/>
          <p:cNvSpPr>
            <a:spLocks noGrp="1"/>
          </p:cNvSpPr>
          <p:nvPr>
            <p:ph type="title"/>
          </p:nvPr>
        </p:nvSpPr>
        <p:spPr/>
        <p:txBody>
          <a:bodyPr/>
          <a:lstStyle/>
          <a:p>
            <a:r>
              <a:rPr lang="en-US" dirty="0"/>
              <a:t>Live dashboards &amp; reports</a:t>
            </a:r>
          </a:p>
        </p:txBody>
      </p:sp>
    </p:spTree>
    <p:extLst>
      <p:ext uri="{BB962C8B-B14F-4D97-AF65-F5344CB8AC3E}">
        <p14:creationId xmlns:p14="http://schemas.microsoft.com/office/powerpoint/2010/main" val="2796379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50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50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100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fade">
                                      <p:cBhvr>
                                        <p:cTn id="22" dur="500"/>
                                        <p:tgtEl>
                                          <p:spTgt spid="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130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fade">
                                      <p:cBhvr>
                                        <p:cTn id="27" dur="500"/>
                                        <p:tgtEl>
                                          <p:spTgt spid="7">
                                            <p:txEl>
                                              <p:pRg st="3" end="3"/>
                                            </p:txEl>
                                          </p:spTgt>
                                        </p:tgtEl>
                                      </p:cBhvr>
                                    </p:animEffect>
                                  </p:childTnLst>
                                </p:cTn>
                              </p:par>
                              <p:par>
                                <p:cTn id="28" presetID="10" presetClass="entr" presetSubtype="0" fill="hold" nodeType="withEffect">
                                  <p:stCondLst>
                                    <p:cond delay="50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63" presetClass="path" presetSubtype="0" accel="50000" decel="50000" fill="hold" nodeType="withEffect">
                                  <p:stCondLst>
                                    <p:cond delay="500"/>
                                  </p:stCondLst>
                                  <p:childTnLst>
                                    <p:animMotion origin="layout" path="M -0.03064 1.07127E-6 L 9.80342E-7 1.07127E-6 " pathEditMode="relative" rAng="0" ptsTypes="AA">
                                      <p:cBhvr>
                                        <p:cTn id="32" dur="500" fill="hold"/>
                                        <p:tgtEl>
                                          <p:spTgt spid="8"/>
                                        </p:tgtEl>
                                        <p:attrNameLst>
                                          <p:attrName>ppt_x</p:attrName>
                                          <p:attrName>ppt_y</p:attrName>
                                        </p:attrNameLst>
                                      </p:cBhvr>
                                      <p:rCtr x="2936" y="0"/>
                                    </p:animMotion>
                                  </p:childTnLst>
                                </p:cTn>
                              </p:par>
                              <p:par>
                                <p:cTn id="33" presetID="10" presetClass="entr" presetSubtype="0" fill="hold" nodeType="withEffect">
                                  <p:stCondLst>
                                    <p:cond delay="75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63" presetClass="path" presetSubtype="0" accel="50000" decel="50000" fill="hold" nodeType="withEffect">
                                  <p:stCondLst>
                                    <p:cond delay="750"/>
                                  </p:stCondLst>
                                  <p:childTnLst>
                                    <p:animMotion origin="layout" path="M -0.03064 1.07127E-6 L 9.80342E-7 1.07127E-6 " pathEditMode="relative" rAng="0" ptsTypes="AA">
                                      <p:cBhvr>
                                        <p:cTn id="37" dur="500" fill="hold"/>
                                        <p:tgtEl>
                                          <p:spTgt spid="16"/>
                                        </p:tgtEl>
                                        <p:attrNameLst>
                                          <p:attrName>ppt_x</p:attrName>
                                          <p:attrName>ppt_y</p:attrName>
                                        </p:attrNameLst>
                                      </p:cBhvr>
                                      <p:rCtr x="2936" y="0"/>
                                    </p:animMotion>
                                  </p:childTnLst>
                                </p:cTn>
                              </p:par>
                              <p:par>
                                <p:cTn id="38" presetID="10" presetClass="entr" presetSubtype="0" fill="hold" nodeType="withEffect">
                                  <p:stCondLst>
                                    <p:cond delay="100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63" presetClass="path" presetSubtype="0" accel="50000" decel="50000" fill="hold" nodeType="withEffect">
                                  <p:stCondLst>
                                    <p:cond delay="1000"/>
                                  </p:stCondLst>
                                  <p:childTnLst>
                                    <p:animMotion origin="layout" path="M -0.03064 1.07127E-6 L 9.80342E-7 1.07127E-6 " pathEditMode="relative" rAng="0" ptsTypes="AA">
                                      <p:cBhvr>
                                        <p:cTn id="42" dur="500" fill="hold"/>
                                        <p:tgtEl>
                                          <p:spTgt spid="21"/>
                                        </p:tgtEl>
                                        <p:attrNameLst>
                                          <p:attrName>ppt_x</p:attrName>
                                          <p:attrName>ppt_y</p:attrName>
                                        </p:attrNameLst>
                                      </p:cBhvr>
                                      <p:rCtr x="2936" y="0"/>
                                    </p:animMotion>
                                  </p:childTnLst>
                                </p:cTn>
                              </p:par>
                              <p:par>
                                <p:cTn id="43" presetID="10" presetClass="entr" presetSubtype="0" fill="hold" nodeType="withEffect">
                                  <p:stCondLst>
                                    <p:cond delay="125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63" presetClass="path" presetSubtype="0" accel="50000" decel="50000" fill="hold" nodeType="withEffect">
                                  <p:stCondLst>
                                    <p:cond delay="1250"/>
                                  </p:stCondLst>
                                  <p:childTnLst>
                                    <p:animMotion origin="layout" path="M -0.03064 1.07127E-6 L 9.80342E-7 1.07127E-6 " pathEditMode="relative" rAng="0" ptsTypes="AA">
                                      <p:cBhvr>
                                        <p:cTn id="47" dur="500" fill="hold"/>
                                        <p:tgtEl>
                                          <p:spTgt spid="27"/>
                                        </p:tgtEl>
                                        <p:attrNameLst>
                                          <p:attrName>ppt_x</p:attrName>
                                          <p:attrName>ppt_y</p:attrName>
                                        </p:attrNameLst>
                                      </p:cBhvr>
                                      <p:rCtr x="2936" y="0"/>
                                    </p:animMotion>
                                  </p:childTnLst>
                                </p:cTn>
                              </p:par>
                            </p:childTnLst>
                          </p:cTn>
                        </p:par>
                        <p:par>
                          <p:cTn id="48" fill="hold">
                            <p:stCondLst>
                              <p:cond delay="1800"/>
                            </p:stCondLst>
                            <p:childTnLst>
                              <p:par>
                                <p:cTn id="49" presetID="1" presetClass="entr" presetSubtype="0" fill="hold" grpId="0" nodeType="afterEffect">
                                  <p:stCondLst>
                                    <p:cond delay="0"/>
                                  </p:stCondLst>
                                  <p:childTnLst>
                                    <p:set>
                                      <p:cBhvr>
                                        <p:cTn id="50" dur="1" fill="hold">
                                          <p:stCondLst>
                                            <p:cond delay="0"/>
                                          </p:stCondLst>
                                        </p:cTn>
                                        <p:tgtEl>
                                          <p:spTgt spid="268"/>
                                        </p:tgtEl>
                                        <p:attrNameLst>
                                          <p:attrName>style.visibility</p:attrName>
                                        </p:attrNameLst>
                                      </p:cBhvr>
                                      <p:to>
                                        <p:strVal val="visible"/>
                                      </p:to>
                                    </p:set>
                                  </p:childTnLst>
                                </p:cTn>
                              </p:par>
                            </p:childTnLst>
                          </p:cTn>
                        </p:par>
                        <p:par>
                          <p:cTn id="51" fill="hold">
                            <p:stCondLst>
                              <p:cond delay="1800"/>
                            </p:stCondLst>
                            <p:childTnLst>
                              <p:par>
                                <p:cTn id="52" presetID="1" presetClass="entr" presetSubtype="0" fill="hold" grpId="0" nodeType="afterEffect">
                                  <p:stCondLst>
                                    <p:cond delay="100"/>
                                  </p:stCondLst>
                                  <p:childTnLst>
                                    <p:set>
                                      <p:cBhvr>
                                        <p:cTn id="53" dur="1" fill="hold">
                                          <p:stCondLst>
                                            <p:cond delay="0"/>
                                          </p:stCondLst>
                                        </p:cTn>
                                        <p:tgtEl>
                                          <p:spTgt spid="272"/>
                                        </p:tgtEl>
                                        <p:attrNameLst>
                                          <p:attrName>style.visibility</p:attrName>
                                        </p:attrNameLst>
                                      </p:cBhvr>
                                      <p:to>
                                        <p:strVal val="visible"/>
                                      </p:to>
                                    </p:set>
                                  </p:childTnLst>
                                </p:cTn>
                              </p:par>
                            </p:childTnLst>
                          </p:cTn>
                        </p:par>
                        <p:par>
                          <p:cTn id="54" fill="hold">
                            <p:stCondLst>
                              <p:cond delay="1900"/>
                            </p:stCondLst>
                            <p:childTnLst>
                              <p:par>
                                <p:cTn id="55" presetID="1" presetClass="entr" presetSubtype="0" fill="hold" grpId="0" nodeType="afterEffect">
                                  <p:stCondLst>
                                    <p:cond delay="500"/>
                                  </p:stCondLst>
                                  <p:childTnLst>
                                    <p:set>
                                      <p:cBhvr>
                                        <p:cTn id="56" dur="1" fill="hold">
                                          <p:stCondLst>
                                            <p:cond delay="0"/>
                                          </p:stCondLst>
                                        </p:cTn>
                                        <p:tgtEl>
                                          <p:spTgt spid="269"/>
                                        </p:tgtEl>
                                        <p:attrNameLst>
                                          <p:attrName>style.visibility</p:attrName>
                                        </p:attrNameLst>
                                      </p:cBhvr>
                                      <p:to>
                                        <p:strVal val="visible"/>
                                      </p:to>
                                    </p:set>
                                  </p:childTnLst>
                                </p:cTn>
                              </p:par>
                            </p:childTnLst>
                          </p:cTn>
                        </p:par>
                        <p:par>
                          <p:cTn id="57" fill="hold">
                            <p:stCondLst>
                              <p:cond delay="2400"/>
                            </p:stCondLst>
                            <p:childTnLst>
                              <p:par>
                                <p:cTn id="58" presetID="1" presetClass="entr" presetSubtype="0" fill="hold" grpId="0" nodeType="afterEffect">
                                  <p:stCondLst>
                                    <p:cond delay="0"/>
                                  </p:stCondLst>
                                  <p:childTnLst>
                                    <p:set>
                                      <p:cBhvr>
                                        <p:cTn id="59" dur="1" fill="hold">
                                          <p:stCondLst>
                                            <p:cond delay="0"/>
                                          </p:stCondLst>
                                        </p:cTn>
                                        <p:tgtEl>
                                          <p:spTgt spid="273"/>
                                        </p:tgtEl>
                                        <p:attrNameLst>
                                          <p:attrName>style.visibility</p:attrName>
                                        </p:attrNameLst>
                                      </p:cBhvr>
                                      <p:to>
                                        <p:strVal val="visible"/>
                                      </p:to>
                                    </p:set>
                                  </p:childTnLst>
                                </p:cTn>
                              </p:par>
                            </p:childTnLst>
                          </p:cTn>
                        </p:par>
                        <p:par>
                          <p:cTn id="60" fill="hold">
                            <p:stCondLst>
                              <p:cond delay="2400"/>
                            </p:stCondLst>
                            <p:childTnLst>
                              <p:par>
                                <p:cTn id="61" presetID="1" presetClass="entr" presetSubtype="0" fill="hold" grpId="0" nodeType="afterEffect">
                                  <p:stCondLst>
                                    <p:cond delay="500"/>
                                  </p:stCondLst>
                                  <p:childTnLst>
                                    <p:set>
                                      <p:cBhvr>
                                        <p:cTn id="62" dur="1" fill="hold">
                                          <p:stCondLst>
                                            <p:cond delay="0"/>
                                          </p:stCondLst>
                                        </p:cTn>
                                        <p:tgtEl>
                                          <p:spTgt spid="270"/>
                                        </p:tgtEl>
                                        <p:attrNameLst>
                                          <p:attrName>style.visibility</p:attrName>
                                        </p:attrNameLst>
                                      </p:cBhvr>
                                      <p:to>
                                        <p:strVal val="visible"/>
                                      </p:to>
                                    </p:set>
                                  </p:childTnLst>
                                </p:cTn>
                              </p:par>
                              <p:par>
                                <p:cTn id="63" presetID="1" presetClass="entr" presetSubtype="0" fill="hold" grpId="0" nodeType="withEffect">
                                  <p:stCondLst>
                                    <p:cond delay="1000"/>
                                  </p:stCondLst>
                                  <p:childTnLst>
                                    <p:set>
                                      <p:cBhvr>
                                        <p:cTn id="64" dur="1" fill="hold">
                                          <p:stCondLst>
                                            <p:cond delay="0"/>
                                          </p:stCondLst>
                                        </p:cTn>
                                        <p:tgtEl>
                                          <p:spTgt spid="2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P spid="268" grpId="0" animBg="1"/>
      <p:bldP spid="269" grpId="0" animBg="1"/>
      <p:bldP spid="270" grpId="0" animBg="1"/>
      <p:bldP spid="272" grpId="0" animBg="1"/>
      <p:bldP spid="273" grpId="0" animBg="1"/>
      <p:bldP spid="274" grpId="0" animBg="1"/>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7506053" y="2505210"/>
            <a:ext cx="4414746" cy="217660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0" bIns="44802" numCol="1" spcCol="0" rtlCol="0" fromWordArt="0" anchor="t" anchorCtr="0" forceAA="0" compatLnSpc="1">
            <a:prstTxWarp prst="textNoShape">
              <a:avLst/>
            </a:prstTxWarp>
            <a:noAutofit/>
          </a:bodyPr>
          <a:lstStyle/>
          <a:p>
            <a:pPr marL="448021" indent="-395130" defTabSz="913245" fontAlgn="base">
              <a:spcAft>
                <a:spcPts val="588"/>
              </a:spcAft>
              <a:buClr>
                <a:schemeClr val="bg1">
                  <a:lumMod val="95000"/>
                </a:schemeClr>
              </a:buClr>
              <a:buFont typeface="Arial" panose="020B0604020202020204" pitchFamily="34" charset="0"/>
              <a:buChar char="•"/>
              <a:defRPr/>
            </a:pP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Native apps for iPad, iPhone, </a:t>
            </a:r>
            <a:b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b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Android and Windows devices</a:t>
            </a:r>
          </a:p>
          <a:p>
            <a:pPr marL="448021" indent="-395130" defTabSz="913245" fontAlgn="base">
              <a:spcAft>
                <a:spcPts val="588"/>
              </a:spcAft>
              <a:buClr>
                <a:schemeClr val="bg1">
                  <a:lumMod val="95000"/>
                </a:schemeClr>
              </a:buClr>
              <a:buFont typeface="Arial" panose="020B0604020202020204" pitchFamily="34" charset="0"/>
              <a:buChar char="•"/>
              <a:defRPr/>
            </a:pP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Receive alerts to important </a:t>
            </a:r>
            <a:b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b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changes in your data</a:t>
            </a:r>
          </a:p>
          <a:p>
            <a:pPr marL="448021" indent="-395130" defTabSz="913245" fontAlgn="base">
              <a:spcAft>
                <a:spcPts val="588"/>
              </a:spcAft>
              <a:buClr>
                <a:schemeClr val="bg1">
                  <a:lumMod val="95000"/>
                </a:schemeClr>
              </a:buClr>
              <a:buFont typeface="Arial" panose="020B0604020202020204" pitchFamily="34" charset="0"/>
              <a:buChar char="•"/>
              <a:defRPr/>
            </a:pP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Share and collaborate with </a:t>
            </a:r>
            <a:b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b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colleagues and take action</a:t>
            </a:r>
          </a:p>
        </p:txBody>
      </p:sp>
      <p:pic>
        <p:nvPicPr>
          <p:cNvPr id="20" name="Picture 19"/>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2334541" y="5744765"/>
            <a:ext cx="7522918" cy="554494"/>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38" y="1856388"/>
            <a:ext cx="7465802" cy="3589568"/>
          </a:xfrm>
          <a:prstGeom prst="rect">
            <a:avLst/>
          </a:prstGeom>
        </p:spPr>
      </p:pic>
      <p:sp>
        <p:nvSpPr>
          <p:cNvPr id="2" name="Title 1"/>
          <p:cNvSpPr>
            <a:spLocks noGrp="1"/>
          </p:cNvSpPr>
          <p:nvPr>
            <p:ph type="title"/>
          </p:nvPr>
        </p:nvSpPr>
        <p:spPr/>
        <p:txBody>
          <a:bodyPr/>
          <a:lstStyle/>
          <a:p>
            <a:r>
              <a:rPr lang="en-US" dirty="0"/>
              <a:t>Mobile apps</a:t>
            </a:r>
          </a:p>
        </p:txBody>
      </p:sp>
      <p:grpSp>
        <p:nvGrpSpPr>
          <p:cNvPr id="24" name="Group 23"/>
          <p:cNvGrpSpPr/>
          <p:nvPr/>
        </p:nvGrpSpPr>
        <p:grpSpPr>
          <a:xfrm>
            <a:off x="7636464" y="2598813"/>
            <a:ext cx="376909" cy="376909"/>
            <a:chOff x="8431377" y="-766784"/>
            <a:chExt cx="457200" cy="457200"/>
          </a:xfrm>
          <a:solidFill>
            <a:schemeClr val="tx2"/>
          </a:solidFill>
        </p:grpSpPr>
        <p:sp>
          <p:nvSpPr>
            <p:cNvPr id="25"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sp>
          <p:nvSpPr>
            <p:cNvPr id="26"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grpSp>
      <p:grpSp>
        <p:nvGrpSpPr>
          <p:cNvPr id="27" name="Group 26"/>
          <p:cNvGrpSpPr/>
          <p:nvPr/>
        </p:nvGrpSpPr>
        <p:grpSpPr>
          <a:xfrm>
            <a:off x="7636464" y="3269358"/>
            <a:ext cx="376909" cy="376909"/>
            <a:chOff x="8431377" y="-766784"/>
            <a:chExt cx="457200" cy="457200"/>
          </a:xfrm>
          <a:solidFill>
            <a:schemeClr val="tx2"/>
          </a:solidFill>
        </p:grpSpPr>
        <p:sp>
          <p:nvSpPr>
            <p:cNvPr id="28"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sp>
          <p:nvSpPr>
            <p:cNvPr id="29"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grpSp>
      <p:grpSp>
        <p:nvGrpSpPr>
          <p:cNvPr id="30" name="Group 29"/>
          <p:cNvGrpSpPr/>
          <p:nvPr/>
        </p:nvGrpSpPr>
        <p:grpSpPr>
          <a:xfrm>
            <a:off x="7636464" y="3939902"/>
            <a:ext cx="376909" cy="376909"/>
            <a:chOff x="8431377" y="-766784"/>
            <a:chExt cx="457200" cy="457200"/>
          </a:xfrm>
          <a:solidFill>
            <a:schemeClr val="tx2"/>
          </a:solidFill>
        </p:grpSpPr>
        <p:sp>
          <p:nvSpPr>
            <p:cNvPr id="31"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sp>
          <p:nvSpPr>
            <p:cNvPr id="32"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grpSp>
    </p:spTree>
    <p:extLst>
      <p:ext uri="{BB962C8B-B14F-4D97-AF65-F5344CB8AC3E}">
        <p14:creationId xmlns:p14="http://schemas.microsoft.com/office/powerpoint/2010/main" val="79869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1250"/>
                            </p:stCondLst>
                            <p:childTnLst>
                              <p:par>
                                <p:cTn id="9" presetID="10" presetClass="entr" presetSubtype="0" fill="hold" grpId="0" nodeType="afterEffect">
                                  <p:stCondLst>
                                    <p:cond delay="500"/>
                                  </p:stCondLst>
                                  <p:childTnLst>
                                    <p:set>
                                      <p:cBhvr>
                                        <p:cTn id="10" dur="1" fill="hold">
                                          <p:stCondLst>
                                            <p:cond delay="0"/>
                                          </p:stCondLst>
                                        </p:cTn>
                                        <p:tgtEl>
                                          <p:spTgt spid="23">
                                            <p:bg/>
                                          </p:spTgt>
                                        </p:tgtEl>
                                        <p:attrNameLst>
                                          <p:attrName>style.visibility</p:attrName>
                                        </p:attrNameLst>
                                      </p:cBhvr>
                                      <p:to>
                                        <p:strVal val="visible"/>
                                      </p:to>
                                    </p:set>
                                    <p:animEffect transition="in" filter="fade">
                                      <p:cBhvr>
                                        <p:cTn id="11" dur="500"/>
                                        <p:tgtEl>
                                          <p:spTgt spid="23">
                                            <p:bg/>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500"/>
                                  </p:stCondLst>
                                  <p:childTnLst>
                                    <p:set>
                                      <p:cBhvr>
                                        <p:cTn id="15" dur="1" fill="hold">
                                          <p:stCondLst>
                                            <p:cond delay="0"/>
                                          </p:stCondLst>
                                        </p:cTn>
                                        <p:tgtEl>
                                          <p:spTgt spid="23">
                                            <p:txEl>
                                              <p:pRg st="0" end="0"/>
                                            </p:txEl>
                                          </p:spTgt>
                                        </p:tgtEl>
                                        <p:attrNameLst>
                                          <p:attrName>style.visibility</p:attrName>
                                        </p:attrNameLst>
                                      </p:cBhvr>
                                      <p:to>
                                        <p:strVal val="visible"/>
                                      </p:to>
                                    </p:set>
                                    <p:animEffect transition="in" filter="fade">
                                      <p:cBhvr>
                                        <p:cTn id="16" dur="500"/>
                                        <p:tgtEl>
                                          <p:spTgt spid="2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500"/>
                                  </p:stCondLst>
                                  <p:childTnLst>
                                    <p:set>
                                      <p:cBhvr>
                                        <p:cTn id="20" dur="1" fill="hold">
                                          <p:stCondLst>
                                            <p:cond delay="0"/>
                                          </p:stCondLst>
                                        </p:cTn>
                                        <p:tgtEl>
                                          <p:spTgt spid="23">
                                            <p:txEl>
                                              <p:pRg st="1" end="1"/>
                                            </p:txEl>
                                          </p:spTgt>
                                        </p:tgtEl>
                                        <p:attrNameLst>
                                          <p:attrName>style.visibility</p:attrName>
                                        </p:attrNameLst>
                                      </p:cBhvr>
                                      <p:to>
                                        <p:strVal val="visible"/>
                                      </p:to>
                                    </p:set>
                                    <p:animEffect transition="in" filter="fade">
                                      <p:cBhvr>
                                        <p:cTn id="21" dur="500"/>
                                        <p:tgtEl>
                                          <p:spTgt spid="2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500"/>
                                  </p:stCondLst>
                                  <p:childTnLst>
                                    <p:set>
                                      <p:cBhvr>
                                        <p:cTn id="25" dur="1" fill="hold">
                                          <p:stCondLst>
                                            <p:cond delay="0"/>
                                          </p:stCondLst>
                                        </p:cTn>
                                        <p:tgtEl>
                                          <p:spTgt spid="23">
                                            <p:txEl>
                                              <p:pRg st="2" end="2"/>
                                            </p:txEl>
                                          </p:spTgt>
                                        </p:tgtEl>
                                        <p:attrNameLst>
                                          <p:attrName>style.visibility</p:attrName>
                                        </p:attrNameLst>
                                      </p:cBhvr>
                                      <p:to>
                                        <p:strVal val="visible"/>
                                      </p:to>
                                    </p:set>
                                    <p:animEffect transition="in" filter="fade">
                                      <p:cBhvr>
                                        <p:cTn id="26" dur="500"/>
                                        <p:tgtEl>
                                          <p:spTgt spid="23">
                                            <p:txEl>
                                              <p:pRg st="2" end="2"/>
                                            </p:txEl>
                                          </p:spTgt>
                                        </p:tgtEl>
                                      </p:cBhvr>
                                    </p:animEffect>
                                  </p:childTnLst>
                                </p:cTn>
                              </p:par>
                              <p:par>
                                <p:cTn id="27" presetID="10" presetClass="entr" presetSubtype="0" fill="hold" nodeType="withEffect">
                                  <p:stCondLst>
                                    <p:cond delay="50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63" presetClass="path" presetSubtype="0" accel="50000" decel="50000" fill="hold" nodeType="withEffect">
                                  <p:stCondLst>
                                    <p:cond delay="500"/>
                                  </p:stCondLst>
                                  <p:childTnLst>
                                    <p:animMotion origin="layout" path="M -0.03064 1.07127E-6 L 9.80342E-7 1.07127E-6 " pathEditMode="relative" rAng="0" ptsTypes="AA">
                                      <p:cBhvr>
                                        <p:cTn id="31" dur="500" fill="hold"/>
                                        <p:tgtEl>
                                          <p:spTgt spid="24"/>
                                        </p:tgtEl>
                                        <p:attrNameLst>
                                          <p:attrName>ppt_x</p:attrName>
                                          <p:attrName>ppt_y</p:attrName>
                                        </p:attrNameLst>
                                      </p:cBhvr>
                                      <p:rCtr x="2936" y="0"/>
                                    </p:animMotion>
                                  </p:childTnLst>
                                </p:cTn>
                              </p:par>
                              <p:par>
                                <p:cTn id="32" presetID="10" presetClass="entr" presetSubtype="0" fill="hold" nodeType="withEffect">
                                  <p:stCondLst>
                                    <p:cond delay="75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63" presetClass="path" presetSubtype="0" accel="50000" decel="50000" fill="hold" nodeType="withEffect">
                                  <p:stCondLst>
                                    <p:cond delay="750"/>
                                  </p:stCondLst>
                                  <p:childTnLst>
                                    <p:animMotion origin="layout" path="M -0.03064 1.07127E-6 L 9.80342E-7 1.07127E-6 " pathEditMode="relative" rAng="0" ptsTypes="AA">
                                      <p:cBhvr>
                                        <p:cTn id="36" dur="500" fill="hold"/>
                                        <p:tgtEl>
                                          <p:spTgt spid="27"/>
                                        </p:tgtEl>
                                        <p:attrNameLst>
                                          <p:attrName>ppt_x</p:attrName>
                                          <p:attrName>ppt_y</p:attrName>
                                        </p:attrNameLst>
                                      </p:cBhvr>
                                      <p:rCtr x="2936" y="0"/>
                                    </p:animMotion>
                                  </p:childTnLst>
                                </p:cTn>
                              </p:par>
                              <p:par>
                                <p:cTn id="37" presetID="10" presetClass="entr" presetSubtype="0" fill="hold" nodeType="withEffect">
                                  <p:stCondLst>
                                    <p:cond delay="100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par>
                                <p:cTn id="40" presetID="63" presetClass="path" presetSubtype="0" accel="50000" decel="50000" fill="hold" nodeType="withEffect">
                                  <p:stCondLst>
                                    <p:cond delay="1000"/>
                                  </p:stCondLst>
                                  <p:childTnLst>
                                    <p:animMotion origin="layout" path="M -0.03064 1.07127E-6 L 9.80342E-7 1.07127E-6 " pathEditMode="relative" rAng="0" ptsTypes="AA">
                                      <p:cBhvr>
                                        <p:cTn id="41" dur="500" fill="hold"/>
                                        <p:tgtEl>
                                          <p:spTgt spid="30"/>
                                        </p:tgtEl>
                                        <p:attrNameLst>
                                          <p:attrName>ppt_x</p:attrName>
                                          <p:attrName>ppt_y</p:attrName>
                                        </p:attrNameLst>
                                      </p:cBhvr>
                                      <p:rCtr x="29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animBg="1"/>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p:cNvGraphicFramePr>
            <a:graphicFrameLocks noChangeAspect="1"/>
          </p:cNvGraphicFramePr>
          <p:nvPr>
            <p:custDataLst>
              <p:tags r:id="rId2"/>
            </p:custDataLst>
            <p:extLst/>
          </p:nvPr>
        </p:nvGraphicFramePr>
        <p:xfrm>
          <a:off x="4153" y="3504"/>
          <a:ext cx="1556" cy="1556"/>
        </p:xfrm>
        <a:graphic>
          <a:graphicData uri="http://schemas.openxmlformats.org/presentationml/2006/ole">
            <mc:AlternateContent xmlns:mc="http://schemas.openxmlformats.org/markup-compatibility/2006">
              <mc:Choice xmlns:v="urn:schemas-microsoft-com:vml" Requires="v">
                <p:oleObj spid="_x0000_s5537" name="think-cell Slide" r:id="rId5" imgW="270" imgH="270" progId="TCLayout.ActiveDocument.1">
                  <p:embed/>
                </p:oleObj>
              </mc:Choice>
              <mc:Fallback>
                <p:oleObj name="think-cell Slide" r:id="rId5" imgW="270" imgH="270" progId="TCLayout.ActiveDocument.1">
                  <p:embed/>
                  <p:pic>
                    <p:nvPicPr>
                      <p:cNvPr id="26" name="Object 25"/>
                      <p:cNvPicPr/>
                      <p:nvPr/>
                    </p:nvPicPr>
                    <p:blipFill>
                      <a:blip r:embed="rId6"/>
                      <a:stretch>
                        <a:fillRect/>
                      </a:stretch>
                    </p:blipFill>
                    <p:spPr>
                      <a:xfrm>
                        <a:off x="4153" y="3504"/>
                        <a:ext cx="1556" cy="1556"/>
                      </a:xfrm>
                      <a:prstGeom prst="rect">
                        <a:avLst/>
                      </a:prstGeom>
                    </p:spPr>
                  </p:pic>
                </p:oleObj>
              </mc:Fallback>
            </mc:AlternateContent>
          </a:graphicData>
        </a:graphic>
      </p:graphicFrame>
      <p:grpSp>
        <p:nvGrpSpPr>
          <p:cNvPr id="159" name="Group 158"/>
          <p:cNvGrpSpPr/>
          <p:nvPr/>
        </p:nvGrpSpPr>
        <p:grpSpPr>
          <a:xfrm>
            <a:off x="293817" y="3709042"/>
            <a:ext cx="1370173" cy="1064004"/>
            <a:chOff x="2135016" y="4705574"/>
            <a:chExt cx="1370368" cy="1064155"/>
          </a:xfrm>
        </p:grpSpPr>
        <p:sp>
          <p:nvSpPr>
            <p:cNvPr id="160" name="TextBox 159"/>
            <p:cNvSpPr txBox="1"/>
            <p:nvPr/>
          </p:nvSpPr>
          <p:spPr>
            <a:xfrm>
              <a:off x="2135016" y="5437283"/>
              <a:ext cx="1370368" cy="332446"/>
            </a:xfrm>
            <a:prstGeom prst="rect">
              <a:avLst/>
            </a:prstGeom>
            <a:noFill/>
          </p:spPr>
          <p:txBody>
            <a:bodyPr wrap="square" lIns="0" tIns="0" rIns="0" bIns="0" rtlCol="0" anchor="ctr">
              <a:spAutoFit/>
            </a:bodyPr>
            <a:lstStyle/>
            <a:p>
              <a:pPr algn="ctr" defTabSz="931147" fontAlgn="base">
                <a:lnSpc>
                  <a:spcPct val="90000"/>
                </a:lnSpc>
                <a:spcBef>
                  <a:spcPct val="0"/>
                </a:spcBef>
                <a:spcAft>
                  <a:spcPts val="600"/>
                </a:spcAft>
                <a:defRPr/>
              </a:pPr>
              <a:r>
                <a:rPr lang="en-US" sz="1200" kern="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a:t>
              </a:r>
              <a:br>
                <a:rPr lang="en-US" sz="1200" kern="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1200" kern="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Source</a:t>
              </a:r>
            </a:p>
          </p:txBody>
        </p:sp>
        <p:sp>
          <p:nvSpPr>
            <p:cNvPr id="161" name="Freeform 23"/>
            <p:cNvSpPr>
              <a:spLocks noEditPoints="1"/>
            </p:cNvSpPr>
            <p:nvPr/>
          </p:nvSpPr>
          <p:spPr bwMode="black">
            <a:xfrm>
              <a:off x="2483977" y="4705574"/>
              <a:ext cx="672447" cy="657761"/>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FF8C00"/>
            </a:solidFill>
            <a:ln>
              <a:noFill/>
            </a:ln>
          </p:spPr>
          <p:txBody>
            <a:bodyPr vert="horz" wrap="square" lIns="0" tIns="41129" rIns="82259" bIns="41129" numCol="1" anchor="t" anchorCtr="0" compatLnSpc="1">
              <a:prstTxWarp prst="textNoShape">
                <a:avLst/>
              </a:prstTxWarp>
            </a:bodyPr>
            <a:lstStyle/>
            <a:p>
              <a:pPr algn="ctr" defTabSz="932026" fontAlgn="base">
                <a:spcBef>
                  <a:spcPct val="0"/>
                </a:spcBef>
                <a:spcAft>
                  <a:spcPct val="0"/>
                </a:spcAft>
                <a:defRPr/>
              </a:pPr>
              <a:endParaRPr lang="en-US" sz="1400" kern="0" dirty="0">
                <a:ln>
                  <a:solidFill>
                    <a:srgbClr val="FFFFFF">
                      <a:alpha val="0"/>
                    </a:srgbClr>
                  </a:solidFill>
                </a:ln>
                <a:solidFill>
                  <a:srgbClr val="000000"/>
                </a:solidFill>
                <a:ea typeface="MS PGothic" charset="0"/>
              </a:endParaRPr>
            </a:p>
          </p:txBody>
        </p:sp>
      </p:grpSp>
      <p:grpSp>
        <p:nvGrpSpPr>
          <p:cNvPr id="162" name="Group 161"/>
          <p:cNvGrpSpPr/>
          <p:nvPr/>
        </p:nvGrpSpPr>
        <p:grpSpPr>
          <a:xfrm>
            <a:off x="687193" y="5424475"/>
            <a:ext cx="599672" cy="1064002"/>
            <a:chOff x="4041349" y="5021972"/>
            <a:chExt cx="599757" cy="1064153"/>
          </a:xfrm>
        </p:grpSpPr>
        <p:sp>
          <p:nvSpPr>
            <p:cNvPr id="163" name="Freeform 5"/>
            <p:cNvSpPr>
              <a:spLocks noEditPoints="1"/>
            </p:cNvSpPr>
            <p:nvPr/>
          </p:nvSpPr>
          <p:spPr bwMode="auto">
            <a:xfrm>
              <a:off x="4041349" y="5021972"/>
              <a:ext cx="599757" cy="64137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2C6"/>
            </a:solidFill>
            <a:ln>
              <a:noFill/>
            </a:ln>
            <a:extLst/>
          </p:spPr>
          <p:txBody>
            <a:bodyPr vert="horz" wrap="square" lIns="89592" tIns="44795" rIns="89592" bIns="44795" numCol="1" anchor="t" anchorCtr="0" compatLnSpc="1">
              <a:prstTxWarp prst="textNoShape">
                <a:avLst/>
              </a:prstTxWarp>
            </a:bodyPr>
            <a:lstStyle/>
            <a:p>
              <a:pPr defTabSz="913665" fontAlgn="base">
                <a:spcBef>
                  <a:spcPct val="0"/>
                </a:spcBef>
                <a:spcAft>
                  <a:spcPct val="0"/>
                </a:spcAft>
                <a:defRPr/>
              </a:pPr>
              <a:endParaRPr lang="en-US" sz="1600" kern="0">
                <a:solidFill>
                  <a:srgbClr val="505050"/>
                </a:solidFill>
                <a:ea typeface="MS PGothic" charset="0"/>
              </a:endParaRPr>
            </a:p>
          </p:txBody>
        </p:sp>
        <p:sp>
          <p:nvSpPr>
            <p:cNvPr id="164" name="TextBox 163"/>
            <p:cNvSpPr txBox="1"/>
            <p:nvPr/>
          </p:nvSpPr>
          <p:spPr>
            <a:xfrm>
              <a:off x="4061651" y="5753679"/>
              <a:ext cx="559152" cy="332446"/>
            </a:xfrm>
            <a:prstGeom prst="rect">
              <a:avLst/>
            </a:prstGeom>
            <a:noFill/>
          </p:spPr>
          <p:txBody>
            <a:bodyPr wrap="square" lIns="0" tIns="0" rIns="0" bIns="0" rtlCol="0" anchor="ctr">
              <a:spAutoFit/>
            </a:bodyPr>
            <a:lstStyle>
              <a:defPPr>
                <a:defRPr lang="en-US"/>
              </a:defPPr>
              <a:lvl1pPr algn="ctr" defTabSz="931505" fontAlgn="base">
                <a:lnSpc>
                  <a:spcPct val="90000"/>
                </a:lnSpc>
                <a:spcBef>
                  <a:spcPct val="0"/>
                </a:spcBef>
                <a:spcAft>
                  <a:spcPts val="600"/>
                </a:spcAft>
                <a:defRPr sz="140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defRPr>
              </a:lvl1pPr>
            </a:lstStyle>
            <a:p>
              <a:pPr defTabSz="931147">
                <a:spcAft>
                  <a:spcPts val="588"/>
                </a:spcAft>
                <a:defRPr/>
              </a:pPr>
              <a:r>
                <a:rPr lang="en-US" sz="1200" kern="0" dirty="0"/>
                <a:t>Data </a:t>
              </a:r>
              <a:br>
                <a:rPr lang="en-US" sz="1200" kern="0" dirty="0"/>
              </a:br>
              <a:r>
                <a:rPr lang="en-US" sz="1200" kern="0" dirty="0"/>
                <a:t>Source</a:t>
              </a:r>
            </a:p>
          </p:txBody>
        </p:sp>
      </p:grpSp>
      <p:cxnSp>
        <p:nvCxnSpPr>
          <p:cNvPr id="166" name="Straight Connector 165"/>
          <p:cNvCxnSpPr/>
          <p:nvPr/>
        </p:nvCxnSpPr>
        <p:spPr>
          <a:xfrm flipH="1">
            <a:off x="1389770" y="4053722"/>
            <a:ext cx="585715" cy="5170"/>
          </a:xfrm>
          <a:prstGeom prst="line">
            <a:avLst/>
          </a:prstGeom>
          <a:ln w="38100">
            <a:solidFill>
              <a:srgbClr val="FF8C00"/>
            </a:solidFill>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67" name="Straight Connector 166"/>
          <p:cNvCxnSpPr/>
          <p:nvPr/>
        </p:nvCxnSpPr>
        <p:spPr>
          <a:xfrm flipV="1">
            <a:off x="1405880" y="5364831"/>
            <a:ext cx="559097" cy="285801"/>
          </a:xfrm>
          <a:prstGeom prst="line">
            <a:avLst/>
          </a:prstGeom>
          <a:ln w="38100">
            <a:solidFill>
              <a:srgbClr val="0072C6">
                <a:alpha val="90000"/>
              </a:srgbClr>
            </a:solidFill>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68" name="Straight Connector 167"/>
          <p:cNvCxnSpPr/>
          <p:nvPr/>
        </p:nvCxnSpPr>
        <p:spPr>
          <a:xfrm flipH="1" flipV="1">
            <a:off x="1416390" y="2626846"/>
            <a:ext cx="559096" cy="309164"/>
          </a:xfrm>
          <a:prstGeom prst="line">
            <a:avLst/>
          </a:prstGeom>
          <a:ln w="38100">
            <a:solidFill>
              <a:srgbClr val="00B0F0"/>
            </a:solidFill>
            <a:headEnd type="triangle"/>
            <a:tailEnd type="triangle"/>
          </a:ln>
        </p:spPr>
        <p:style>
          <a:lnRef idx="3">
            <a:schemeClr val="accent3"/>
          </a:lnRef>
          <a:fillRef idx="0">
            <a:schemeClr val="accent3"/>
          </a:fillRef>
          <a:effectRef idx="2">
            <a:schemeClr val="accent3"/>
          </a:effectRef>
          <a:fontRef idx="minor">
            <a:schemeClr val="tx1"/>
          </a:fontRef>
        </p:style>
      </p:cxnSp>
      <p:grpSp>
        <p:nvGrpSpPr>
          <p:cNvPr id="2" name="Group 1"/>
          <p:cNvGrpSpPr/>
          <p:nvPr/>
        </p:nvGrpSpPr>
        <p:grpSpPr>
          <a:xfrm>
            <a:off x="237058" y="2041489"/>
            <a:ext cx="1052262" cy="1064001"/>
            <a:chOff x="241811" y="1632217"/>
            <a:chExt cx="1073362" cy="1085337"/>
          </a:xfrm>
        </p:grpSpPr>
        <p:sp>
          <p:nvSpPr>
            <p:cNvPr id="158" name="Freeform 157"/>
            <p:cNvSpPr>
              <a:spLocks/>
            </p:cNvSpPr>
            <p:nvPr/>
          </p:nvSpPr>
          <p:spPr bwMode="auto">
            <a:xfrm>
              <a:off x="241811" y="1878256"/>
              <a:ext cx="759271" cy="381442"/>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bg1">
                <a:lumMod val="85000"/>
              </a:schemeClr>
            </a:solidFill>
            <a:ln>
              <a:noFill/>
            </a:ln>
            <a:extLst/>
          </p:spPr>
          <p:txBody>
            <a:bodyPr vert="horz" wrap="square" lIns="91363" tIns="45682" rIns="91363" bIns="4568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13505">
                <a:defRPr/>
              </a:pPr>
              <a:endParaRPr lang="en-US" sz="1195">
                <a:solidFill>
                  <a:srgbClr val="000000"/>
                </a:solidFill>
              </a:endParaRPr>
            </a:p>
          </p:txBody>
        </p:sp>
        <p:grpSp>
          <p:nvGrpSpPr>
            <p:cNvPr id="54" name="Group 53"/>
            <p:cNvGrpSpPr/>
            <p:nvPr/>
          </p:nvGrpSpPr>
          <p:grpSpPr>
            <a:xfrm>
              <a:off x="703476" y="1632217"/>
              <a:ext cx="611697" cy="1085337"/>
              <a:chOff x="4041349" y="5021972"/>
              <a:chExt cx="599757" cy="1064153"/>
            </a:xfrm>
          </p:grpSpPr>
          <p:sp>
            <p:nvSpPr>
              <p:cNvPr id="55" name="Freeform 5"/>
              <p:cNvSpPr>
                <a:spLocks noEditPoints="1"/>
              </p:cNvSpPr>
              <p:nvPr/>
            </p:nvSpPr>
            <p:spPr bwMode="auto">
              <a:xfrm>
                <a:off x="4041349" y="5021972"/>
                <a:ext cx="599757" cy="64137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B0F0"/>
              </a:solidFill>
              <a:ln>
                <a:noFill/>
              </a:ln>
              <a:extLst/>
            </p:spPr>
            <p:txBody>
              <a:bodyPr vert="horz" wrap="square" lIns="89592" tIns="44795" rIns="89592" bIns="44795" numCol="1" anchor="t" anchorCtr="0" compatLnSpc="1">
                <a:prstTxWarp prst="textNoShape">
                  <a:avLst/>
                </a:prstTxWarp>
              </a:bodyPr>
              <a:lstStyle/>
              <a:p>
                <a:pPr defTabSz="913665" fontAlgn="base">
                  <a:spcBef>
                    <a:spcPct val="0"/>
                  </a:spcBef>
                  <a:spcAft>
                    <a:spcPct val="0"/>
                  </a:spcAft>
                  <a:defRPr/>
                </a:pPr>
                <a:endParaRPr lang="en-US" sz="1600" kern="0">
                  <a:solidFill>
                    <a:srgbClr val="505050"/>
                  </a:solidFill>
                  <a:ea typeface="MS PGothic" charset="0"/>
                </a:endParaRPr>
              </a:p>
            </p:txBody>
          </p:sp>
          <p:sp>
            <p:nvSpPr>
              <p:cNvPr id="56" name="TextBox 55"/>
              <p:cNvSpPr txBox="1"/>
              <p:nvPr/>
            </p:nvSpPr>
            <p:spPr>
              <a:xfrm>
                <a:off x="4061651" y="5753679"/>
                <a:ext cx="559152" cy="332446"/>
              </a:xfrm>
              <a:prstGeom prst="rect">
                <a:avLst/>
              </a:prstGeom>
              <a:noFill/>
            </p:spPr>
            <p:txBody>
              <a:bodyPr wrap="square" lIns="0" tIns="0" rIns="0" bIns="0" rtlCol="0" anchor="ctr">
                <a:spAutoFit/>
              </a:bodyPr>
              <a:lstStyle>
                <a:defPPr>
                  <a:defRPr lang="en-US"/>
                </a:defPPr>
                <a:lvl1pPr algn="ctr" defTabSz="931505" fontAlgn="base">
                  <a:lnSpc>
                    <a:spcPct val="90000"/>
                  </a:lnSpc>
                  <a:spcBef>
                    <a:spcPct val="0"/>
                  </a:spcBef>
                  <a:spcAft>
                    <a:spcPts val="600"/>
                  </a:spcAft>
                  <a:defRPr sz="140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defRPr>
                </a:lvl1pPr>
              </a:lstStyle>
              <a:p>
                <a:pPr defTabSz="931147">
                  <a:spcAft>
                    <a:spcPts val="588"/>
                  </a:spcAft>
                  <a:defRPr/>
                </a:pPr>
                <a:r>
                  <a:rPr lang="en-US" sz="1200" kern="0" dirty="0"/>
                  <a:t>Data </a:t>
                </a:r>
                <a:br>
                  <a:rPr lang="en-US" sz="1200" kern="0" dirty="0"/>
                </a:br>
                <a:r>
                  <a:rPr lang="en-US" sz="1200" kern="0" dirty="0"/>
                  <a:t>Source</a:t>
                </a:r>
              </a:p>
            </p:txBody>
          </p:sp>
        </p:grpSp>
      </p:grpSp>
      <p:pic>
        <p:nvPicPr>
          <p:cNvPr id="5" name="Picture 4"/>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2062826" y="2751388"/>
            <a:ext cx="5255375" cy="3082664"/>
          </a:xfrm>
          <a:prstGeom prst="rect">
            <a:avLst/>
          </a:prstGeom>
        </p:spPr>
      </p:pic>
      <p:sp>
        <p:nvSpPr>
          <p:cNvPr id="34" name="Title 3"/>
          <p:cNvSpPr txBox="1">
            <a:spLocks/>
          </p:cNvSpPr>
          <p:nvPr/>
        </p:nvSpPr>
        <p:spPr>
          <a:xfrm>
            <a:off x="269239" y="1272817"/>
            <a:ext cx="11952580" cy="899984"/>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2745" spc="-100" dirty="0">
                <a:solidFill>
                  <a:schemeClr val="tx1"/>
                </a:solidFill>
              </a:rPr>
              <a:t>One data preparation experience across Excel &amp; Power BI Desktop</a:t>
            </a:r>
          </a:p>
        </p:txBody>
      </p:sp>
      <p:sp>
        <p:nvSpPr>
          <p:cNvPr id="3" name="Title 2"/>
          <p:cNvSpPr>
            <a:spLocks noGrp="1"/>
          </p:cNvSpPr>
          <p:nvPr>
            <p:ph type="title"/>
          </p:nvPr>
        </p:nvSpPr>
        <p:spPr/>
        <p:txBody>
          <a:bodyPr/>
          <a:lstStyle/>
          <a:p>
            <a:r>
              <a:rPr lang="en-US" dirty="0"/>
              <a:t>Connect to all the data around you</a:t>
            </a:r>
          </a:p>
        </p:txBody>
      </p:sp>
      <p:sp>
        <p:nvSpPr>
          <p:cNvPr id="35" name="Rectangle 34"/>
          <p:cNvSpPr/>
          <p:nvPr/>
        </p:nvSpPr>
        <p:spPr bwMode="auto">
          <a:xfrm>
            <a:off x="7506053" y="2505208"/>
            <a:ext cx="4414746" cy="332884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0" bIns="44802" numCol="1" spcCol="0" rtlCol="0" fromWordArt="0" anchor="t" anchorCtr="0" forceAA="0" compatLnSpc="1">
            <a:prstTxWarp prst="textNoShape">
              <a:avLst/>
            </a:prstTxWarp>
            <a:noAutofit/>
          </a:bodyPr>
          <a:lstStyle/>
          <a:p>
            <a:pPr marL="448021" indent="-395130" defTabSz="913245" fontAlgn="base">
              <a:lnSpc>
                <a:spcPct val="90000"/>
              </a:lnSpc>
              <a:spcBef>
                <a:spcPts val="300"/>
              </a:spcBef>
              <a:spcAft>
                <a:spcPts val="1000"/>
              </a:spcAft>
              <a:buClr>
                <a:srgbClr val="FFFFFF"/>
              </a:buClr>
              <a:buFont typeface="Arial" panose="020B0604020202020204" pitchFamily="34" charset="0"/>
              <a:buChar char="•"/>
              <a:defRPr/>
            </a:pPr>
            <a:r>
              <a:rPr lang="en-US" sz="1961" b="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Connect</a:t>
            </a: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 to a broad range of data across on-premises and cloud</a:t>
            </a:r>
          </a:p>
          <a:p>
            <a:pPr marL="448021" indent="-395130" defTabSz="913245" fontAlgn="base">
              <a:lnSpc>
                <a:spcPct val="90000"/>
              </a:lnSpc>
              <a:spcBef>
                <a:spcPts val="300"/>
              </a:spcBef>
              <a:spcAft>
                <a:spcPts val="1000"/>
              </a:spcAft>
              <a:buClr>
                <a:srgbClr val="FFFFFF"/>
              </a:buClr>
              <a:buFont typeface="Arial" panose="020B0604020202020204" pitchFamily="34" charset="0"/>
              <a:buChar char="•"/>
              <a:defRPr/>
            </a:pPr>
            <a:r>
              <a:rPr lang="en-US" sz="1961" b="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Shape</a:t>
            </a: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 </a:t>
            </a:r>
            <a:r>
              <a:rPr lang="en-US" sz="1961" b="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transform</a:t>
            </a: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 and </a:t>
            </a:r>
            <a:r>
              <a:rPr lang="en-US" sz="1961" b="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clean</a:t>
            </a: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 data for analysis</a:t>
            </a:r>
          </a:p>
          <a:p>
            <a:pPr marL="448021" indent="-395130" defTabSz="913245" fontAlgn="base">
              <a:lnSpc>
                <a:spcPct val="90000"/>
              </a:lnSpc>
              <a:spcBef>
                <a:spcPts val="300"/>
              </a:spcBef>
              <a:spcAft>
                <a:spcPts val="1000"/>
              </a:spcAft>
              <a:buClr>
                <a:srgbClr val="FFFFFF"/>
              </a:buClr>
              <a:buFont typeface="Arial" panose="020B0604020202020204" pitchFamily="34" charset="0"/>
              <a:buChar char="•"/>
              <a:defRPr/>
            </a:pPr>
            <a:r>
              <a:rPr lang="en-US" sz="1961" b="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Join</a:t>
            </a: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 and </a:t>
            </a:r>
            <a:r>
              <a:rPr lang="en-US" sz="1961" b="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model</a:t>
            </a: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 data from multiple data sources and different types</a:t>
            </a:r>
          </a:p>
          <a:p>
            <a:pPr marL="448021" indent="-395130" defTabSz="913245" fontAlgn="base">
              <a:lnSpc>
                <a:spcPct val="90000"/>
              </a:lnSpc>
              <a:spcBef>
                <a:spcPts val="300"/>
              </a:spcBef>
              <a:spcAft>
                <a:spcPts val="1000"/>
              </a:spcAft>
              <a:buClr>
                <a:srgbClr val="FFFFFF"/>
              </a:buClr>
              <a:buFont typeface="Arial" panose="020B0604020202020204" pitchFamily="34" charset="0"/>
              <a:buChar char="•"/>
              <a:defRPr/>
            </a:pPr>
            <a:r>
              <a:rPr lang="en-US" sz="1961" b="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Extend</a:t>
            </a: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 your analysis with support for technologies such as R for advanced analytics</a:t>
            </a:r>
          </a:p>
        </p:txBody>
      </p:sp>
      <p:grpSp>
        <p:nvGrpSpPr>
          <p:cNvPr id="36" name="Group 35"/>
          <p:cNvGrpSpPr/>
          <p:nvPr/>
        </p:nvGrpSpPr>
        <p:grpSpPr>
          <a:xfrm>
            <a:off x="7636464" y="2598813"/>
            <a:ext cx="376909" cy="376909"/>
            <a:chOff x="8431377" y="-766784"/>
            <a:chExt cx="457200" cy="457200"/>
          </a:xfrm>
          <a:solidFill>
            <a:schemeClr val="tx2"/>
          </a:solidFill>
        </p:grpSpPr>
        <p:sp>
          <p:nvSpPr>
            <p:cNvPr id="3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sp>
          <p:nvSpPr>
            <p:cNvPr id="3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grpSp>
      <p:grpSp>
        <p:nvGrpSpPr>
          <p:cNvPr id="39" name="Group 38"/>
          <p:cNvGrpSpPr/>
          <p:nvPr/>
        </p:nvGrpSpPr>
        <p:grpSpPr>
          <a:xfrm>
            <a:off x="7636464" y="3269358"/>
            <a:ext cx="376909" cy="376909"/>
            <a:chOff x="8431377" y="-766784"/>
            <a:chExt cx="457200" cy="457200"/>
          </a:xfrm>
          <a:solidFill>
            <a:schemeClr val="tx2"/>
          </a:solidFill>
        </p:grpSpPr>
        <p:sp>
          <p:nvSpPr>
            <p:cNvPr id="40"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sp>
          <p:nvSpPr>
            <p:cNvPr id="41"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grpSp>
      <p:grpSp>
        <p:nvGrpSpPr>
          <p:cNvPr id="42" name="Group 41"/>
          <p:cNvGrpSpPr/>
          <p:nvPr/>
        </p:nvGrpSpPr>
        <p:grpSpPr>
          <a:xfrm>
            <a:off x="7636464" y="3939902"/>
            <a:ext cx="376909" cy="376909"/>
            <a:chOff x="8431377" y="-766784"/>
            <a:chExt cx="457200" cy="457200"/>
          </a:xfrm>
          <a:solidFill>
            <a:schemeClr val="tx2"/>
          </a:solidFill>
        </p:grpSpPr>
        <p:sp>
          <p:nvSpPr>
            <p:cNvPr id="43"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sp>
          <p:nvSpPr>
            <p:cNvPr id="44"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grpSp>
      <p:grpSp>
        <p:nvGrpSpPr>
          <p:cNvPr id="45" name="Group 44"/>
          <p:cNvGrpSpPr/>
          <p:nvPr/>
        </p:nvGrpSpPr>
        <p:grpSpPr>
          <a:xfrm>
            <a:off x="7636464" y="4934288"/>
            <a:ext cx="376909" cy="376909"/>
            <a:chOff x="8431377" y="-766784"/>
            <a:chExt cx="457200" cy="457200"/>
          </a:xfrm>
          <a:solidFill>
            <a:schemeClr val="tx2"/>
          </a:solidFill>
        </p:grpSpPr>
        <p:sp>
          <p:nvSpPr>
            <p:cNvPr id="46"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sp>
          <p:nvSpPr>
            <p:cNvPr id="47"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grpSp>
    </p:spTree>
    <p:extLst>
      <p:ext uri="{BB962C8B-B14F-4D97-AF65-F5344CB8AC3E}">
        <p14:creationId xmlns:p14="http://schemas.microsoft.com/office/powerpoint/2010/main" val="319629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7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entr" presetSubtype="0" fill="hold" nodeType="withEffect">
                                  <p:stCondLst>
                                    <p:cond delay="1250"/>
                                  </p:stCondLst>
                                  <p:childTnLst>
                                    <p:set>
                                      <p:cBhvr>
                                        <p:cTn id="9" dur="1" fill="hold">
                                          <p:stCondLst>
                                            <p:cond delay="499"/>
                                          </p:stCondLst>
                                        </p:cTn>
                                        <p:tgtEl>
                                          <p:spTgt spid="2"/>
                                        </p:tgtEl>
                                        <p:attrNameLst>
                                          <p:attrName>style.visibility</p:attrName>
                                        </p:attrNameLst>
                                      </p:cBhvr>
                                      <p:to>
                                        <p:strVal val="visible"/>
                                      </p:to>
                                    </p:set>
                                  </p:childTnLst>
                                </p:cTn>
                              </p:par>
                              <p:par>
                                <p:cTn id="10" presetID="6" presetClass="emph" presetSubtype="0" accel="100000" autoRev="1" fill="hold" nodeType="withEffect">
                                  <p:stCondLst>
                                    <p:cond delay="1250"/>
                                  </p:stCondLst>
                                  <p:childTnLst>
                                    <p:animScale>
                                      <p:cBhvr>
                                        <p:cTn id="11" dur="500" fill="hold"/>
                                        <p:tgtEl>
                                          <p:spTgt spid="2"/>
                                        </p:tgtEl>
                                      </p:cBhvr>
                                      <p:by x="0" y="0"/>
                                    </p:animScale>
                                  </p:childTnLst>
                                </p:cTn>
                              </p:par>
                              <p:par>
                                <p:cTn id="12" presetID="1" presetClass="entr" presetSubtype="0" fill="hold" nodeType="withEffect">
                                  <p:stCondLst>
                                    <p:cond delay="1500"/>
                                  </p:stCondLst>
                                  <p:childTnLst>
                                    <p:set>
                                      <p:cBhvr>
                                        <p:cTn id="13" dur="1" fill="hold">
                                          <p:stCondLst>
                                            <p:cond delay="499"/>
                                          </p:stCondLst>
                                        </p:cTn>
                                        <p:tgtEl>
                                          <p:spTgt spid="159"/>
                                        </p:tgtEl>
                                        <p:attrNameLst>
                                          <p:attrName>style.visibility</p:attrName>
                                        </p:attrNameLst>
                                      </p:cBhvr>
                                      <p:to>
                                        <p:strVal val="visible"/>
                                      </p:to>
                                    </p:set>
                                  </p:childTnLst>
                                </p:cTn>
                              </p:par>
                              <p:par>
                                <p:cTn id="14" presetID="22" presetClass="entr" presetSubtype="2" fill="hold" nodeType="withEffect">
                                  <p:stCondLst>
                                    <p:cond delay="1500"/>
                                  </p:stCondLst>
                                  <p:childTnLst>
                                    <p:set>
                                      <p:cBhvr>
                                        <p:cTn id="15" dur="1" fill="hold">
                                          <p:stCondLst>
                                            <p:cond delay="0"/>
                                          </p:stCondLst>
                                        </p:cTn>
                                        <p:tgtEl>
                                          <p:spTgt spid="168"/>
                                        </p:tgtEl>
                                        <p:attrNameLst>
                                          <p:attrName>style.visibility</p:attrName>
                                        </p:attrNameLst>
                                      </p:cBhvr>
                                      <p:to>
                                        <p:strVal val="visible"/>
                                      </p:to>
                                    </p:set>
                                    <p:animEffect transition="in" filter="wipe(right)">
                                      <p:cBhvr>
                                        <p:cTn id="16" dur="500"/>
                                        <p:tgtEl>
                                          <p:spTgt spid="168"/>
                                        </p:tgtEl>
                                      </p:cBhvr>
                                    </p:animEffect>
                                  </p:childTnLst>
                                </p:cTn>
                              </p:par>
                              <p:par>
                                <p:cTn id="17" presetID="6" presetClass="emph" presetSubtype="0" accel="100000" autoRev="1" fill="hold" nodeType="withEffect">
                                  <p:stCondLst>
                                    <p:cond delay="1500"/>
                                  </p:stCondLst>
                                  <p:childTnLst>
                                    <p:animScale>
                                      <p:cBhvr>
                                        <p:cTn id="18" dur="500" fill="hold"/>
                                        <p:tgtEl>
                                          <p:spTgt spid="159"/>
                                        </p:tgtEl>
                                      </p:cBhvr>
                                      <p:by x="0" y="0"/>
                                    </p:animScale>
                                  </p:childTnLst>
                                </p:cTn>
                              </p:par>
                              <p:par>
                                <p:cTn id="19" presetID="22" presetClass="entr" presetSubtype="2" fill="hold" nodeType="withEffect">
                                  <p:stCondLst>
                                    <p:cond delay="1500"/>
                                  </p:stCondLst>
                                  <p:childTnLst>
                                    <p:set>
                                      <p:cBhvr>
                                        <p:cTn id="20" dur="1" fill="hold">
                                          <p:stCondLst>
                                            <p:cond delay="0"/>
                                          </p:stCondLst>
                                        </p:cTn>
                                        <p:tgtEl>
                                          <p:spTgt spid="166"/>
                                        </p:tgtEl>
                                        <p:attrNameLst>
                                          <p:attrName>style.visibility</p:attrName>
                                        </p:attrNameLst>
                                      </p:cBhvr>
                                      <p:to>
                                        <p:strVal val="visible"/>
                                      </p:to>
                                    </p:set>
                                    <p:animEffect transition="in" filter="wipe(right)">
                                      <p:cBhvr>
                                        <p:cTn id="21" dur="500"/>
                                        <p:tgtEl>
                                          <p:spTgt spid="166"/>
                                        </p:tgtEl>
                                      </p:cBhvr>
                                    </p:animEffect>
                                  </p:childTnLst>
                                </p:cTn>
                              </p:par>
                              <p:par>
                                <p:cTn id="22" presetID="1" presetClass="entr" presetSubtype="0" fill="hold" nodeType="withEffect">
                                  <p:stCondLst>
                                    <p:cond delay="1750"/>
                                  </p:stCondLst>
                                  <p:childTnLst>
                                    <p:set>
                                      <p:cBhvr>
                                        <p:cTn id="23" dur="1" fill="hold">
                                          <p:stCondLst>
                                            <p:cond delay="499"/>
                                          </p:stCondLst>
                                        </p:cTn>
                                        <p:tgtEl>
                                          <p:spTgt spid="162"/>
                                        </p:tgtEl>
                                        <p:attrNameLst>
                                          <p:attrName>style.visibility</p:attrName>
                                        </p:attrNameLst>
                                      </p:cBhvr>
                                      <p:to>
                                        <p:strVal val="visible"/>
                                      </p:to>
                                    </p:set>
                                  </p:childTnLst>
                                </p:cTn>
                              </p:par>
                              <p:par>
                                <p:cTn id="24" presetID="6" presetClass="emph" presetSubtype="0" accel="100000" autoRev="1" fill="hold" nodeType="withEffect">
                                  <p:stCondLst>
                                    <p:cond delay="1750"/>
                                  </p:stCondLst>
                                  <p:childTnLst>
                                    <p:animScale>
                                      <p:cBhvr>
                                        <p:cTn id="25" dur="500" fill="hold"/>
                                        <p:tgtEl>
                                          <p:spTgt spid="162"/>
                                        </p:tgtEl>
                                      </p:cBhvr>
                                      <p:by x="0" y="0"/>
                                    </p:animScale>
                                  </p:childTnLst>
                                </p:cTn>
                              </p:par>
                              <p:par>
                                <p:cTn id="26" presetID="22" presetClass="entr" presetSubtype="2" fill="hold" nodeType="withEffect">
                                  <p:stCondLst>
                                    <p:cond delay="1750"/>
                                  </p:stCondLst>
                                  <p:childTnLst>
                                    <p:set>
                                      <p:cBhvr>
                                        <p:cTn id="27" dur="1" fill="hold">
                                          <p:stCondLst>
                                            <p:cond delay="0"/>
                                          </p:stCondLst>
                                        </p:cTn>
                                        <p:tgtEl>
                                          <p:spTgt spid="167"/>
                                        </p:tgtEl>
                                        <p:attrNameLst>
                                          <p:attrName>style.visibility</p:attrName>
                                        </p:attrNameLst>
                                      </p:cBhvr>
                                      <p:to>
                                        <p:strVal val="visible"/>
                                      </p:to>
                                    </p:set>
                                    <p:animEffect transition="in" filter="wipe(right)">
                                      <p:cBhvr>
                                        <p:cTn id="28" dur="500"/>
                                        <p:tgtEl>
                                          <p:spTgt spid="167"/>
                                        </p:tgtEl>
                                      </p:cBhvr>
                                    </p:animEffect>
                                  </p:childTnLst>
                                </p:cTn>
                              </p:par>
                            </p:childTnLst>
                          </p:cTn>
                        </p:par>
                        <p:par>
                          <p:cTn id="29" fill="hold">
                            <p:stCondLst>
                              <p:cond delay="2750"/>
                            </p:stCondLst>
                            <p:childTnLst>
                              <p:par>
                                <p:cTn id="30" presetID="10" presetClass="entr" presetSubtype="0" fill="hold" grpId="0" nodeType="afterEffect">
                                  <p:stCondLst>
                                    <p:cond delay="500"/>
                                  </p:stCondLst>
                                  <p:childTnLst>
                                    <p:set>
                                      <p:cBhvr>
                                        <p:cTn id="31" dur="1" fill="hold">
                                          <p:stCondLst>
                                            <p:cond delay="0"/>
                                          </p:stCondLst>
                                        </p:cTn>
                                        <p:tgtEl>
                                          <p:spTgt spid="35">
                                            <p:bg/>
                                          </p:spTgt>
                                        </p:tgtEl>
                                        <p:attrNameLst>
                                          <p:attrName>style.visibility</p:attrName>
                                        </p:attrNameLst>
                                      </p:cBhvr>
                                      <p:to>
                                        <p:strVal val="visible"/>
                                      </p:to>
                                    </p:set>
                                    <p:animEffect transition="in" filter="fade">
                                      <p:cBhvr>
                                        <p:cTn id="32" dur="500"/>
                                        <p:tgtEl>
                                          <p:spTgt spid="35">
                                            <p:bg/>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500"/>
                                  </p:stCondLst>
                                  <p:childTnLst>
                                    <p:set>
                                      <p:cBhvr>
                                        <p:cTn id="36" dur="1" fill="hold">
                                          <p:stCondLst>
                                            <p:cond delay="0"/>
                                          </p:stCondLst>
                                        </p:cTn>
                                        <p:tgtEl>
                                          <p:spTgt spid="35">
                                            <p:txEl>
                                              <p:pRg st="0" end="0"/>
                                            </p:txEl>
                                          </p:spTgt>
                                        </p:tgtEl>
                                        <p:attrNameLst>
                                          <p:attrName>style.visibility</p:attrName>
                                        </p:attrNameLst>
                                      </p:cBhvr>
                                      <p:to>
                                        <p:strVal val="visible"/>
                                      </p:to>
                                    </p:set>
                                    <p:animEffect transition="in" filter="fade">
                                      <p:cBhvr>
                                        <p:cTn id="37" dur="500"/>
                                        <p:tgtEl>
                                          <p:spTgt spid="35">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500"/>
                                  </p:stCondLst>
                                  <p:childTnLst>
                                    <p:set>
                                      <p:cBhvr>
                                        <p:cTn id="41" dur="1" fill="hold">
                                          <p:stCondLst>
                                            <p:cond delay="0"/>
                                          </p:stCondLst>
                                        </p:cTn>
                                        <p:tgtEl>
                                          <p:spTgt spid="35">
                                            <p:txEl>
                                              <p:pRg st="1" end="1"/>
                                            </p:txEl>
                                          </p:spTgt>
                                        </p:tgtEl>
                                        <p:attrNameLst>
                                          <p:attrName>style.visibility</p:attrName>
                                        </p:attrNameLst>
                                      </p:cBhvr>
                                      <p:to>
                                        <p:strVal val="visible"/>
                                      </p:to>
                                    </p:set>
                                    <p:animEffect transition="in" filter="fade">
                                      <p:cBhvr>
                                        <p:cTn id="42" dur="500"/>
                                        <p:tgtEl>
                                          <p:spTgt spid="35">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500"/>
                                  </p:stCondLst>
                                  <p:childTnLst>
                                    <p:set>
                                      <p:cBhvr>
                                        <p:cTn id="46" dur="1" fill="hold">
                                          <p:stCondLst>
                                            <p:cond delay="0"/>
                                          </p:stCondLst>
                                        </p:cTn>
                                        <p:tgtEl>
                                          <p:spTgt spid="35">
                                            <p:txEl>
                                              <p:pRg st="2" end="2"/>
                                            </p:txEl>
                                          </p:spTgt>
                                        </p:tgtEl>
                                        <p:attrNameLst>
                                          <p:attrName>style.visibility</p:attrName>
                                        </p:attrNameLst>
                                      </p:cBhvr>
                                      <p:to>
                                        <p:strVal val="visible"/>
                                      </p:to>
                                    </p:set>
                                    <p:animEffect transition="in" filter="fade">
                                      <p:cBhvr>
                                        <p:cTn id="47" dur="500"/>
                                        <p:tgtEl>
                                          <p:spTgt spid="35">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500"/>
                                  </p:stCondLst>
                                  <p:childTnLst>
                                    <p:set>
                                      <p:cBhvr>
                                        <p:cTn id="51" dur="1" fill="hold">
                                          <p:stCondLst>
                                            <p:cond delay="0"/>
                                          </p:stCondLst>
                                        </p:cTn>
                                        <p:tgtEl>
                                          <p:spTgt spid="35">
                                            <p:txEl>
                                              <p:pRg st="3" end="3"/>
                                            </p:txEl>
                                          </p:spTgt>
                                        </p:tgtEl>
                                        <p:attrNameLst>
                                          <p:attrName>style.visibility</p:attrName>
                                        </p:attrNameLst>
                                      </p:cBhvr>
                                      <p:to>
                                        <p:strVal val="visible"/>
                                      </p:to>
                                    </p:set>
                                    <p:animEffect transition="in" filter="fade">
                                      <p:cBhvr>
                                        <p:cTn id="52" dur="500"/>
                                        <p:tgtEl>
                                          <p:spTgt spid="35">
                                            <p:txEl>
                                              <p:pRg st="3" end="3"/>
                                            </p:txEl>
                                          </p:spTgt>
                                        </p:tgtEl>
                                      </p:cBhvr>
                                    </p:animEffect>
                                  </p:childTnLst>
                                </p:cTn>
                              </p:par>
                              <p:par>
                                <p:cTn id="53" presetID="10" presetClass="entr" presetSubtype="0" fill="hold" nodeType="withEffect">
                                  <p:stCondLst>
                                    <p:cond delay="50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par>
                                <p:cTn id="56" presetID="63" presetClass="path" presetSubtype="0" accel="50000" decel="50000" fill="hold" nodeType="withEffect">
                                  <p:stCondLst>
                                    <p:cond delay="500"/>
                                  </p:stCondLst>
                                  <p:childTnLst>
                                    <p:animMotion origin="layout" path="M -0.03064 1.07127E-6 L 9.80342E-7 1.07127E-6 " pathEditMode="relative" rAng="0" ptsTypes="AA">
                                      <p:cBhvr>
                                        <p:cTn id="57" dur="500" fill="hold"/>
                                        <p:tgtEl>
                                          <p:spTgt spid="36"/>
                                        </p:tgtEl>
                                        <p:attrNameLst>
                                          <p:attrName>ppt_x</p:attrName>
                                          <p:attrName>ppt_y</p:attrName>
                                        </p:attrNameLst>
                                      </p:cBhvr>
                                      <p:rCtr x="2936" y="0"/>
                                    </p:animMotion>
                                  </p:childTnLst>
                                </p:cTn>
                              </p:par>
                              <p:par>
                                <p:cTn id="58" presetID="10" presetClass="entr" presetSubtype="0" fill="hold" nodeType="withEffect">
                                  <p:stCondLst>
                                    <p:cond delay="75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63" presetClass="path" presetSubtype="0" accel="50000" decel="50000" fill="hold" nodeType="withEffect">
                                  <p:stCondLst>
                                    <p:cond delay="750"/>
                                  </p:stCondLst>
                                  <p:childTnLst>
                                    <p:animMotion origin="layout" path="M -0.03064 1.07127E-6 L 9.80342E-7 1.07127E-6 " pathEditMode="relative" rAng="0" ptsTypes="AA">
                                      <p:cBhvr>
                                        <p:cTn id="62" dur="500" fill="hold"/>
                                        <p:tgtEl>
                                          <p:spTgt spid="39"/>
                                        </p:tgtEl>
                                        <p:attrNameLst>
                                          <p:attrName>ppt_x</p:attrName>
                                          <p:attrName>ppt_y</p:attrName>
                                        </p:attrNameLst>
                                      </p:cBhvr>
                                      <p:rCtr x="2936" y="0"/>
                                    </p:animMotion>
                                  </p:childTnLst>
                                </p:cTn>
                              </p:par>
                              <p:par>
                                <p:cTn id="63" presetID="10" presetClass="entr" presetSubtype="0" fill="hold" nodeType="withEffect">
                                  <p:stCondLst>
                                    <p:cond delay="100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500"/>
                                        <p:tgtEl>
                                          <p:spTgt spid="42"/>
                                        </p:tgtEl>
                                      </p:cBhvr>
                                    </p:animEffect>
                                  </p:childTnLst>
                                </p:cTn>
                              </p:par>
                              <p:par>
                                <p:cTn id="66" presetID="63" presetClass="path" presetSubtype="0" accel="50000" decel="50000" fill="hold" nodeType="withEffect">
                                  <p:stCondLst>
                                    <p:cond delay="1000"/>
                                  </p:stCondLst>
                                  <p:childTnLst>
                                    <p:animMotion origin="layout" path="M -0.03064 1.07127E-6 L 9.80342E-7 1.07127E-6 " pathEditMode="relative" rAng="0" ptsTypes="AA">
                                      <p:cBhvr>
                                        <p:cTn id="67" dur="500" fill="hold"/>
                                        <p:tgtEl>
                                          <p:spTgt spid="42"/>
                                        </p:tgtEl>
                                        <p:attrNameLst>
                                          <p:attrName>ppt_x</p:attrName>
                                          <p:attrName>ppt_y</p:attrName>
                                        </p:attrNameLst>
                                      </p:cBhvr>
                                      <p:rCtr x="2936" y="0"/>
                                    </p:animMotion>
                                  </p:childTnLst>
                                </p:cTn>
                              </p:par>
                              <p:par>
                                <p:cTn id="68" presetID="10" presetClass="entr" presetSubtype="0" fill="hold" nodeType="withEffect">
                                  <p:stCondLst>
                                    <p:cond delay="1000"/>
                                  </p:stCondLst>
                                  <p:childTnLst>
                                    <p:set>
                                      <p:cBhvr>
                                        <p:cTn id="69" dur="1" fill="hold">
                                          <p:stCondLst>
                                            <p:cond delay="0"/>
                                          </p:stCondLst>
                                        </p:cTn>
                                        <p:tgtEl>
                                          <p:spTgt spid="45"/>
                                        </p:tgtEl>
                                        <p:attrNameLst>
                                          <p:attrName>style.visibility</p:attrName>
                                        </p:attrNameLst>
                                      </p:cBhvr>
                                      <p:to>
                                        <p:strVal val="visible"/>
                                      </p:to>
                                    </p:set>
                                    <p:animEffect transition="in" filter="fade">
                                      <p:cBhvr>
                                        <p:cTn id="70" dur="500"/>
                                        <p:tgtEl>
                                          <p:spTgt spid="45"/>
                                        </p:tgtEl>
                                      </p:cBhvr>
                                    </p:animEffect>
                                  </p:childTnLst>
                                </p:cTn>
                              </p:par>
                              <p:par>
                                <p:cTn id="71" presetID="63" presetClass="path" presetSubtype="0" accel="50000" decel="50000" fill="hold" nodeType="withEffect">
                                  <p:stCondLst>
                                    <p:cond delay="1000"/>
                                  </p:stCondLst>
                                  <p:childTnLst>
                                    <p:animMotion origin="layout" path="M -0.03064 1.07127E-6 L 9.80342E-7 1.07127E-6 " pathEditMode="relative" rAng="0" ptsTypes="AA">
                                      <p:cBhvr>
                                        <p:cTn id="72" dur="500" fill="hold"/>
                                        <p:tgtEl>
                                          <p:spTgt spid="45"/>
                                        </p:tgtEl>
                                        <p:attrNameLst>
                                          <p:attrName>ppt_x</p:attrName>
                                          <p:attrName>ppt_y</p:attrName>
                                        </p:attrNameLst>
                                      </p:cBhvr>
                                      <p:rCtr x="29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uild="p" animBg="1"/>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pl-PL" dirty="0"/>
              <a:t>Demo</a:t>
            </a:r>
            <a:endParaRPr lang="en-US" dirty="0"/>
          </a:p>
        </p:txBody>
      </p:sp>
      <p:sp>
        <p:nvSpPr>
          <p:cNvPr id="8" name="Text Placeholder 7"/>
          <p:cNvSpPr>
            <a:spLocks noGrp="1"/>
          </p:cNvSpPr>
          <p:nvPr>
            <p:ph type="body" sz="quarter" idx="12"/>
          </p:nvPr>
        </p:nvSpPr>
        <p:spPr/>
        <p:txBody>
          <a:bodyPr/>
          <a:lstStyle/>
          <a:p>
            <a:r>
              <a:rPr lang="pl-PL" dirty="0" err="1"/>
              <a:t>PowerBI</a:t>
            </a:r>
            <a:r>
              <a:rPr lang="pl-PL" dirty="0"/>
              <a:t> i </a:t>
            </a:r>
            <a:r>
              <a:rPr lang="pl-PL" dirty="0" err="1"/>
              <a:t>Stream</a:t>
            </a:r>
            <a:r>
              <a:rPr lang="pl-PL"/>
              <a:t> Analytics</a:t>
            </a:r>
            <a:endParaRPr lang="en-US"/>
          </a:p>
        </p:txBody>
      </p:sp>
    </p:spTree>
    <p:extLst>
      <p:ext uri="{BB962C8B-B14F-4D97-AF65-F5344CB8AC3E}">
        <p14:creationId xmlns:p14="http://schemas.microsoft.com/office/powerpoint/2010/main" val="91423374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82" descr="14042976128_ae592c84f0_k-630x585.jpg (630×585)"/>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8028662" y="1561450"/>
            <a:ext cx="3744698" cy="4875866"/>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3819787" h="4973637">
                <a:moveTo>
                  <a:pt x="0" y="0"/>
                </a:moveTo>
                <a:lnTo>
                  <a:pt x="3819787" y="0"/>
                </a:lnTo>
                <a:lnTo>
                  <a:pt x="3819787" y="4973637"/>
                </a:lnTo>
                <a:lnTo>
                  <a:pt x="0" y="4973637"/>
                </a:lnTo>
                <a:close/>
              </a:path>
            </a:pathLst>
          </a:custGeom>
          <a:extLst>
            <a:ext uri="{909E8E84-426E-40DD-AFC4-6F175D3DCCD1}">
              <a14:hiddenFill xmlns:a14="http://schemas.microsoft.com/office/drawing/2010/main">
                <a:solidFill>
                  <a:srgbClr val="FFFFFF"/>
                </a:solidFill>
              </a14:hiddenFill>
            </a:ext>
          </a:extLst>
        </p:spPr>
      </p:pic>
      <p:pic>
        <p:nvPicPr>
          <p:cNvPr id="82" name="Picture 81"/>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224041" y="1561450"/>
            <a:ext cx="3744698" cy="4875866"/>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3819787" h="4973637">
                <a:moveTo>
                  <a:pt x="0" y="0"/>
                </a:moveTo>
                <a:lnTo>
                  <a:pt x="3819787" y="0"/>
                </a:lnTo>
                <a:lnTo>
                  <a:pt x="3819787" y="4973637"/>
                </a:lnTo>
                <a:lnTo>
                  <a:pt x="0" y="4973637"/>
                </a:lnTo>
                <a:close/>
              </a:path>
            </a:pathLst>
          </a:custGeom>
        </p:spPr>
      </p:pic>
      <p:graphicFrame>
        <p:nvGraphicFramePr>
          <p:cNvPr id="2" name="Object 1" hidden="1"/>
          <p:cNvGraphicFramePr>
            <a:graphicFrameLocks noChangeAspect="1"/>
          </p:cNvGraphicFramePr>
          <p:nvPr>
            <p:custDataLst>
              <p:tags r:id="rId2"/>
            </p:custDataLst>
            <p:ext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spid="_x0000_s3493" name="think-cell Slide" r:id="rId7" imgW="378" imgH="377" progId="TCLayout.ActiveDocument.1">
                  <p:embed/>
                </p:oleObj>
              </mc:Choice>
              <mc:Fallback>
                <p:oleObj name="think-cell Slide" r:id="rId7" imgW="378" imgH="377" progId="TCLayout.ActiveDocument.1">
                  <p:embed/>
                  <p:pic>
                    <p:nvPicPr>
                      <p:cNvPr id="2" name="Object 1" hidden="1"/>
                      <p:cNvPicPr/>
                      <p:nvPr/>
                    </p:nvPicPr>
                    <p:blipFill>
                      <a:blip r:embed="rId8"/>
                      <a:stretch>
                        <a:fillRect/>
                      </a:stretch>
                    </p:blipFill>
                    <p:spPr>
                      <a:xfrm>
                        <a:off x="1558" y="2044"/>
                        <a:ext cx="1556" cy="1556"/>
                      </a:xfrm>
                      <a:prstGeom prst="rect">
                        <a:avLst/>
                      </a:prstGeom>
                    </p:spPr>
                  </p:pic>
                </p:oleObj>
              </mc:Fallback>
            </mc:AlternateContent>
          </a:graphicData>
        </a:graphic>
      </p:graphicFrame>
      <p:grpSp>
        <p:nvGrpSpPr>
          <p:cNvPr id="61" name="Group 60" hidden="1"/>
          <p:cNvGrpSpPr/>
          <p:nvPr/>
        </p:nvGrpSpPr>
        <p:grpSpPr>
          <a:xfrm>
            <a:off x="6963642" y="1987218"/>
            <a:ext cx="6380330" cy="3252095"/>
            <a:chOff x="6963887" y="1986807"/>
            <a:chExt cx="6382140" cy="3253018"/>
          </a:xfrm>
        </p:grpSpPr>
        <p:sp>
          <p:nvSpPr>
            <p:cNvPr id="62" name="TextBox 61"/>
            <p:cNvSpPr txBox="1"/>
            <p:nvPr/>
          </p:nvSpPr>
          <p:spPr>
            <a:xfrm>
              <a:off x="9013574" y="3578601"/>
              <a:ext cx="3526604" cy="1618007"/>
            </a:xfrm>
            <a:prstGeom prst="rect">
              <a:avLst/>
            </a:prstGeom>
            <a:noFill/>
          </p:spPr>
          <p:txBody>
            <a:bodyPr wrap="square" rtlCol="0">
              <a:spAutoFit/>
            </a:bodyPr>
            <a:lstStyle/>
            <a:p>
              <a:pPr defTabSz="914049">
                <a:lnSpc>
                  <a:spcPct val="90000"/>
                </a:lnSpc>
              </a:pPr>
              <a:r>
                <a:rPr lang="en-US" sz="4800" dirty="0">
                  <a:solidFill>
                    <a:prstClr val="white"/>
                  </a:solidFill>
                  <a:latin typeface="Segoe UI Light" panose="020B0502040204020203" pitchFamily="34" charset="0"/>
                  <a:cs typeface="Segoe UI Light" panose="020B0502040204020203" pitchFamily="34" charset="0"/>
                </a:rPr>
                <a:t>25 Billion </a:t>
              </a:r>
              <a:r>
                <a:rPr lang="en-US" sz="2000" dirty="0">
                  <a:solidFill>
                    <a:prstClr val="white"/>
                  </a:solidFill>
                  <a:latin typeface="Segoe UI Light" panose="020B0502040204020203" pitchFamily="34" charset="0"/>
                  <a:cs typeface="Segoe UI Light" panose="020B0502040204020203" pitchFamily="34" charset="0"/>
                </a:rPr>
                <a:t>Connected “things” </a:t>
              </a:r>
              <a:br>
                <a:rPr lang="en-US" sz="2000" dirty="0">
                  <a:solidFill>
                    <a:prstClr val="white"/>
                  </a:solidFill>
                  <a:latin typeface="Segoe UI Light" panose="020B0502040204020203" pitchFamily="34" charset="0"/>
                  <a:cs typeface="Segoe UI Light" panose="020B0502040204020203" pitchFamily="34" charset="0"/>
                </a:rPr>
              </a:br>
              <a:r>
                <a:rPr lang="en-US" sz="2000" dirty="0">
                  <a:solidFill>
                    <a:prstClr val="white"/>
                  </a:solidFill>
                  <a:latin typeface="Segoe UI Light" panose="020B0502040204020203" pitchFamily="34" charset="0"/>
                  <a:cs typeface="Segoe UI Light" panose="020B0502040204020203" pitchFamily="34" charset="0"/>
                </a:rPr>
                <a:t>by 2020</a:t>
              </a:r>
              <a:r>
                <a:rPr lang="en-US" sz="2800" dirty="0">
                  <a:solidFill>
                    <a:prstClr val="white"/>
                  </a:solidFill>
                  <a:latin typeface="Segoe UI Light" panose="020B0502040204020203" pitchFamily="34" charset="0"/>
                  <a:cs typeface="Segoe UI Light" panose="020B0502040204020203" pitchFamily="34" charset="0"/>
                </a:rPr>
                <a:t>. </a:t>
              </a:r>
              <a:br>
                <a:rPr lang="en-US" sz="2800" dirty="0">
                  <a:solidFill>
                    <a:prstClr val="white"/>
                  </a:solidFill>
                  <a:latin typeface="Segoe UI Light" panose="020B0502040204020203" pitchFamily="34" charset="0"/>
                  <a:cs typeface="Segoe UI Light" panose="020B0502040204020203" pitchFamily="34" charset="0"/>
                </a:rPr>
              </a:br>
              <a:r>
                <a:rPr lang="en-US" sz="1200" dirty="0">
                  <a:solidFill>
                    <a:prstClr val="white"/>
                  </a:solidFill>
                  <a:latin typeface="Segoe UI Light" panose="020B0502040204020203" pitchFamily="34" charset="0"/>
                  <a:cs typeface="Segoe UI Light" panose="020B0502040204020203" pitchFamily="34" charset="0"/>
                </a:rPr>
                <a:t>Gartner</a:t>
              </a:r>
              <a:endParaRPr lang="en-US" sz="2000" dirty="0">
                <a:solidFill>
                  <a:prstClr val="white"/>
                </a:solidFill>
                <a:latin typeface="Segoe UI Light" panose="020B0502040204020203" pitchFamily="34" charset="0"/>
                <a:cs typeface="Segoe UI Light" panose="020B0502040204020203" pitchFamily="34" charset="0"/>
              </a:endParaRPr>
            </a:p>
          </p:txBody>
        </p:sp>
        <p:sp>
          <p:nvSpPr>
            <p:cNvPr id="63" name="TextBox 62"/>
            <p:cNvSpPr txBox="1"/>
            <p:nvPr/>
          </p:nvSpPr>
          <p:spPr>
            <a:xfrm>
              <a:off x="9013574" y="1986807"/>
              <a:ext cx="4332453" cy="1348061"/>
            </a:xfrm>
            <a:prstGeom prst="rect">
              <a:avLst/>
            </a:prstGeom>
            <a:noFill/>
          </p:spPr>
          <p:txBody>
            <a:bodyPr wrap="square" rtlCol="0">
              <a:spAutoFit/>
            </a:bodyPr>
            <a:lstStyle/>
            <a:p>
              <a:pPr defTabSz="914049"/>
              <a:r>
                <a:rPr lang="en-US" sz="4800" dirty="0">
                  <a:solidFill>
                    <a:prstClr val="white"/>
                  </a:solidFill>
                  <a:latin typeface="Segoe UI Light" panose="020B0502040204020203" pitchFamily="34" charset="0"/>
                  <a:cs typeface="Segoe UI Light" panose="020B0502040204020203" pitchFamily="34" charset="0"/>
                </a:rPr>
                <a:t>$3 Trillion</a:t>
              </a:r>
            </a:p>
            <a:p>
              <a:pPr defTabSz="914049"/>
              <a:r>
                <a:rPr lang="en-US" sz="2000" dirty="0">
                  <a:solidFill>
                    <a:prstClr val="white"/>
                  </a:solidFill>
                  <a:latin typeface="Segoe UI Light" panose="020B0502040204020203" pitchFamily="34" charset="0"/>
                  <a:cs typeface="Segoe UI Light" panose="020B0502040204020203" pitchFamily="34" charset="0"/>
                </a:rPr>
                <a:t>Market for IoT by 2020. </a:t>
              </a:r>
              <a:br>
                <a:rPr lang="en-US" sz="2000" dirty="0">
                  <a:solidFill>
                    <a:prstClr val="white"/>
                  </a:solidFill>
                  <a:latin typeface="Segoe UI Light" panose="020B0502040204020203" pitchFamily="34" charset="0"/>
                  <a:cs typeface="Segoe UI Light" panose="020B0502040204020203" pitchFamily="34" charset="0"/>
                </a:rPr>
              </a:br>
              <a:r>
                <a:rPr lang="en-US" sz="1200" dirty="0">
                  <a:solidFill>
                    <a:prstClr val="white"/>
                  </a:solidFill>
                  <a:latin typeface="Segoe UI Light" panose="020B0502040204020203" pitchFamily="34" charset="0"/>
                  <a:cs typeface="Segoe UI Light" panose="020B0502040204020203" pitchFamily="34" charset="0"/>
                </a:rPr>
                <a:t>IDC</a:t>
              </a:r>
              <a:endParaRPr lang="en-US" sz="1600" dirty="0">
                <a:solidFill>
                  <a:prstClr val="white"/>
                </a:solidFill>
                <a:latin typeface="Segoe UI Light" panose="020B0502040204020203" pitchFamily="34" charset="0"/>
                <a:cs typeface="Segoe UI Light" panose="020B0502040204020203" pitchFamily="34" charset="0"/>
              </a:endParaRPr>
            </a:p>
          </p:txBody>
        </p:sp>
        <p:grpSp>
          <p:nvGrpSpPr>
            <p:cNvPr id="64" name="Group 63"/>
            <p:cNvGrpSpPr/>
            <p:nvPr/>
          </p:nvGrpSpPr>
          <p:grpSpPr>
            <a:xfrm>
              <a:off x="6963887" y="2022957"/>
              <a:ext cx="1228554" cy="1289070"/>
              <a:chOff x="5278002" y="1333213"/>
              <a:chExt cx="2196164" cy="2304344"/>
            </a:xfrm>
          </p:grpSpPr>
          <p:grpSp>
            <p:nvGrpSpPr>
              <p:cNvPr id="70" name="Group 69"/>
              <p:cNvGrpSpPr/>
              <p:nvPr/>
            </p:nvGrpSpPr>
            <p:grpSpPr>
              <a:xfrm>
                <a:off x="6019800" y="1333213"/>
                <a:ext cx="1454366" cy="1754320"/>
                <a:chOff x="600527" y="737778"/>
                <a:chExt cx="4501869" cy="5430352"/>
              </a:xfrm>
            </p:grpSpPr>
            <p:sp>
              <p:nvSpPr>
                <p:cNvPr id="77" name="Freeform 76"/>
                <p:cNvSpPr/>
                <p:nvPr/>
              </p:nvSpPr>
              <p:spPr>
                <a:xfrm rot="2354285">
                  <a:off x="600527" y="1716371"/>
                  <a:ext cx="2629975" cy="2922130"/>
                </a:xfrm>
                <a:custGeom>
                  <a:avLst/>
                  <a:gdLst>
                    <a:gd name="connsiteX0" fmla="*/ 942968 w 2060928"/>
                    <a:gd name="connsiteY0" fmla="*/ 480585 h 2847745"/>
                    <a:gd name="connsiteX1" fmla="*/ 2031923 w 2060928"/>
                    <a:gd name="connsiteY1" fmla="*/ 159 h 2847745"/>
                    <a:gd name="connsiteX2" fmla="*/ 2060928 w 2060928"/>
                    <a:gd name="connsiteY2" fmla="*/ 0 h 2847745"/>
                    <a:gd name="connsiteX3" fmla="*/ 1964050 w 2060928"/>
                    <a:gd name="connsiteY3" fmla="*/ 114705 h 2847745"/>
                    <a:gd name="connsiteX4" fmla="*/ 1469019 w 2060928"/>
                    <a:gd name="connsiteY4" fmla="*/ 946864 h 2847745"/>
                    <a:gd name="connsiteX5" fmla="*/ 1338043 w 2060928"/>
                    <a:gd name="connsiteY5" fmla="*/ 2757152 h 2847745"/>
                    <a:gd name="connsiteX6" fmla="*/ 1372589 w 2060928"/>
                    <a:gd name="connsiteY6" fmla="*/ 2847745 h 2847745"/>
                    <a:gd name="connsiteX7" fmla="*/ 1255655 w 2060928"/>
                    <a:gd name="connsiteY7" fmla="*/ 2821329 h 2847745"/>
                    <a:gd name="connsiteX8" fmla="*/ 1065 w 2060928"/>
                    <a:gd name="connsiteY8" fmla="*/ 1754239 h 2847745"/>
                    <a:gd name="connsiteX9" fmla="*/ 942968 w 2060928"/>
                    <a:gd name="connsiteY9" fmla="*/ 480585 h 284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0928" h="2847745">
                      <a:moveTo>
                        <a:pt x="942968" y="480585"/>
                      </a:moveTo>
                      <a:cubicBezTo>
                        <a:pt x="1322930" y="210109"/>
                        <a:pt x="1739541" y="22021"/>
                        <a:pt x="2031923" y="159"/>
                      </a:cubicBezTo>
                      <a:lnTo>
                        <a:pt x="2060928" y="0"/>
                      </a:lnTo>
                      <a:lnTo>
                        <a:pt x="1964050" y="114705"/>
                      </a:lnTo>
                      <a:cubicBezTo>
                        <a:pt x="1740159" y="394835"/>
                        <a:pt x="1562119" y="707581"/>
                        <a:pt x="1469019" y="946864"/>
                      </a:cubicBezTo>
                      <a:cubicBezTo>
                        <a:pt x="1298335" y="1385549"/>
                        <a:pt x="1162967" y="2197398"/>
                        <a:pt x="1338043" y="2757152"/>
                      </a:cubicBezTo>
                      <a:lnTo>
                        <a:pt x="1372589" y="2847745"/>
                      </a:lnTo>
                      <a:lnTo>
                        <a:pt x="1255655" y="2821329"/>
                      </a:lnTo>
                      <a:cubicBezTo>
                        <a:pt x="625654" y="2661119"/>
                        <a:pt x="-30026" y="2294402"/>
                        <a:pt x="1065" y="1754239"/>
                      </a:cubicBezTo>
                      <a:cubicBezTo>
                        <a:pt x="26503" y="1312288"/>
                        <a:pt x="454444" y="828340"/>
                        <a:pt x="942968" y="480585"/>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en-US">
                    <a:solidFill>
                      <a:srgbClr val="FFFFFF"/>
                    </a:solidFill>
                  </a:endParaRPr>
                </a:p>
              </p:txBody>
            </p:sp>
            <p:sp>
              <p:nvSpPr>
                <p:cNvPr id="78" name="Oval 77"/>
                <p:cNvSpPr/>
                <p:nvPr/>
              </p:nvSpPr>
              <p:spPr>
                <a:xfrm rot="18355690">
                  <a:off x="1557994" y="1686306"/>
                  <a:ext cx="914400" cy="2377797"/>
                </a:xfrm>
                <a:prstGeom prst="ellipse">
                  <a:avLst/>
                </a:prstGeom>
                <a:solidFill>
                  <a:srgbClr val="F9CBD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en-US">
                    <a:solidFill>
                      <a:srgbClr val="FFFFFF"/>
                    </a:solidFill>
                  </a:endParaRPr>
                </a:p>
              </p:txBody>
            </p:sp>
            <p:sp>
              <p:nvSpPr>
                <p:cNvPr id="79" name="Oval 78"/>
                <p:cNvSpPr/>
                <p:nvPr/>
              </p:nvSpPr>
              <p:spPr>
                <a:xfrm rot="21185733">
                  <a:off x="2884739" y="1058450"/>
                  <a:ext cx="782165" cy="2380912"/>
                </a:xfrm>
                <a:prstGeom prst="ellipse">
                  <a:avLst/>
                </a:prstGeom>
                <a:solidFill>
                  <a:srgbClr val="F9CBD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en-US">
                    <a:solidFill>
                      <a:srgbClr val="FFFFFF"/>
                    </a:solidFill>
                  </a:endParaRPr>
                </a:p>
              </p:txBody>
            </p:sp>
            <p:sp>
              <p:nvSpPr>
                <p:cNvPr id="80" name="Freeform 79"/>
                <p:cNvSpPr/>
                <p:nvPr/>
              </p:nvSpPr>
              <p:spPr>
                <a:xfrm rot="18900000">
                  <a:off x="923510" y="737778"/>
                  <a:ext cx="4178886" cy="5430352"/>
                </a:xfrm>
                <a:custGeom>
                  <a:avLst/>
                  <a:gdLst>
                    <a:gd name="connsiteX0" fmla="*/ 1684061 w 4178886"/>
                    <a:gd name="connsiteY0" fmla="*/ 589943 h 5430352"/>
                    <a:gd name="connsiteX1" fmla="*/ 1626551 w 4178886"/>
                    <a:gd name="connsiteY1" fmla="*/ 566136 h 5430352"/>
                    <a:gd name="connsiteX2" fmla="*/ 1446834 w 4178886"/>
                    <a:gd name="connsiteY2" fmla="*/ 1094653 h 5430352"/>
                    <a:gd name="connsiteX3" fmla="*/ 1709370 w 4178886"/>
                    <a:gd name="connsiteY3" fmla="*/ 2255290 h 5430352"/>
                    <a:gd name="connsiteX4" fmla="*/ 2015091 w 4178886"/>
                    <a:gd name="connsiteY4" fmla="*/ 2326517 h 5430352"/>
                    <a:gd name="connsiteX5" fmla="*/ 1861867 w 4178886"/>
                    <a:gd name="connsiteY5" fmla="*/ 1000501 h 5430352"/>
                    <a:gd name="connsiteX6" fmla="*/ 1684061 w 4178886"/>
                    <a:gd name="connsiteY6" fmla="*/ 589943 h 5430352"/>
                    <a:gd name="connsiteX7" fmla="*/ 3632088 w 4178886"/>
                    <a:gd name="connsiteY7" fmla="*/ 1286931 h 5430352"/>
                    <a:gd name="connsiteX8" fmla="*/ 3170321 w 4178886"/>
                    <a:gd name="connsiteY8" fmla="*/ 1559585 h 5430352"/>
                    <a:gd name="connsiteX9" fmla="*/ 2590733 w 4178886"/>
                    <a:gd name="connsiteY9" fmla="*/ 2504482 h 5430352"/>
                    <a:gd name="connsiteX10" fmla="*/ 2798922 w 4178886"/>
                    <a:gd name="connsiteY10" fmla="*/ 2624541 h 5430352"/>
                    <a:gd name="connsiteX11" fmla="*/ 3534288 w 4178886"/>
                    <a:gd name="connsiteY11" fmla="*/ 1751684 h 5430352"/>
                    <a:gd name="connsiteX12" fmla="*/ 3632088 w 4178886"/>
                    <a:gd name="connsiteY12" fmla="*/ 1286931 h 5430352"/>
                    <a:gd name="connsiteX13" fmla="*/ 4056404 w 4178886"/>
                    <a:gd name="connsiteY13" fmla="*/ 878866 h 5430352"/>
                    <a:gd name="connsiteX14" fmla="*/ 4081675 w 4178886"/>
                    <a:gd name="connsiteY14" fmla="*/ 1695469 h 5430352"/>
                    <a:gd name="connsiteX15" fmla="*/ 3085258 w 4178886"/>
                    <a:gd name="connsiteY15" fmla="*/ 2784237 h 5430352"/>
                    <a:gd name="connsiteX16" fmla="*/ 3048303 w 4178886"/>
                    <a:gd name="connsiteY16" fmla="*/ 2811741 h 5430352"/>
                    <a:gd name="connsiteX17" fmla="*/ 3125608 w 4178886"/>
                    <a:gd name="connsiteY17" fmla="*/ 2871194 h 5430352"/>
                    <a:gd name="connsiteX18" fmla="*/ 3404668 w 4178886"/>
                    <a:gd name="connsiteY18" fmla="*/ 3133156 h 5430352"/>
                    <a:gd name="connsiteX19" fmla="*/ 3392009 w 4178886"/>
                    <a:gd name="connsiteY19" fmla="*/ 4397258 h 5430352"/>
                    <a:gd name="connsiteX20" fmla="*/ 1773834 w 4178886"/>
                    <a:gd name="connsiteY20" fmla="*/ 5402212 h 5430352"/>
                    <a:gd name="connsiteX21" fmla="*/ 168442 w 4178886"/>
                    <a:gd name="connsiteY21" fmla="*/ 3954328 h 5430352"/>
                    <a:gd name="connsiteX22" fmla="*/ 103313 w 4178886"/>
                    <a:gd name="connsiteY22" fmla="*/ 2463755 h 5430352"/>
                    <a:gd name="connsiteX23" fmla="*/ 1384250 w 4178886"/>
                    <a:gd name="connsiteY23" fmla="*/ 2269002 h 5430352"/>
                    <a:gd name="connsiteX24" fmla="*/ 1397896 w 4178886"/>
                    <a:gd name="connsiteY24" fmla="*/ 2253832 h 5430352"/>
                    <a:gd name="connsiteX25" fmla="*/ 956293 w 4178886"/>
                    <a:gd name="connsiteY25" fmla="*/ 687182 h 5430352"/>
                    <a:gd name="connsiteX26" fmla="*/ 1379140 w 4178886"/>
                    <a:gd name="connsiteY26" fmla="*/ 4405 h 5430352"/>
                    <a:gd name="connsiteX27" fmla="*/ 2140174 w 4178886"/>
                    <a:gd name="connsiteY27" fmla="*/ 500336 h 5430352"/>
                    <a:gd name="connsiteX28" fmla="*/ 2343796 w 4178886"/>
                    <a:gd name="connsiteY28" fmla="*/ 2185904 h 5430352"/>
                    <a:gd name="connsiteX29" fmla="*/ 2320037 w 4178886"/>
                    <a:gd name="connsiteY29" fmla="*/ 2393858 h 5430352"/>
                    <a:gd name="connsiteX30" fmla="*/ 2321779 w 4178886"/>
                    <a:gd name="connsiteY30" fmla="*/ 2394450 h 5430352"/>
                    <a:gd name="connsiteX31" fmla="*/ 3092790 w 4178886"/>
                    <a:gd name="connsiteY31" fmla="*/ 965215 h 5430352"/>
                    <a:gd name="connsiteX32" fmla="*/ 3998000 w 4178886"/>
                    <a:gd name="connsiteY32" fmla="*/ 820686 h 5430352"/>
                    <a:gd name="connsiteX33" fmla="*/ 4056404 w 4178886"/>
                    <a:gd name="connsiteY33" fmla="*/ 878866 h 5430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78886" h="5430352">
                      <a:moveTo>
                        <a:pt x="1684061" y="589943"/>
                      </a:moveTo>
                      <a:cubicBezTo>
                        <a:pt x="1663446" y="570758"/>
                        <a:pt x="1643844" y="562213"/>
                        <a:pt x="1626551" y="566136"/>
                      </a:cubicBezTo>
                      <a:cubicBezTo>
                        <a:pt x="1557379" y="581828"/>
                        <a:pt x="1447380" y="821033"/>
                        <a:pt x="1446834" y="1094653"/>
                      </a:cubicBezTo>
                      <a:cubicBezTo>
                        <a:pt x="1458469" y="1595871"/>
                        <a:pt x="1610634" y="1992214"/>
                        <a:pt x="1709370" y="2255290"/>
                      </a:cubicBezTo>
                      <a:lnTo>
                        <a:pt x="2015091" y="2326517"/>
                      </a:lnTo>
                      <a:cubicBezTo>
                        <a:pt x="2053460" y="1893196"/>
                        <a:pt x="1944205" y="1393652"/>
                        <a:pt x="1861867" y="1000501"/>
                      </a:cubicBezTo>
                      <a:cubicBezTo>
                        <a:pt x="1816854" y="800806"/>
                        <a:pt x="1745904" y="647496"/>
                        <a:pt x="1684061" y="589943"/>
                      </a:cubicBezTo>
                      <a:close/>
                      <a:moveTo>
                        <a:pt x="3632088" y="1286931"/>
                      </a:moveTo>
                      <a:cubicBezTo>
                        <a:pt x="3571428" y="1254915"/>
                        <a:pt x="3341355" y="1360309"/>
                        <a:pt x="3170321" y="1559585"/>
                      </a:cubicBezTo>
                      <a:cubicBezTo>
                        <a:pt x="2866316" y="1932560"/>
                        <a:pt x="2682170" y="2250514"/>
                        <a:pt x="2590733" y="2504482"/>
                      </a:cubicBezTo>
                      <a:lnTo>
                        <a:pt x="2798922" y="2624541"/>
                      </a:lnTo>
                      <a:cubicBezTo>
                        <a:pt x="3097363" y="2332521"/>
                        <a:pt x="3349674" y="2090245"/>
                        <a:pt x="3534288" y="1751684"/>
                      </a:cubicBezTo>
                      <a:cubicBezTo>
                        <a:pt x="3656187" y="1519722"/>
                        <a:pt x="3692749" y="1318948"/>
                        <a:pt x="3632088" y="1286931"/>
                      </a:cubicBezTo>
                      <a:close/>
                      <a:moveTo>
                        <a:pt x="4056404" y="878866"/>
                      </a:moveTo>
                      <a:cubicBezTo>
                        <a:pt x="4183734" y="1042353"/>
                        <a:pt x="4241418" y="1389295"/>
                        <a:pt x="4081675" y="1695469"/>
                      </a:cubicBezTo>
                      <a:cubicBezTo>
                        <a:pt x="3837624" y="2139199"/>
                        <a:pt x="3500388" y="2466450"/>
                        <a:pt x="3085258" y="2784237"/>
                      </a:cubicBezTo>
                      <a:lnTo>
                        <a:pt x="3048303" y="2811741"/>
                      </a:lnTo>
                      <a:lnTo>
                        <a:pt x="3125608" y="2871194"/>
                      </a:lnTo>
                      <a:cubicBezTo>
                        <a:pt x="3274801" y="2992533"/>
                        <a:pt x="3378972" y="3096387"/>
                        <a:pt x="3404668" y="3133156"/>
                      </a:cubicBezTo>
                      <a:cubicBezTo>
                        <a:pt x="3473189" y="3231209"/>
                        <a:pt x="3793130" y="3372504"/>
                        <a:pt x="3392009" y="4397258"/>
                      </a:cubicBezTo>
                      <a:cubicBezTo>
                        <a:pt x="2990888" y="5422012"/>
                        <a:pt x="2371948" y="5491246"/>
                        <a:pt x="1773834" y="5402212"/>
                      </a:cubicBezTo>
                      <a:cubicBezTo>
                        <a:pt x="1175719" y="5313177"/>
                        <a:pt x="354312" y="4551834"/>
                        <a:pt x="168442" y="3954328"/>
                      </a:cubicBezTo>
                      <a:cubicBezTo>
                        <a:pt x="-2216" y="3539386"/>
                        <a:pt x="-75101" y="2892413"/>
                        <a:pt x="103313" y="2463755"/>
                      </a:cubicBezTo>
                      <a:cubicBezTo>
                        <a:pt x="381221" y="2305191"/>
                        <a:pt x="899950" y="2256206"/>
                        <a:pt x="1384250" y="2269002"/>
                      </a:cubicBezTo>
                      <a:lnTo>
                        <a:pt x="1397896" y="2253832"/>
                      </a:lnTo>
                      <a:cubicBezTo>
                        <a:pt x="1197086" y="1880900"/>
                        <a:pt x="963465" y="1393601"/>
                        <a:pt x="956293" y="687182"/>
                      </a:cubicBezTo>
                      <a:cubicBezTo>
                        <a:pt x="967051" y="301700"/>
                        <a:pt x="1116376" y="37529"/>
                        <a:pt x="1379140" y="4405"/>
                      </a:cubicBezTo>
                      <a:cubicBezTo>
                        <a:pt x="1641904" y="-28719"/>
                        <a:pt x="2021840" y="123818"/>
                        <a:pt x="2140174" y="500336"/>
                      </a:cubicBezTo>
                      <a:cubicBezTo>
                        <a:pt x="2281368" y="986671"/>
                        <a:pt x="2384964" y="1625429"/>
                        <a:pt x="2343796" y="2185904"/>
                      </a:cubicBezTo>
                      <a:lnTo>
                        <a:pt x="2320037" y="2393858"/>
                      </a:lnTo>
                      <a:lnTo>
                        <a:pt x="2321779" y="2394450"/>
                      </a:lnTo>
                      <a:cubicBezTo>
                        <a:pt x="2479894" y="1788722"/>
                        <a:pt x="2691257" y="1388380"/>
                        <a:pt x="3092790" y="965215"/>
                      </a:cubicBezTo>
                      <a:cubicBezTo>
                        <a:pt x="3372974" y="700245"/>
                        <a:pt x="3833186" y="698977"/>
                        <a:pt x="3998000" y="820686"/>
                      </a:cubicBezTo>
                      <a:cubicBezTo>
                        <a:pt x="4018602" y="835900"/>
                        <a:pt x="4038214" y="855511"/>
                        <a:pt x="4056404" y="8788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en-US">
                    <a:solidFill>
                      <a:srgbClr val="FFFFFF"/>
                    </a:solidFill>
                  </a:endParaRPr>
                </a:p>
              </p:txBody>
            </p:sp>
            <p:sp>
              <p:nvSpPr>
                <p:cNvPr id="81" name="Freeform 80"/>
                <p:cNvSpPr/>
                <p:nvPr/>
              </p:nvSpPr>
              <p:spPr>
                <a:xfrm>
                  <a:off x="3056506" y="3516853"/>
                  <a:ext cx="1398745" cy="1192306"/>
                </a:xfrm>
                <a:custGeom>
                  <a:avLst/>
                  <a:gdLst>
                    <a:gd name="connsiteX0" fmla="*/ 152400 w 1398745"/>
                    <a:gd name="connsiteY0" fmla="*/ 643292 h 1192306"/>
                    <a:gd name="connsiteX1" fmla="*/ 304800 w 1398745"/>
                    <a:gd name="connsiteY1" fmla="*/ 795692 h 1192306"/>
                    <a:gd name="connsiteX2" fmla="*/ 152400 w 1398745"/>
                    <a:gd name="connsiteY2" fmla="*/ 948092 h 1192306"/>
                    <a:gd name="connsiteX3" fmla="*/ 0 w 1398745"/>
                    <a:gd name="connsiteY3" fmla="*/ 795692 h 1192306"/>
                    <a:gd name="connsiteX4" fmla="*/ 152400 w 1398745"/>
                    <a:gd name="connsiteY4" fmla="*/ 643292 h 1192306"/>
                    <a:gd name="connsiteX5" fmla="*/ 1291292 w 1398745"/>
                    <a:gd name="connsiteY5" fmla="*/ 412930 h 1192306"/>
                    <a:gd name="connsiteX6" fmla="*/ 1393574 w 1398745"/>
                    <a:gd name="connsiteY6" fmla="*/ 563656 h 1192306"/>
                    <a:gd name="connsiteX7" fmla="*/ 1210694 w 1398745"/>
                    <a:gd name="connsiteY7" fmla="*/ 1066576 h 1192306"/>
                    <a:gd name="connsiteX8" fmla="*/ 1004954 w 1398745"/>
                    <a:gd name="connsiteY8" fmla="*/ 1192306 h 1192306"/>
                    <a:gd name="connsiteX9" fmla="*/ 521084 w 1398745"/>
                    <a:gd name="connsiteY9" fmla="*/ 1078006 h 1192306"/>
                    <a:gd name="connsiteX10" fmla="*/ 418214 w 1398745"/>
                    <a:gd name="connsiteY10" fmla="*/ 898936 h 1192306"/>
                    <a:gd name="connsiteX11" fmla="*/ 1172594 w 1398745"/>
                    <a:gd name="connsiteY11" fmla="*/ 422686 h 1192306"/>
                    <a:gd name="connsiteX12" fmla="*/ 1291292 w 1398745"/>
                    <a:gd name="connsiteY12" fmla="*/ 412930 h 1192306"/>
                    <a:gd name="connsiteX13" fmla="*/ 1191422 w 1398745"/>
                    <a:gd name="connsiteY13" fmla="*/ 0 h 1192306"/>
                    <a:gd name="connsiteX14" fmla="*/ 1343822 w 1398745"/>
                    <a:gd name="connsiteY14" fmla="*/ 152400 h 1192306"/>
                    <a:gd name="connsiteX15" fmla="*/ 1191422 w 1398745"/>
                    <a:gd name="connsiteY15" fmla="*/ 304800 h 1192306"/>
                    <a:gd name="connsiteX16" fmla="*/ 1039022 w 1398745"/>
                    <a:gd name="connsiteY16" fmla="*/ 152400 h 1192306"/>
                    <a:gd name="connsiteX17" fmla="*/ 1191422 w 1398745"/>
                    <a:gd name="connsiteY17" fmla="*/ 0 h 119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8745" h="1192306">
                      <a:moveTo>
                        <a:pt x="152400" y="643292"/>
                      </a:moveTo>
                      <a:cubicBezTo>
                        <a:pt x="236568" y="643292"/>
                        <a:pt x="304800" y="711524"/>
                        <a:pt x="304800" y="795692"/>
                      </a:cubicBezTo>
                      <a:cubicBezTo>
                        <a:pt x="304800" y="879860"/>
                        <a:pt x="236568" y="948092"/>
                        <a:pt x="152400" y="948092"/>
                      </a:cubicBezTo>
                      <a:cubicBezTo>
                        <a:pt x="68232" y="948092"/>
                        <a:pt x="0" y="879860"/>
                        <a:pt x="0" y="795692"/>
                      </a:cubicBezTo>
                      <a:cubicBezTo>
                        <a:pt x="0" y="711524"/>
                        <a:pt x="68232" y="643292"/>
                        <a:pt x="152400" y="643292"/>
                      </a:cubicBezTo>
                      <a:close/>
                      <a:moveTo>
                        <a:pt x="1291292" y="412930"/>
                      </a:moveTo>
                      <a:cubicBezTo>
                        <a:pt x="1359245" y="414431"/>
                        <a:pt x="1416593" y="441419"/>
                        <a:pt x="1393574" y="563656"/>
                      </a:cubicBezTo>
                      <a:cubicBezTo>
                        <a:pt x="1324994" y="798606"/>
                        <a:pt x="1275464" y="961801"/>
                        <a:pt x="1210694" y="1066576"/>
                      </a:cubicBezTo>
                      <a:cubicBezTo>
                        <a:pt x="1145924" y="1171351"/>
                        <a:pt x="1119889" y="1190401"/>
                        <a:pt x="1004954" y="1192306"/>
                      </a:cubicBezTo>
                      <a:lnTo>
                        <a:pt x="521084" y="1078006"/>
                      </a:lnTo>
                      <a:cubicBezTo>
                        <a:pt x="422024" y="1052606"/>
                        <a:pt x="311534" y="1000536"/>
                        <a:pt x="418214" y="898936"/>
                      </a:cubicBezTo>
                      <a:cubicBezTo>
                        <a:pt x="668404" y="650016"/>
                        <a:pt x="850014" y="523016"/>
                        <a:pt x="1172594" y="422686"/>
                      </a:cubicBezTo>
                      <a:cubicBezTo>
                        <a:pt x="1205932" y="420305"/>
                        <a:pt x="1250521" y="412030"/>
                        <a:pt x="1291292" y="412930"/>
                      </a:cubicBezTo>
                      <a:close/>
                      <a:moveTo>
                        <a:pt x="1191422" y="0"/>
                      </a:moveTo>
                      <a:cubicBezTo>
                        <a:pt x="1275590" y="0"/>
                        <a:pt x="1343822" y="68232"/>
                        <a:pt x="1343822" y="152400"/>
                      </a:cubicBezTo>
                      <a:cubicBezTo>
                        <a:pt x="1343822" y="236568"/>
                        <a:pt x="1275590" y="304800"/>
                        <a:pt x="1191422" y="304800"/>
                      </a:cubicBezTo>
                      <a:cubicBezTo>
                        <a:pt x="1107254" y="304800"/>
                        <a:pt x="1039022" y="236568"/>
                        <a:pt x="1039022" y="152400"/>
                      </a:cubicBezTo>
                      <a:cubicBezTo>
                        <a:pt x="1039022" y="68232"/>
                        <a:pt x="1107254" y="0"/>
                        <a:pt x="119142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en-US">
                    <a:solidFill>
                      <a:srgbClr val="FFFFFF"/>
                    </a:solidFill>
                  </a:endParaRPr>
                </a:p>
              </p:txBody>
            </p:sp>
          </p:grpSp>
          <p:grpSp>
            <p:nvGrpSpPr>
              <p:cNvPr id="71" name="Group 70"/>
              <p:cNvGrpSpPr/>
              <p:nvPr/>
            </p:nvGrpSpPr>
            <p:grpSpPr>
              <a:xfrm>
                <a:off x="5278002" y="1883237"/>
                <a:ext cx="1454366" cy="1754320"/>
                <a:chOff x="600527" y="737778"/>
                <a:chExt cx="4501869" cy="5430352"/>
              </a:xfrm>
              <a:effectLst>
                <a:outerShdw blurRad="63500" sx="102000" sy="102000" algn="ctr" rotWithShape="0">
                  <a:prstClr val="black">
                    <a:alpha val="40000"/>
                  </a:prstClr>
                </a:outerShdw>
              </a:effectLst>
            </p:grpSpPr>
            <p:sp>
              <p:nvSpPr>
                <p:cNvPr id="72" name="Freeform 71"/>
                <p:cNvSpPr/>
                <p:nvPr/>
              </p:nvSpPr>
              <p:spPr>
                <a:xfrm rot="2354285">
                  <a:off x="600527" y="1716371"/>
                  <a:ext cx="2629975" cy="2922130"/>
                </a:xfrm>
                <a:custGeom>
                  <a:avLst/>
                  <a:gdLst>
                    <a:gd name="connsiteX0" fmla="*/ 942968 w 2060928"/>
                    <a:gd name="connsiteY0" fmla="*/ 480585 h 2847745"/>
                    <a:gd name="connsiteX1" fmla="*/ 2031923 w 2060928"/>
                    <a:gd name="connsiteY1" fmla="*/ 159 h 2847745"/>
                    <a:gd name="connsiteX2" fmla="*/ 2060928 w 2060928"/>
                    <a:gd name="connsiteY2" fmla="*/ 0 h 2847745"/>
                    <a:gd name="connsiteX3" fmla="*/ 1964050 w 2060928"/>
                    <a:gd name="connsiteY3" fmla="*/ 114705 h 2847745"/>
                    <a:gd name="connsiteX4" fmla="*/ 1469019 w 2060928"/>
                    <a:gd name="connsiteY4" fmla="*/ 946864 h 2847745"/>
                    <a:gd name="connsiteX5" fmla="*/ 1338043 w 2060928"/>
                    <a:gd name="connsiteY5" fmla="*/ 2757152 h 2847745"/>
                    <a:gd name="connsiteX6" fmla="*/ 1372589 w 2060928"/>
                    <a:gd name="connsiteY6" fmla="*/ 2847745 h 2847745"/>
                    <a:gd name="connsiteX7" fmla="*/ 1255655 w 2060928"/>
                    <a:gd name="connsiteY7" fmla="*/ 2821329 h 2847745"/>
                    <a:gd name="connsiteX8" fmla="*/ 1065 w 2060928"/>
                    <a:gd name="connsiteY8" fmla="*/ 1754239 h 2847745"/>
                    <a:gd name="connsiteX9" fmla="*/ 942968 w 2060928"/>
                    <a:gd name="connsiteY9" fmla="*/ 480585 h 284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0928" h="2847745">
                      <a:moveTo>
                        <a:pt x="942968" y="480585"/>
                      </a:moveTo>
                      <a:cubicBezTo>
                        <a:pt x="1322930" y="210109"/>
                        <a:pt x="1739541" y="22021"/>
                        <a:pt x="2031923" y="159"/>
                      </a:cubicBezTo>
                      <a:lnTo>
                        <a:pt x="2060928" y="0"/>
                      </a:lnTo>
                      <a:lnTo>
                        <a:pt x="1964050" y="114705"/>
                      </a:lnTo>
                      <a:cubicBezTo>
                        <a:pt x="1740159" y="394835"/>
                        <a:pt x="1562119" y="707581"/>
                        <a:pt x="1469019" y="946864"/>
                      </a:cubicBezTo>
                      <a:cubicBezTo>
                        <a:pt x="1298335" y="1385549"/>
                        <a:pt x="1162967" y="2197398"/>
                        <a:pt x="1338043" y="2757152"/>
                      </a:cubicBezTo>
                      <a:lnTo>
                        <a:pt x="1372589" y="2847745"/>
                      </a:lnTo>
                      <a:lnTo>
                        <a:pt x="1255655" y="2821329"/>
                      </a:lnTo>
                      <a:cubicBezTo>
                        <a:pt x="625654" y="2661119"/>
                        <a:pt x="-30026" y="2294402"/>
                        <a:pt x="1065" y="1754239"/>
                      </a:cubicBezTo>
                      <a:cubicBezTo>
                        <a:pt x="26503" y="1312288"/>
                        <a:pt x="454444" y="828340"/>
                        <a:pt x="942968" y="480585"/>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en-US">
                    <a:solidFill>
                      <a:srgbClr val="FFFFFF"/>
                    </a:solidFill>
                  </a:endParaRPr>
                </a:p>
              </p:txBody>
            </p:sp>
            <p:sp>
              <p:nvSpPr>
                <p:cNvPr id="73" name="Oval 72"/>
                <p:cNvSpPr/>
                <p:nvPr/>
              </p:nvSpPr>
              <p:spPr>
                <a:xfrm rot="18355690">
                  <a:off x="1557994" y="1686306"/>
                  <a:ext cx="914400" cy="2377797"/>
                </a:xfrm>
                <a:prstGeom prst="ellipse">
                  <a:avLst/>
                </a:prstGeom>
                <a:solidFill>
                  <a:srgbClr val="F9CBD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en-US">
                    <a:solidFill>
                      <a:srgbClr val="FFFFFF"/>
                    </a:solidFill>
                  </a:endParaRPr>
                </a:p>
              </p:txBody>
            </p:sp>
            <p:sp>
              <p:nvSpPr>
                <p:cNvPr id="74" name="Oval 73"/>
                <p:cNvSpPr/>
                <p:nvPr/>
              </p:nvSpPr>
              <p:spPr>
                <a:xfrm rot="21185733">
                  <a:off x="2884739" y="1058450"/>
                  <a:ext cx="782165" cy="2380912"/>
                </a:xfrm>
                <a:prstGeom prst="ellipse">
                  <a:avLst/>
                </a:prstGeom>
                <a:solidFill>
                  <a:srgbClr val="F9CBD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en-US">
                    <a:solidFill>
                      <a:srgbClr val="FFFFFF"/>
                    </a:solidFill>
                  </a:endParaRPr>
                </a:p>
              </p:txBody>
            </p:sp>
            <p:sp>
              <p:nvSpPr>
                <p:cNvPr id="75" name="Freeform 74"/>
                <p:cNvSpPr/>
                <p:nvPr/>
              </p:nvSpPr>
              <p:spPr>
                <a:xfrm rot="18900000">
                  <a:off x="923510" y="737778"/>
                  <a:ext cx="4178886" cy="5430352"/>
                </a:xfrm>
                <a:custGeom>
                  <a:avLst/>
                  <a:gdLst>
                    <a:gd name="connsiteX0" fmla="*/ 1684061 w 4178886"/>
                    <a:gd name="connsiteY0" fmla="*/ 589943 h 5430352"/>
                    <a:gd name="connsiteX1" fmla="*/ 1626551 w 4178886"/>
                    <a:gd name="connsiteY1" fmla="*/ 566136 h 5430352"/>
                    <a:gd name="connsiteX2" fmla="*/ 1446834 w 4178886"/>
                    <a:gd name="connsiteY2" fmla="*/ 1094653 h 5430352"/>
                    <a:gd name="connsiteX3" fmla="*/ 1709370 w 4178886"/>
                    <a:gd name="connsiteY3" fmla="*/ 2255290 h 5430352"/>
                    <a:gd name="connsiteX4" fmla="*/ 2015091 w 4178886"/>
                    <a:gd name="connsiteY4" fmla="*/ 2326517 h 5430352"/>
                    <a:gd name="connsiteX5" fmla="*/ 1861867 w 4178886"/>
                    <a:gd name="connsiteY5" fmla="*/ 1000501 h 5430352"/>
                    <a:gd name="connsiteX6" fmla="*/ 1684061 w 4178886"/>
                    <a:gd name="connsiteY6" fmla="*/ 589943 h 5430352"/>
                    <a:gd name="connsiteX7" fmla="*/ 3632088 w 4178886"/>
                    <a:gd name="connsiteY7" fmla="*/ 1286931 h 5430352"/>
                    <a:gd name="connsiteX8" fmla="*/ 3170321 w 4178886"/>
                    <a:gd name="connsiteY8" fmla="*/ 1559585 h 5430352"/>
                    <a:gd name="connsiteX9" fmla="*/ 2590733 w 4178886"/>
                    <a:gd name="connsiteY9" fmla="*/ 2504482 h 5430352"/>
                    <a:gd name="connsiteX10" fmla="*/ 2798922 w 4178886"/>
                    <a:gd name="connsiteY10" fmla="*/ 2624541 h 5430352"/>
                    <a:gd name="connsiteX11" fmla="*/ 3534288 w 4178886"/>
                    <a:gd name="connsiteY11" fmla="*/ 1751684 h 5430352"/>
                    <a:gd name="connsiteX12" fmla="*/ 3632088 w 4178886"/>
                    <a:gd name="connsiteY12" fmla="*/ 1286931 h 5430352"/>
                    <a:gd name="connsiteX13" fmla="*/ 4056404 w 4178886"/>
                    <a:gd name="connsiteY13" fmla="*/ 878866 h 5430352"/>
                    <a:gd name="connsiteX14" fmla="*/ 4081675 w 4178886"/>
                    <a:gd name="connsiteY14" fmla="*/ 1695469 h 5430352"/>
                    <a:gd name="connsiteX15" fmla="*/ 3085258 w 4178886"/>
                    <a:gd name="connsiteY15" fmla="*/ 2784237 h 5430352"/>
                    <a:gd name="connsiteX16" fmla="*/ 3048303 w 4178886"/>
                    <a:gd name="connsiteY16" fmla="*/ 2811741 h 5430352"/>
                    <a:gd name="connsiteX17" fmla="*/ 3125608 w 4178886"/>
                    <a:gd name="connsiteY17" fmla="*/ 2871194 h 5430352"/>
                    <a:gd name="connsiteX18" fmla="*/ 3404668 w 4178886"/>
                    <a:gd name="connsiteY18" fmla="*/ 3133156 h 5430352"/>
                    <a:gd name="connsiteX19" fmla="*/ 3392009 w 4178886"/>
                    <a:gd name="connsiteY19" fmla="*/ 4397258 h 5430352"/>
                    <a:gd name="connsiteX20" fmla="*/ 1773834 w 4178886"/>
                    <a:gd name="connsiteY20" fmla="*/ 5402212 h 5430352"/>
                    <a:gd name="connsiteX21" fmla="*/ 168442 w 4178886"/>
                    <a:gd name="connsiteY21" fmla="*/ 3954328 h 5430352"/>
                    <a:gd name="connsiteX22" fmla="*/ 103313 w 4178886"/>
                    <a:gd name="connsiteY22" fmla="*/ 2463755 h 5430352"/>
                    <a:gd name="connsiteX23" fmla="*/ 1384250 w 4178886"/>
                    <a:gd name="connsiteY23" fmla="*/ 2269002 h 5430352"/>
                    <a:gd name="connsiteX24" fmla="*/ 1397896 w 4178886"/>
                    <a:gd name="connsiteY24" fmla="*/ 2253832 h 5430352"/>
                    <a:gd name="connsiteX25" fmla="*/ 956293 w 4178886"/>
                    <a:gd name="connsiteY25" fmla="*/ 687182 h 5430352"/>
                    <a:gd name="connsiteX26" fmla="*/ 1379140 w 4178886"/>
                    <a:gd name="connsiteY26" fmla="*/ 4405 h 5430352"/>
                    <a:gd name="connsiteX27" fmla="*/ 2140174 w 4178886"/>
                    <a:gd name="connsiteY27" fmla="*/ 500336 h 5430352"/>
                    <a:gd name="connsiteX28" fmla="*/ 2343796 w 4178886"/>
                    <a:gd name="connsiteY28" fmla="*/ 2185904 h 5430352"/>
                    <a:gd name="connsiteX29" fmla="*/ 2320037 w 4178886"/>
                    <a:gd name="connsiteY29" fmla="*/ 2393858 h 5430352"/>
                    <a:gd name="connsiteX30" fmla="*/ 2321779 w 4178886"/>
                    <a:gd name="connsiteY30" fmla="*/ 2394450 h 5430352"/>
                    <a:gd name="connsiteX31" fmla="*/ 3092790 w 4178886"/>
                    <a:gd name="connsiteY31" fmla="*/ 965215 h 5430352"/>
                    <a:gd name="connsiteX32" fmla="*/ 3998000 w 4178886"/>
                    <a:gd name="connsiteY32" fmla="*/ 820686 h 5430352"/>
                    <a:gd name="connsiteX33" fmla="*/ 4056404 w 4178886"/>
                    <a:gd name="connsiteY33" fmla="*/ 878866 h 5430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78886" h="5430352">
                      <a:moveTo>
                        <a:pt x="1684061" y="589943"/>
                      </a:moveTo>
                      <a:cubicBezTo>
                        <a:pt x="1663446" y="570758"/>
                        <a:pt x="1643844" y="562213"/>
                        <a:pt x="1626551" y="566136"/>
                      </a:cubicBezTo>
                      <a:cubicBezTo>
                        <a:pt x="1557379" y="581828"/>
                        <a:pt x="1447380" y="821033"/>
                        <a:pt x="1446834" y="1094653"/>
                      </a:cubicBezTo>
                      <a:cubicBezTo>
                        <a:pt x="1458469" y="1595871"/>
                        <a:pt x="1610634" y="1992214"/>
                        <a:pt x="1709370" y="2255290"/>
                      </a:cubicBezTo>
                      <a:lnTo>
                        <a:pt x="2015091" y="2326517"/>
                      </a:lnTo>
                      <a:cubicBezTo>
                        <a:pt x="2053460" y="1893196"/>
                        <a:pt x="1944205" y="1393652"/>
                        <a:pt x="1861867" y="1000501"/>
                      </a:cubicBezTo>
                      <a:cubicBezTo>
                        <a:pt x="1816854" y="800806"/>
                        <a:pt x="1745904" y="647496"/>
                        <a:pt x="1684061" y="589943"/>
                      </a:cubicBezTo>
                      <a:close/>
                      <a:moveTo>
                        <a:pt x="3632088" y="1286931"/>
                      </a:moveTo>
                      <a:cubicBezTo>
                        <a:pt x="3571428" y="1254915"/>
                        <a:pt x="3341355" y="1360309"/>
                        <a:pt x="3170321" y="1559585"/>
                      </a:cubicBezTo>
                      <a:cubicBezTo>
                        <a:pt x="2866316" y="1932560"/>
                        <a:pt x="2682170" y="2250514"/>
                        <a:pt x="2590733" y="2504482"/>
                      </a:cubicBezTo>
                      <a:lnTo>
                        <a:pt x="2798922" y="2624541"/>
                      </a:lnTo>
                      <a:cubicBezTo>
                        <a:pt x="3097363" y="2332521"/>
                        <a:pt x="3349674" y="2090245"/>
                        <a:pt x="3534288" y="1751684"/>
                      </a:cubicBezTo>
                      <a:cubicBezTo>
                        <a:pt x="3656187" y="1519722"/>
                        <a:pt x="3692749" y="1318948"/>
                        <a:pt x="3632088" y="1286931"/>
                      </a:cubicBezTo>
                      <a:close/>
                      <a:moveTo>
                        <a:pt x="4056404" y="878866"/>
                      </a:moveTo>
                      <a:cubicBezTo>
                        <a:pt x="4183734" y="1042353"/>
                        <a:pt x="4241418" y="1389295"/>
                        <a:pt x="4081675" y="1695469"/>
                      </a:cubicBezTo>
                      <a:cubicBezTo>
                        <a:pt x="3837624" y="2139199"/>
                        <a:pt x="3500388" y="2466450"/>
                        <a:pt x="3085258" y="2784237"/>
                      </a:cubicBezTo>
                      <a:lnTo>
                        <a:pt x="3048303" y="2811741"/>
                      </a:lnTo>
                      <a:lnTo>
                        <a:pt x="3125608" y="2871194"/>
                      </a:lnTo>
                      <a:cubicBezTo>
                        <a:pt x="3274801" y="2992533"/>
                        <a:pt x="3378972" y="3096387"/>
                        <a:pt x="3404668" y="3133156"/>
                      </a:cubicBezTo>
                      <a:cubicBezTo>
                        <a:pt x="3473189" y="3231209"/>
                        <a:pt x="3793130" y="3372504"/>
                        <a:pt x="3392009" y="4397258"/>
                      </a:cubicBezTo>
                      <a:cubicBezTo>
                        <a:pt x="2990888" y="5422012"/>
                        <a:pt x="2371948" y="5491246"/>
                        <a:pt x="1773834" y="5402212"/>
                      </a:cubicBezTo>
                      <a:cubicBezTo>
                        <a:pt x="1175719" y="5313177"/>
                        <a:pt x="354312" y="4551834"/>
                        <a:pt x="168442" y="3954328"/>
                      </a:cubicBezTo>
                      <a:cubicBezTo>
                        <a:pt x="-2216" y="3539386"/>
                        <a:pt x="-75101" y="2892413"/>
                        <a:pt x="103313" y="2463755"/>
                      </a:cubicBezTo>
                      <a:cubicBezTo>
                        <a:pt x="381221" y="2305191"/>
                        <a:pt x="899950" y="2256206"/>
                        <a:pt x="1384250" y="2269002"/>
                      </a:cubicBezTo>
                      <a:lnTo>
                        <a:pt x="1397896" y="2253832"/>
                      </a:lnTo>
                      <a:cubicBezTo>
                        <a:pt x="1197086" y="1880900"/>
                        <a:pt x="963465" y="1393601"/>
                        <a:pt x="956293" y="687182"/>
                      </a:cubicBezTo>
                      <a:cubicBezTo>
                        <a:pt x="967051" y="301700"/>
                        <a:pt x="1116376" y="37529"/>
                        <a:pt x="1379140" y="4405"/>
                      </a:cubicBezTo>
                      <a:cubicBezTo>
                        <a:pt x="1641904" y="-28719"/>
                        <a:pt x="2021840" y="123818"/>
                        <a:pt x="2140174" y="500336"/>
                      </a:cubicBezTo>
                      <a:cubicBezTo>
                        <a:pt x="2281368" y="986671"/>
                        <a:pt x="2384964" y="1625429"/>
                        <a:pt x="2343796" y="2185904"/>
                      </a:cubicBezTo>
                      <a:lnTo>
                        <a:pt x="2320037" y="2393858"/>
                      </a:lnTo>
                      <a:lnTo>
                        <a:pt x="2321779" y="2394450"/>
                      </a:lnTo>
                      <a:cubicBezTo>
                        <a:pt x="2479894" y="1788722"/>
                        <a:pt x="2691257" y="1388380"/>
                        <a:pt x="3092790" y="965215"/>
                      </a:cubicBezTo>
                      <a:cubicBezTo>
                        <a:pt x="3372974" y="700245"/>
                        <a:pt x="3833186" y="698977"/>
                        <a:pt x="3998000" y="820686"/>
                      </a:cubicBezTo>
                      <a:cubicBezTo>
                        <a:pt x="4018602" y="835900"/>
                        <a:pt x="4038214" y="855511"/>
                        <a:pt x="4056404" y="8788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en-US">
                    <a:solidFill>
                      <a:srgbClr val="FFFFFF"/>
                    </a:solidFill>
                  </a:endParaRPr>
                </a:p>
              </p:txBody>
            </p:sp>
            <p:sp>
              <p:nvSpPr>
                <p:cNvPr id="76" name="Freeform 75"/>
                <p:cNvSpPr/>
                <p:nvPr/>
              </p:nvSpPr>
              <p:spPr>
                <a:xfrm>
                  <a:off x="3056506" y="3516853"/>
                  <a:ext cx="1398745" cy="1192306"/>
                </a:xfrm>
                <a:custGeom>
                  <a:avLst/>
                  <a:gdLst>
                    <a:gd name="connsiteX0" fmla="*/ 152400 w 1398745"/>
                    <a:gd name="connsiteY0" fmla="*/ 643292 h 1192306"/>
                    <a:gd name="connsiteX1" fmla="*/ 304800 w 1398745"/>
                    <a:gd name="connsiteY1" fmla="*/ 795692 h 1192306"/>
                    <a:gd name="connsiteX2" fmla="*/ 152400 w 1398745"/>
                    <a:gd name="connsiteY2" fmla="*/ 948092 h 1192306"/>
                    <a:gd name="connsiteX3" fmla="*/ 0 w 1398745"/>
                    <a:gd name="connsiteY3" fmla="*/ 795692 h 1192306"/>
                    <a:gd name="connsiteX4" fmla="*/ 152400 w 1398745"/>
                    <a:gd name="connsiteY4" fmla="*/ 643292 h 1192306"/>
                    <a:gd name="connsiteX5" fmla="*/ 1291292 w 1398745"/>
                    <a:gd name="connsiteY5" fmla="*/ 412930 h 1192306"/>
                    <a:gd name="connsiteX6" fmla="*/ 1393574 w 1398745"/>
                    <a:gd name="connsiteY6" fmla="*/ 563656 h 1192306"/>
                    <a:gd name="connsiteX7" fmla="*/ 1210694 w 1398745"/>
                    <a:gd name="connsiteY7" fmla="*/ 1066576 h 1192306"/>
                    <a:gd name="connsiteX8" fmla="*/ 1004954 w 1398745"/>
                    <a:gd name="connsiteY8" fmla="*/ 1192306 h 1192306"/>
                    <a:gd name="connsiteX9" fmla="*/ 521084 w 1398745"/>
                    <a:gd name="connsiteY9" fmla="*/ 1078006 h 1192306"/>
                    <a:gd name="connsiteX10" fmla="*/ 418214 w 1398745"/>
                    <a:gd name="connsiteY10" fmla="*/ 898936 h 1192306"/>
                    <a:gd name="connsiteX11" fmla="*/ 1172594 w 1398745"/>
                    <a:gd name="connsiteY11" fmla="*/ 422686 h 1192306"/>
                    <a:gd name="connsiteX12" fmla="*/ 1291292 w 1398745"/>
                    <a:gd name="connsiteY12" fmla="*/ 412930 h 1192306"/>
                    <a:gd name="connsiteX13" fmla="*/ 1191422 w 1398745"/>
                    <a:gd name="connsiteY13" fmla="*/ 0 h 1192306"/>
                    <a:gd name="connsiteX14" fmla="*/ 1343822 w 1398745"/>
                    <a:gd name="connsiteY14" fmla="*/ 152400 h 1192306"/>
                    <a:gd name="connsiteX15" fmla="*/ 1191422 w 1398745"/>
                    <a:gd name="connsiteY15" fmla="*/ 304800 h 1192306"/>
                    <a:gd name="connsiteX16" fmla="*/ 1039022 w 1398745"/>
                    <a:gd name="connsiteY16" fmla="*/ 152400 h 1192306"/>
                    <a:gd name="connsiteX17" fmla="*/ 1191422 w 1398745"/>
                    <a:gd name="connsiteY17" fmla="*/ 0 h 119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8745" h="1192306">
                      <a:moveTo>
                        <a:pt x="152400" y="643292"/>
                      </a:moveTo>
                      <a:cubicBezTo>
                        <a:pt x="236568" y="643292"/>
                        <a:pt x="304800" y="711524"/>
                        <a:pt x="304800" y="795692"/>
                      </a:cubicBezTo>
                      <a:cubicBezTo>
                        <a:pt x="304800" y="879860"/>
                        <a:pt x="236568" y="948092"/>
                        <a:pt x="152400" y="948092"/>
                      </a:cubicBezTo>
                      <a:cubicBezTo>
                        <a:pt x="68232" y="948092"/>
                        <a:pt x="0" y="879860"/>
                        <a:pt x="0" y="795692"/>
                      </a:cubicBezTo>
                      <a:cubicBezTo>
                        <a:pt x="0" y="711524"/>
                        <a:pt x="68232" y="643292"/>
                        <a:pt x="152400" y="643292"/>
                      </a:cubicBezTo>
                      <a:close/>
                      <a:moveTo>
                        <a:pt x="1291292" y="412930"/>
                      </a:moveTo>
                      <a:cubicBezTo>
                        <a:pt x="1359245" y="414431"/>
                        <a:pt x="1416593" y="441419"/>
                        <a:pt x="1393574" y="563656"/>
                      </a:cubicBezTo>
                      <a:cubicBezTo>
                        <a:pt x="1324994" y="798606"/>
                        <a:pt x="1275464" y="961801"/>
                        <a:pt x="1210694" y="1066576"/>
                      </a:cubicBezTo>
                      <a:cubicBezTo>
                        <a:pt x="1145924" y="1171351"/>
                        <a:pt x="1119889" y="1190401"/>
                        <a:pt x="1004954" y="1192306"/>
                      </a:cubicBezTo>
                      <a:lnTo>
                        <a:pt x="521084" y="1078006"/>
                      </a:lnTo>
                      <a:cubicBezTo>
                        <a:pt x="422024" y="1052606"/>
                        <a:pt x="311534" y="1000536"/>
                        <a:pt x="418214" y="898936"/>
                      </a:cubicBezTo>
                      <a:cubicBezTo>
                        <a:pt x="668404" y="650016"/>
                        <a:pt x="850014" y="523016"/>
                        <a:pt x="1172594" y="422686"/>
                      </a:cubicBezTo>
                      <a:cubicBezTo>
                        <a:pt x="1205932" y="420305"/>
                        <a:pt x="1250521" y="412030"/>
                        <a:pt x="1291292" y="412930"/>
                      </a:cubicBezTo>
                      <a:close/>
                      <a:moveTo>
                        <a:pt x="1191422" y="0"/>
                      </a:moveTo>
                      <a:cubicBezTo>
                        <a:pt x="1275590" y="0"/>
                        <a:pt x="1343822" y="68232"/>
                        <a:pt x="1343822" y="152400"/>
                      </a:cubicBezTo>
                      <a:cubicBezTo>
                        <a:pt x="1343822" y="236568"/>
                        <a:pt x="1275590" y="304800"/>
                        <a:pt x="1191422" y="304800"/>
                      </a:cubicBezTo>
                      <a:cubicBezTo>
                        <a:pt x="1107254" y="304800"/>
                        <a:pt x="1039022" y="236568"/>
                        <a:pt x="1039022" y="152400"/>
                      </a:cubicBezTo>
                      <a:cubicBezTo>
                        <a:pt x="1039022" y="68232"/>
                        <a:pt x="1107254" y="0"/>
                        <a:pt x="119142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en-US">
                    <a:solidFill>
                      <a:srgbClr val="FFFFFF"/>
                    </a:solidFill>
                  </a:endParaRPr>
                </a:p>
              </p:txBody>
            </p:sp>
          </p:grpSp>
        </p:grpSp>
        <p:grpSp>
          <p:nvGrpSpPr>
            <p:cNvPr id="65" name="Group 64"/>
            <p:cNvGrpSpPr/>
            <p:nvPr/>
          </p:nvGrpSpPr>
          <p:grpSpPr>
            <a:xfrm>
              <a:off x="7022951" y="3989097"/>
              <a:ext cx="1058678" cy="1250728"/>
              <a:chOff x="5942858" y="4123954"/>
              <a:chExt cx="959743" cy="1133846"/>
            </a:xfrm>
          </p:grpSpPr>
          <p:sp>
            <p:nvSpPr>
              <p:cNvPr id="66" name="Freeform 12"/>
              <p:cNvSpPr>
                <a:spLocks noEditPoints="1"/>
              </p:cNvSpPr>
              <p:nvPr/>
            </p:nvSpPr>
            <p:spPr bwMode="auto">
              <a:xfrm>
                <a:off x="5942858" y="4123954"/>
                <a:ext cx="959743" cy="1133846"/>
              </a:xfrm>
              <a:custGeom>
                <a:avLst/>
                <a:gdLst>
                  <a:gd name="T0" fmla="*/ 2728 w 3529"/>
                  <a:gd name="T1" fmla="*/ 2880 h 4169"/>
                  <a:gd name="T2" fmla="*/ 2629 w 3529"/>
                  <a:gd name="T3" fmla="*/ 2941 h 4169"/>
                  <a:gd name="T4" fmla="*/ 2565 w 3529"/>
                  <a:gd name="T5" fmla="*/ 3041 h 4169"/>
                  <a:gd name="T6" fmla="*/ 2552 w 3529"/>
                  <a:gd name="T7" fmla="*/ 3164 h 4169"/>
                  <a:gd name="T8" fmla="*/ 2597 w 3529"/>
                  <a:gd name="T9" fmla="*/ 3274 h 4169"/>
                  <a:gd name="T10" fmla="*/ 2686 w 3529"/>
                  <a:gd name="T11" fmla="*/ 3353 h 4169"/>
                  <a:gd name="T12" fmla="*/ 2803 w 3529"/>
                  <a:gd name="T13" fmla="*/ 3385 h 4169"/>
                  <a:gd name="T14" fmla="*/ 2922 w 3529"/>
                  <a:gd name="T15" fmla="*/ 3358 h 4169"/>
                  <a:gd name="T16" fmla="*/ 3012 w 3529"/>
                  <a:gd name="T17" fmla="*/ 3282 h 4169"/>
                  <a:gd name="T18" fmla="*/ 3062 w 3529"/>
                  <a:gd name="T19" fmla="*/ 3171 h 4169"/>
                  <a:gd name="T20" fmla="*/ 3054 w 3529"/>
                  <a:gd name="T21" fmla="*/ 3049 h 4169"/>
                  <a:gd name="T22" fmla="*/ 2993 w 3529"/>
                  <a:gd name="T23" fmla="*/ 2946 h 4169"/>
                  <a:gd name="T24" fmla="*/ 2891 w 3529"/>
                  <a:gd name="T25" fmla="*/ 2881 h 4169"/>
                  <a:gd name="T26" fmla="*/ 543 w 3529"/>
                  <a:gd name="T27" fmla="*/ 0 h 4169"/>
                  <a:gd name="T28" fmla="*/ 2852 w 3529"/>
                  <a:gd name="T29" fmla="*/ 12 h 4169"/>
                  <a:gd name="T30" fmla="*/ 2982 w 3529"/>
                  <a:gd name="T31" fmla="*/ 53 h 4169"/>
                  <a:gd name="T32" fmla="*/ 3139 w 3529"/>
                  <a:gd name="T33" fmla="*/ 150 h 4169"/>
                  <a:gd name="T34" fmla="*/ 3259 w 3529"/>
                  <a:gd name="T35" fmla="*/ 278 h 4169"/>
                  <a:gd name="T36" fmla="*/ 3335 w 3529"/>
                  <a:gd name="T37" fmla="*/ 441 h 4169"/>
                  <a:gd name="T38" fmla="*/ 3367 w 3529"/>
                  <a:gd name="T39" fmla="*/ 642 h 4169"/>
                  <a:gd name="T40" fmla="*/ 3342 w 3529"/>
                  <a:gd name="T41" fmla="*/ 833 h 4169"/>
                  <a:gd name="T42" fmla="*/ 3257 w 3529"/>
                  <a:gd name="T43" fmla="*/ 1004 h 4169"/>
                  <a:gd name="T44" fmla="*/ 3114 w 3529"/>
                  <a:gd name="T45" fmla="*/ 1151 h 4169"/>
                  <a:gd name="T46" fmla="*/ 3090 w 3529"/>
                  <a:gd name="T47" fmla="*/ 1192 h 4169"/>
                  <a:gd name="T48" fmla="*/ 3267 w 3529"/>
                  <a:gd name="T49" fmla="*/ 2196 h 4169"/>
                  <a:gd name="T50" fmla="*/ 3518 w 3529"/>
                  <a:gd name="T51" fmla="*/ 3610 h 4169"/>
                  <a:gd name="T52" fmla="*/ 3529 w 3529"/>
                  <a:gd name="T53" fmla="*/ 3852 h 4169"/>
                  <a:gd name="T54" fmla="*/ 3525 w 3529"/>
                  <a:gd name="T55" fmla="*/ 4054 h 4169"/>
                  <a:gd name="T56" fmla="*/ 3467 w 3529"/>
                  <a:gd name="T57" fmla="*/ 4131 h 4169"/>
                  <a:gd name="T58" fmla="*/ 3380 w 3529"/>
                  <a:gd name="T59" fmla="*/ 4166 h 4169"/>
                  <a:gd name="T60" fmla="*/ 202 w 3529"/>
                  <a:gd name="T61" fmla="*/ 4168 h 4169"/>
                  <a:gd name="T62" fmla="*/ 130 w 3529"/>
                  <a:gd name="T63" fmla="*/ 4168 h 4169"/>
                  <a:gd name="T64" fmla="*/ 100 w 3529"/>
                  <a:gd name="T65" fmla="*/ 4155 h 4169"/>
                  <a:gd name="T66" fmla="*/ 46 w 3529"/>
                  <a:gd name="T67" fmla="*/ 4117 h 4169"/>
                  <a:gd name="T68" fmla="*/ 10 w 3529"/>
                  <a:gd name="T69" fmla="*/ 4056 h 4169"/>
                  <a:gd name="T70" fmla="*/ 0 w 3529"/>
                  <a:gd name="T71" fmla="*/ 3848 h 4169"/>
                  <a:gd name="T72" fmla="*/ 10 w 3529"/>
                  <a:gd name="T73" fmla="*/ 3642 h 4169"/>
                  <a:gd name="T74" fmla="*/ 53 w 3529"/>
                  <a:gd name="T75" fmla="*/ 3570 h 4169"/>
                  <a:gd name="T76" fmla="*/ 123 w 3529"/>
                  <a:gd name="T77" fmla="*/ 3533 h 4169"/>
                  <a:gd name="T78" fmla="*/ 2204 w 3529"/>
                  <a:gd name="T79" fmla="*/ 3528 h 4169"/>
                  <a:gd name="T80" fmla="*/ 2241 w 3529"/>
                  <a:gd name="T81" fmla="*/ 3521 h 4169"/>
                  <a:gd name="T82" fmla="*/ 2246 w 3529"/>
                  <a:gd name="T83" fmla="*/ 3483 h 4169"/>
                  <a:gd name="T84" fmla="*/ 2244 w 3529"/>
                  <a:gd name="T85" fmla="*/ 1298 h 4169"/>
                  <a:gd name="T86" fmla="*/ 2216 w 3529"/>
                  <a:gd name="T87" fmla="*/ 1282 h 4169"/>
                  <a:gd name="T88" fmla="*/ 1132 w 3529"/>
                  <a:gd name="T89" fmla="*/ 1286 h 4169"/>
                  <a:gd name="T90" fmla="*/ 1123 w 3529"/>
                  <a:gd name="T91" fmla="*/ 1318 h 4169"/>
                  <a:gd name="T92" fmla="*/ 1116 w 3529"/>
                  <a:gd name="T93" fmla="*/ 1757 h 4169"/>
                  <a:gd name="T94" fmla="*/ 836 w 3529"/>
                  <a:gd name="T95" fmla="*/ 1764 h 4169"/>
                  <a:gd name="T96" fmla="*/ 804 w 3529"/>
                  <a:gd name="T97" fmla="*/ 1747 h 4169"/>
                  <a:gd name="T98" fmla="*/ 803 w 3529"/>
                  <a:gd name="T99" fmla="*/ 1302 h 4169"/>
                  <a:gd name="T100" fmla="*/ 784 w 3529"/>
                  <a:gd name="T101" fmla="*/ 1284 h 4169"/>
                  <a:gd name="T102" fmla="*/ 597 w 3529"/>
                  <a:gd name="T103" fmla="*/ 1281 h 4169"/>
                  <a:gd name="T104" fmla="*/ 443 w 3529"/>
                  <a:gd name="T105" fmla="*/ 1251 h 4169"/>
                  <a:gd name="T106" fmla="*/ 277 w 3529"/>
                  <a:gd name="T107" fmla="*/ 1167 h 4169"/>
                  <a:gd name="T108" fmla="*/ 137 w 3529"/>
                  <a:gd name="T109" fmla="*/ 1037 h 4169"/>
                  <a:gd name="T110" fmla="*/ 44 w 3529"/>
                  <a:gd name="T111" fmla="*/ 868 h 4169"/>
                  <a:gd name="T112" fmla="*/ 1 w 3529"/>
                  <a:gd name="T113" fmla="*/ 666 h 4169"/>
                  <a:gd name="T114" fmla="*/ 25 w 3529"/>
                  <a:gd name="T115" fmla="*/ 465 h 4169"/>
                  <a:gd name="T116" fmla="*/ 110 w 3529"/>
                  <a:gd name="T117" fmla="*/ 283 h 4169"/>
                  <a:gd name="T118" fmla="*/ 234 w 3529"/>
                  <a:gd name="T119" fmla="*/ 146 h 4169"/>
                  <a:gd name="T120" fmla="*/ 393 w 3529"/>
                  <a:gd name="T121" fmla="*/ 52 h 4169"/>
                  <a:gd name="T122" fmla="*/ 532 w 3529"/>
                  <a:gd name="T123" fmla="*/ 7 h 4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29" h="4169">
                    <a:moveTo>
                      <a:pt x="2808" y="2867"/>
                    </a:moveTo>
                    <a:lnTo>
                      <a:pt x="2768" y="2870"/>
                    </a:lnTo>
                    <a:lnTo>
                      <a:pt x="2728" y="2880"/>
                    </a:lnTo>
                    <a:lnTo>
                      <a:pt x="2693" y="2895"/>
                    </a:lnTo>
                    <a:lnTo>
                      <a:pt x="2658" y="2915"/>
                    </a:lnTo>
                    <a:lnTo>
                      <a:pt x="2629" y="2941"/>
                    </a:lnTo>
                    <a:lnTo>
                      <a:pt x="2602" y="2971"/>
                    </a:lnTo>
                    <a:lnTo>
                      <a:pt x="2580" y="3004"/>
                    </a:lnTo>
                    <a:lnTo>
                      <a:pt x="2565" y="3041"/>
                    </a:lnTo>
                    <a:lnTo>
                      <a:pt x="2554" y="3081"/>
                    </a:lnTo>
                    <a:lnTo>
                      <a:pt x="2550" y="3123"/>
                    </a:lnTo>
                    <a:lnTo>
                      <a:pt x="2552" y="3164"/>
                    </a:lnTo>
                    <a:lnTo>
                      <a:pt x="2561" y="3203"/>
                    </a:lnTo>
                    <a:lnTo>
                      <a:pt x="2577" y="3240"/>
                    </a:lnTo>
                    <a:lnTo>
                      <a:pt x="2597" y="3274"/>
                    </a:lnTo>
                    <a:lnTo>
                      <a:pt x="2622" y="3305"/>
                    </a:lnTo>
                    <a:lnTo>
                      <a:pt x="2652" y="3332"/>
                    </a:lnTo>
                    <a:lnTo>
                      <a:pt x="2686" y="3353"/>
                    </a:lnTo>
                    <a:lnTo>
                      <a:pt x="2723" y="3370"/>
                    </a:lnTo>
                    <a:lnTo>
                      <a:pt x="2763" y="3381"/>
                    </a:lnTo>
                    <a:lnTo>
                      <a:pt x="2803" y="3385"/>
                    </a:lnTo>
                    <a:lnTo>
                      <a:pt x="2845" y="3382"/>
                    </a:lnTo>
                    <a:lnTo>
                      <a:pt x="2885" y="3374"/>
                    </a:lnTo>
                    <a:lnTo>
                      <a:pt x="2922" y="3358"/>
                    </a:lnTo>
                    <a:lnTo>
                      <a:pt x="2955" y="3338"/>
                    </a:lnTo>
                    <a:lnTo>
                      <a:pt x="2985" y="3312"/>
                    </a:lnTo>
                    <a:lnTo>
                      <a:pt x="3012" y="3282"/>
                    </a:lnTo>
                    <a:lnTo>
                      <a:pt x="3034" y="3249"/>
                    </a:lnTo>
                    <a:lnTo>
                      <a:pt x="3050" y="3212"/>
                    </a:lnTo>
                    <a:lnTo>
                      <a:pt x="3062" y="3171"/>
                    </a:lnTo>
                    <a:lnTo>
                      <a:pt x="3066" y="3129"/>
                    </a:lnTo>
                    <a:lnTo>
                      <a:pt x="3063" y="3088"/>
                    </a:lnTo>
                    <a:lnTo>
                      <a:pt x="3054" y="3049"/>
                    </a:lnTo>
                    <a:lnTo>
                      <a:pt x="3039" y="3011"/>
                    </a:lnTo>
                    <a:lnTo>
                      <a:pt x="3018" y="2978"/>
                    </a:lnTo>
                    <a:lnTo>
                      <a:pt x="2993" y="2946"/>
                    </a:lnTo>
                    <a:lnTo>
                      <a:pt x="2962" y="2920"/>
                    </a:lnTo>
                    <a:lnTo>
                      <a:pt x="2928" y="2898"/>
                    </a:lnTo>
                    <a:lnTo>
                      <a:pt x="2891" y="2881"/>
                    </a:lnTo>
                    <a:lnTo>
                      <a:pt x="2850" y="2871"/>
                    </a:lnTo>
                    <a:lnTo>
                      <a:pt x="2808" y="2867"/>
                    </a:lnTo>
                    <a:close/>
                    <a:moveTo>
                      <a:pt x="543" y="0"/>
                    </a:moveTo>
                    <a:lnTo>
                      <a:pt x="2826" y="0"/>
                    </a:lnTo>
                    <a:lnTo>
                      <a:pt x="2839" y="7"/>
                    </a:lnTo>
                    <a:lnTo>
                      <a:pt x="2852" y="12"/>
                    </a:lnTo>
                    <a:lnTo>
                      <a:pt x="2895" y="25"/>
                    </a:lnTo>
                    <a:lnTo>
                      <a:pt x="2940" y="38"/>
                    </a:lnTo>
                    <a:lnTo>
                      <a:pt x="2982" y="53"/>
                    </a:lnTo>
                    <a:lnTo>
                      <a:pt x="3038" y="81"/>
                    </a:lnTo>
                    <a:lnTo>
                      <a:pt x="3091" y="114"/>
                    </a:lnTo>
                    <a:lnTo>
                      <a:pt x="3139" y="150"/>
                    </a:lnTo>
                    <a:lnTo>
                      <a:pt x="3184" y="189"/>
                    </a:lnTo>
                    <a:lnTo>
                      <a:pt x="3223" y="232"/>
                    </a:lnTo>
                    <a:lnTo>
                      <a:pt x="3259" y="278"/>
                    </a:lnTo>
                    <a:lnTo>
                      <a:pt x="3290" y="329"/>
                    </a:lnTo>
                    <a:lnTo>
                      <a:pt x="3315" y="383"/>
                    </a:lnTo>
                    <a:lnTo>
                      <a:pt x="3335" y="441"/>
                    </a:lnTo>
                    <a:lnTo>
                      <a:pt x="3352" y="504"/>
                    </a:lnTo>
                    <a:lnTo>
                      <a:pt x="3363" y="574"/>
                    </a:lnTo>
                    <a:lnTo>
                      <a:pt x="3367" y="642"/>
                    </a:lnTo>
                    <a:lnTo>
                      <a:pt x="3366" y="708"/>
                    </a:lnTo>
                    <a:lnTo>
                      <a:pt x="3357" y="772"/>
                    </a:lnTo>
                    <a:lnTo>
                      <a:pt x="3342" y="833"/>
                    </a:lnTo>
                    <a:lnTo>
                      <a:pt x="3319" y="892"/>
                    </a:lnTo>
                    <a:lnTo>
                      <a:pt x="3291" y="949"/>
                    </a:lnTo>
                    <a:lnTo>
                      <a:pt x="3257" y="1004"/>
                    </a:lnTo>
                    <a:lnTo>
                      <a:pt x="3215" y="1055"/>
                    </a:lnTo>
                    <a:lnTo>
                      <a:pt x="3167" y="1104"/>
                    </a:lnTo>
                    <a:lnTo>
                      <a:pt x="3114" y="1151"/>
                    </a:lnTo>
                    <a:lnTo>
                      <a:pt x="3101" y="1164"/>
                    </a:lnTo>
                    <a:lnTo>
                      <a:pt x="3092" y="1177"/>
                    </a:lnTo>
                    <a:lnTo>
                      <a:pt x="3090" y="1192"/>
                    </a:lnTo>
                    <a:lnTo>
                      <a:pt x="3091" y="1209"/>
                    </a:lnTo>
                    <a:lnTo>
                      <a:pt x="3175" y="1683"/>
                    </a:lnTo>
                    <a:lnTo>
                      <a:pt x="3267" y="2196"/>
                    </a:lnTo>
                    <a:lnTo>
                      <a:pt x="3403" y="2973"/>
                    </a:lnTo>
                    <a:lnTo>
                      <a:pt x="3511" y="3577"/>
                    </a:lnTo>
                    <a:lnTo>
                      <a:pt x="3518" y="3610"/>
                    </a:lnTo>
                    <a:lnTo>
                      <a:pt x="3525" y="3643"/>
                    </a:lnTo>
                    <a:lnTo>
                      <a:pt x="3528" y="3676"/>
                    </a:lnTo>
                    <a:lnTo>
                      <a:pt x="3529" y="3852"/>
                    </a:lnTo>
                    <a:lnTo>
                      <a:pt x="3529" y="4029"/>
                    </a:lnTo>
                    <a:lnTo>
                      <a:pt x="3528" y="4042"/>
                    </a:lnTo>
                    <a:lnTo>
                      <a:pt x="3525" y="4054"/>
                    </a:lnTo>
                    <a:lnTo>
                      <a:pt x="3509" y="4084"/>
                    </a:lnTo>
                    <a:lnTo>
                      <a:pt x="3490" y="4110"/>
                    </a:lnTo>
                    <a:lnTo>
                      <a:pt x="3467" y="4131"/>
                    </a:lnTo>
                    <a:lnTo>
                      <a:pt x="3441" y="4147"/>
                    </a:lnTo>
                    <a:lnTo>
                      <a:pt x="3413" y="4160"/>
                    </a:lnTo>
                    <a:lnTo>
                      <a:pt x="3380" y="4166"/>
                    </a:lnTo>
                    <a:lnTo>
                      <a:pt x="3344" y="4169"/>
                    </a:lnTo>
                    <a:lnTo>
                      <a:pt x="1773" y="4168"/>
                    </a:lnTo>
                    <a:lnTo>
                      <a:pt x="202" y="4168"/>
                    </a:lnTo>
                    <a:lnTo>
                      <a:pt x="138" y="4168"/>
                    </a:lnTo>
                    <a:lnTo>
                      <a:pt x="135" y="4168"/>
                    </a:lnTo>
                    <a:lnTo>
                      <a:pt x="130" y="4168"/>
                    </a:lnTo>
                    <a:lnTo>
                      <a:pt x="126" y="4166"/>
                    </a:lnTo>
                    <a:lnTo>
                      <a:pt x="121" y="4165"/>
                    </a:lnTo>
                    <a:lnTo>
                      <a:pt x="100" y="4155"/>
                    </a:lnTo>
                    <a:lnTo>
                      <a:pt x="80" y="4144"/>
                    </a:lnTo>
                    <a:lnTo>
                      <a:pt x="62" y="4131"/>
                    </a:lnTo>
                    <a:lnTo>
                      <a:pt x="46" y="4117"/>
                    </a:lnTo>
                    <a:lnTo>
                      <a:pt x="30" y="4099"/>
                    </a:lnTo>
                    <a:lnTo>
                      <a:pt x="19" y="4079"/>
                    </a:lnTo>
                    <a:lnTo>
                      <a:pt x="10" y="4056"/>
                    </a:lnTo>
                    <a:lnTo>
                      <a:pt x="4" y="4029"/>
                    </a:lnTo>
                    <a:lnTo>
                      <a:pt x="1" y="3997"/>
                    </a:lnTo>
                    <a:lnTo>
                      <a:pt x="0" y="3848"/>
                    </a:lnTo>
                    <a:lnTo>
                      <a:pt x="2" y="3698"/>
                    </a:lnTo>
                    <a:lnTo>
                      <a:pt x="5" y="3670"/>
                    </a:lnTo>
                    <a:lnTo>
                      <a:pt x="10" y="3642"/>
                    </a:lnTo>
                    <a:lnTo>
                      <a:pt x="20" y="3615"/>
                    </a:lnTo>
                    <a:lnTo>
                      <a:pt x="35" y="3590"/>
                    </a:lnTo>
                    <a:lnTo>
                      <a:pt x="53" y="3570"/>
                    </a:lnTo>
                    <a:lnTo>
                      <a:pt x="75" y="3553"/>
                    </a:lnTo>
                    <a:lnTo>
                      <a:pt x="98" y="3540"/>
                    </a:lnTo>
                    <a:lnTo>
                      <a:pt x="123" y="3533"/>
                    </a:lnTo>
                    <a:lnTo>
                      <a:pt x="151" y="3529"/>
                    </a:lnTo>
                    <a:lnTo>
                      <a:pt x="181" y="3526"/>
                    </a:lnTo>
                    <a:lnTo>
                      <a:pt x="2204" y="3528"/>
                    </a:lnTo>
                    <a:lnTo>
                      <a:pt x="2221" y="3526"/>
                    </a:lnTo>
                    <a:lnTo>
                      <a:pt x="2233" y="3525"/>
                    </a:lnTo>
                    <a:lnTo>
                      <a:pt x="2241" y="3521"/>
                    </a:lnTo>
                    <a:lnTo>
                      <a:pt x="2244" y="3514"/>
                    </a:lnTo>
                    <a:lnTo>
                      <a:pt x="2246" y="3502"/>
                    </a:lnTo>
                    <a:lnTo>
                      <a:pt x="2246" y="3483"/>
                    </a:lnTo>
                    <a:lnTo>
                      <a:pt x="2246" y="1426"/>
                    </a:lnTo>
                    <a:lnTo>
                      <a:pt x="2246" y="1310"/>
                    </a:lnTo>
                    <a:lnTo>
                      <a:pt x="2244" y="1298"/>
                    </a:lnTo>
                    <a:lnTo>
                      <a:pt x="2239" y="1289"/>
                    </a:lnTo>
                    <a:lnTo>
                      <a:pt x="2230" y="1284"/>
                    </a:lnTo>
                    <a:lnTo>
                      <a:pt x="2216" y="1282"/>
                    </a:lnTo>
                    <a:lnTo>
                      <a:pt x="1158" y="1282"/>
                    </a:lnTo>
                    <a:lnTo>
                      <a:pt x="1142" y="1284"/>
                    </a:lnTo>
                    <a:lnTo>
                      <a:pt x="1132" y="1286"/>
                    </a:lnTo>
                    <a:lnTo>
                      <a:pt x="1126" y="1291"/>
                    </a:lnTo>
                    <a:lnTo>
                      <a:pt x="1124" y="1302"/>
                    </a:lnTo>
                    <a:lnTo>
                      <a:pt x="1123" y="1318"/>
                    </a:lnTo>
                    <a:lnTo>
                      <a:pt x="1124" y="1732"/>
                    </a:lnTo>
                    <a:lnTo>
                      <a:pt x="1121" y="1747"/>
                    </a:lnTo>
                    <a:lnTo>
                      <a:pt x="1116" y="1757"/>
                    </a:lnTo>
                    <a:lnTo>
                      <a:pt x="1106" y="1762"/>
                    </a:lnTo>
                    <a:lnTo>
                      <a:pt x="1091" y="1764"/>
                    </a:lnTo>
                    <a:lnTo>
                      <a:pt x="836" y="1764"/>
                    </a:lnTo>
                    <a:lnTo>
                      <a:pt x="821" y="1762"/>
                    </a:lnTo>
                    <a:lnTo>
                      <a:pt x="811" y="1757"/>
                    </a:lnTo>
                    <a:lnTo>
                      <a:pt x="804" y="1747"/>
                    </a:lnTo>
                    <a:lnTo>
                      <a:pt x="803" y="1732"/>
                    </a:lnTo>
                    <a:lnTo>
                      <a:pt x="803" y="1318"/>
                    </a:lnTo>
                    <a:lnTo>
                      <a:pt x="803" y="1302"/>
                    </a:lnTo>
                    <a:lnTo>
                      <a:pt x="801" y="1291"/>
                    </a:lnTo>
                    <a:lnTo>
                      <a:pt x="794" y="1286"/>
                    </a:lnTo>
                    <a:lnTo>
                      <a:pt x="784" y="1284"/>
                    </a:lnTo>
                    <a:lnTo>
                      <a:pt x="767" y="1282"/>
                    </a:lnTo>
                    <a:lnTo>
                      <a:pt x="650" y="1282"/>
                    </a:lnTo>
                    <a:lnTo>
                      <a:pt x="597" y="1281"/>
                    </a:lnTo>
                    <a:lnTo>
                      <a:pt x="545" y="1275"/>
                    </a:lnTo>
                    <a:lnTo>
                      <a:pt x="494" y="1265"/>
                    </a:lnTo>
                    <a:lnTo>
                      <a:pt x="443" y="1251"/>
                    </a:lnTo>
                    <a:lnTo>
                      <a:pt x="394" y="1232"/>
                    </a:lnTo>
                    <a:lnTo>
                      <a:pt x="333" y="1201"/>
                    </a:lnTo>
                    <a:lnTo>
                      <a:pt x="277" y="1167"/>
                    </a:lnTo>
                    <a:lnTo>
                      <a:pt x="225" y="1128"/>
                    </a:lnTo>
                    <a:lnTo>
                      <a:pt x="179" y="1085"/>
                    </a:lnTo>
                    <a:lnTo>
                      <a:pt x="137" y="1037"/>
                    </a:lnTo>
                    <a:lnTo>
                      <a:pt x="102" y="985"/>
                    </a:lnTo>
                    <a:lnTo>
                      <a:pt x="70" y="929"/>
                    </a:lnTo>
                    <a:lnTo>
                      <a:pt x="44" y="868"/>
                    </a:lnTo>
                    <a:lnTo>
                      <a:pt x="23" y="803"/>
                    </a:lnTo>
                    <a:lnTo>
                      <a:pt x="9" y="734"/>
                    </a:lnTo>
                    <a:lnTo>
                      <a:pt x="1" y="666"/>
                    </a:lnTo>
                    <a:lnTo>
                      <a:pt x="2" y="599"/>
                    </a:lnTo>
                    <a:lnTo>
                      <a:pt x="10" y="532"/>
                    </a:lnTo>
                    <a:lnTo>
                      <a:pt x="25" y="465"/>
                    </a:lnTo>
                    <a:lnTo>
                      <a:pt x="49" y="400"/>
                    </a:lnTo>
                    <a:lnTo>
                      <a:pt x="79" y="339"/>
                    </a:lnTo>
                    <a:lnTo>
                      <a:pt x="110" y="283"/>
                    </a:lnTo>
                    <a:lnTo>
                      <a:pt x="147" y="232"/>
                    </a:lnTo>
                    <a:lnTo>
                      <a:pt x="189" y="187"/>
                    </a:lnTo>
                    <a:lnTo>
                      <a:pt x="234" y="146"/>
                    </a:lnTo>
                    <a:lnTo>
                      <a:pt x="284" y="109"/>
                    </a:lnTo>
                    <a:lnTo>
                      <a:pt x="336" y="78"/>
                    </a:lnTo>
                    <a:lnTo>
                      <a:pt x="393" y="52"/>
                    </a:lnTo>
                    <a:lnTo>
                      <a:pt x="454" y="29"/>
                    </a:lnTo>
                    <a:lnTo>
                      <a:pt x="519" y="12"/>
                    </a:lnTo>
                    <a:lnTo>
                      <a:pt x="532" y="7"/>
                    </a:lnTo>
                    <a:lnTo>
                      <a:pt x="543" y="0"/>
                    </a:ln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49"/>
                <a:endParaRPr lang="en-US">
                  <a:solidFill>
                    <a:srgbClr val="000000"/>
                  </a:solidFill>
                </a:endParaRPr>
              </a:p>
            </p:txBody>
          </p:sp>
          <p:grpSp>
            <p:nvGrpSpPr>
              <p:cNvPr id="67" name="Group 4"/>
              <p:cNvGrpSpPr>
                <a:grpSpLocks noChangeAspect="1"/>
              </p:cNvGrpSpPr>
              <p:nvPr/>
            </p:nvGrpSpPr>
            <p:grpSpPr bwMode="auto">
              <a:xfrm>
                <a:off x="6059047" y="4683628"/>
                <a:ext cx="343319" cy="321978"/>
                <a:chOff x="4353" y="1662"/>
                <a:chExt cx="740" cy="694"/>
              </a:xfrm>
            </p:grpSpPr>
            <p:sp>
              <p:nvSpPr>
                <p:cNvPr id="68" name="Freeform 5"/>
                <p:cNvSpPr>
                  <a:spLocks/>
                </p:cNvSpPr>
                <p:nvPr/>
              </p:nvSpPr>
              <p:spPr bwMode="auto">
                <a:xfrm>
                  <a:off x="4353" y="1662"/>
                  <a:ext cx="505" cy="694"/>
                </a:xfrm>
                <a:custGeom>
                  <a:avLst/>
                  <a:gdLst>
                    <a:gd name="T0" fmla="*/ 153 w 153"/>
                    <a:gd name="T1" fmla="*/ 205 h 210"/>
                    <a:gd name="T2" fmla="*/ 148 w 153"/>
                    <a:gd name="T3" fmla="*/ 210 h 210"/>
                    <a:gd name="T4" fmla="*/ 5 w 153"/>
                    <a:gd name="T5" fmla="*/ 210 h 210"/>
                    <a:gd name="T6" fmla="*/ 0 w 153"/>
                    <a:gd name="T7" fmla="*/ 205 h 210"/>
                    <a:gd name="T8" fmla="*/ 0 w 153"/>
                    <a:gd name="T9" fmla="*/ 5 h 210"/>
                    <a:gd name="T10" fmla="*/ 5 w 153"/>
                    <a:gd name="T11" fmla="*/ 0 h 210"/>
                    <a:gd name="T12" fmla="*/ 148 w 153"/>
                    <a:gd name="T13" fmla="*/ 0 h 210"/>
                    <a:gd name="T14" fmla="*/ 153 w 153"/>
                    <a:gd name="T15" fmla="*/ 5 h 210"/>
                    <a:gd name="T16" fmla="*/ 153 w 153"/>
                    <a:gd name="T17" fmla="*/ 2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210">
                      <a:moveTo>
                        <a:pt x="153" y="205"/>
                      </a:moveTo>
                      <a:cubicBezTo>
                        <a:pt x="153" y="208"/>
                        <a:pt x="150" y="210"/>
                        <a:pt x="148" y="210"/>
                      </a:cubicBezTo>
                      <a:cubicBezTo>
                        <a:pt x="5" y="210"/>
                        <a:pt x="5" y="210"/>
                        <a:pt x="5" y="210"/>
                      </a:cubicBezTo>
                      <a:cubicBezTo>
                        <a:pt x="2" y="210"/>
                        <a:pt x="0" y="208"/>
                        <a:pt x="0" y="205"/>
                      </a:cubicBezTo>
                      <a:cubicBezTo>
                        <a:pt x="0" y="5"/>
                        <a:pt x="0" y="5"/>
                        <a:pt x="0" y="5"/>
                      </a:cubicBezTo>
                      <a:cubicBezTo>
                        <a:pt x="0" y="2"/>
                        <a:pt x="2" y="0"/>
                        <a:pt x="5" y="0"/>
                      </a:cubicBezTo>
                      <a:cubicBezTo>
                        <a:pt x="148" y="0"/>
                        <a:pt x="148" y="0"/>
                        <a:pt x="148" y="0"/>
                      </a:cubicBezTo>
                      <a:cubicBezTo>
                        <a:pt x="150" y="0"/>
                        <a:pt x="153" y="2"/>
                        <a:pt x="153" y="5"/>
                      </a:cubicBezTo>
                      <a:lnTo>
                        <a:pt x="153" y="205"/>
                      </a:lnTo>
                      <a:close/>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a:solidFill>
                      <a:srgbClr val="505050"/>
                    </a:solidFill>
                  </a:endParaRPr>
                </a:p>
              </p:txBody>
            </p:sp>
            <p:sp>
              <p:nvSpPr>
                <p:cNvPr id="69" name="Freeform 6"/>
                <p:cNvSpPr>
                  <a:spLocks/>
                </p:cNvSpPr>
                <p:nvPr/>
              </p:nvSpPr>
              <p:spPr bwMode="auto">
                <a:xfrm>
                  <a:off x="4766" y="1757"/>
                  <a:ext cx="327" cy="404"/>
                </a:xfrm>
                <a:custGeom>
                  <a:avLst/>
                  <a:gdLst>
                    <a:gd name="T0" fmla="*/ 5 w 99"/>
                    <a:gd name="T1" fmla="*/ 122 h 122"/>
                    <a:gd name="T2" fmla="*/ 0 w 99"/>
                    <a:gd name="T3" fmla="*/ 100 h 122"/>
                    <a:gd name="T4" fmla="*/ 52 w 99"/>
                    <a:gd name="T5" fmla="*/ 86 h 122"/>
                    <a:gd name="T6" fmla="*/ 52 w 99"/>
                    <a:gd name="T7" fmla="*/ 86 h 122"/>
                    <a:gd name="T8" fmla="*/ 53 w 99"/>
                    <a:gd name="T9" fmla="*/ 85 h 122"/>
                    <a:gd name="T10" fmla="*/ 70 w 99"/>
                    <a:gd name="T11" fmla="*/ 48 h 122"/>
                    <a:gd name="T12" fmla="*/ 60 w 99"/>
                    <a:gd name="T13" fmla="*/ 32 h 122"/>
                    <a:gd name="T14" fmla="*/ 25 w 99"/>
                    <a:gd name="T15" fmla="*/ 34 h 122"/>
                    <a:gd name="T16" fmla="*/ 17 w 99"/>
                    <a:gd name="T17" fmla="*/ 13 h 122"/>
                    <a:gd name="T18" fmla="*/ 70 w 99"/>
                    <a:gd name="T19" fmla="*/ 12 h 122"/>
                    <a:gd name="T20" fmla="*/ 92 w 99"/>
                    <a:gd name="T21" fmla="*/ 43 h 122"/>
                    <a:gd name="T22" fmla="*/ 63 w 99"/>
                    <a:gd name="T23" fmla="*/ 106 h 122"/>
                    <a:gd name="T24" fmla="*/ 5 w 99"/>
                    <a:gd name="T25"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22">
                      <a:moveTo>
                        <a:pt x="5" y="122"/>
                      </a:moveTo>
                      <a:cubicBezTo>
                        <a:pt x="0" y="100"/>
                        <a:pt x="0" y="100"/>
                        <a:pt x="0" y="100"/>
                      </a:cubicBezTo>
                      <a:cubicBezTo>
                        <a:pt x="21" y="95"/>
                        <a:pt x="47" y="88"/>
                        <a:pt x="52" y="86"/>
                      </a:cubicBezTo>
                      <a:cubicBezTo>
                        <a:pt x="52" y="86"/>
                        <a:pt x="52" y="86"/>
                        <a:pt x="52" y="86"/>
                      </a:cubicBezTo>
                      <a:cubicBezTo>
                        <a:pt x="53" y="85"/>
                        <a:pt x="53" y="85"/>
                        <a:pt x="53" y="85"/>
                      </a:cubicBezTo>
                      <a:cubicBezTo>
                        <a:pt x="55" y="84"/>
                        <a:pt x="75" y="74"/>
                        <a:pt x="70" y="48"/>
                      </a:cubicBezTo>
                      <a:cubicBezTo>
                        <a:pt x="68" y="40"/>
                        <a:pt x="65" y="34"/>
                        <a:pt x="60" y="32"/>
                      </a:cubicBezTo>
                      <a:cubicBezTo>
                        <a:pt x="49" y="26"/>
                        <a:pt x="31" y="31"/>
                        <a:pt x="25" y="34"/>
                      </a:cubicBezTo>
                      <a:cubicBezTo>
                        <a:pt x="17" y="13"/>
                        <a:pt x="17" y="13"/>
                        <a:pt x="17" y="13"/>
                      </a:cubicBezTo>
                      <a:cubicBezTo>
                        <a:pt x="20" y="12"/>
                        <a:pt x="48" y="0"/>
                        <a:pt x="70" y="12"/>
                      </a:cubicBezTo>
                      <a:cubicBezTo>
                        <a:pt x="78" y="16"/>
                        <a:pt x="88" y="25"/>
                        <a:pt x="92" y="43"/>
                      </a:cubicBezTo>
                      <a:cubicBezTo>
                        <a:pt x="99" y="78"/>
                        <a:pt x="76" y="99"/>
                        <a:pt x="63" y="106"/>
                      </a:cubicBezTo>
                      <a:cubicBezTo>
                        <a:pt x="54" y="110"/>
                        <a:pt x="27" y="117"/>
                        <a:pt x="5" y="122"/>
                      </a:cubicBezTo>
                      <a:close/>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a:solidFill>
                      <a:srgbClr val="505050"/>
                    </a:solidFill>
                  </a:endParaRPr>
                </a:p>
              </p:txBody>
            </p:sp>
          </p:grpSp>
        </p:grpSp>
      </p:grpSp>
      <p:sp>
        <p:nvSpPr>
          <p:cNvPr id="4" name="Title 3"/>
          <p:cNvSpPr>
            <a:spLocks noGrp="1"/>
          </p:cNvSpPr>
          <p:nvPr>
            <p:ph type="title"/>
          </p:nvPr>
        </p:nvSpPr>
        <p:spPr/>
        <p:txBody>
          <a:bodyPr/>
          <a:lstStyle/>
          <a:p>
            <a:r>
              <a:rPr lang="en-US" dirty="0"/>
              <a:t>Manufacturing (1 of 2)</a:t>
            </a:r>
          </a:p>
        </p:txBody>
      </p:sp>
      <p:pic>
        <p:nvPicPr>
          <p:cNvPr id="60" name="Picture 59"/>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419423" y="1561451"/>
            <a:ext cx="3744698" cy="4875866"/>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3819787" h="4973637">
                <a:moveTo>
                  <a:pt x="0" y="0"/>
                </a:moveTo>
                <a:lnTo>
                  <a:pt x="3819787" y="0"/>
                </a:lnTo>
                <a:lnTo>
                  <a:pt x="3819787" y="4973637"/>
                </a:lnTo>
                <a:lnTo>
                  <a:pt x="0" y="4973637"/>
                </a:lnTo>
                <a:close/>
              </a:path>
            </a:pathLst>
          </a:custGeom>
        </p:spPr>
      </p:pic>
      <p:sp>
        <p:nvSpPr>
          <p:cNvPr id="55" name="Rectangle 54"/>
          <p:cNvSpPr/>
          <p:nvPr/>
        </p:nvSpPr>
        <p:spPr bwMode="auto">
          <a:xfrm>
            <a:off x="419423" y="1561452"/>
            <a:ext cx="3744441" cy="717449"/>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ct val="0"/>
              </a:spcBef>
              <a:spcAft>
                <a:spcPts val="1176"/>
              </a:spcAft>
            </a:pPr>
            <a:endParaRPr lang="en-US" sz="2353" dirty="0">
              <a:solidFill>
                <a:schemeClr val="tx1"/>
              </a:solidFill>
              <a:latin typeface="+mj-lt"/>
              <a:ea typeface="Segoe UI" pitchFamily="34" charset="0"/>
              <a:cs typeface="Segoe UI" pitchFamily="34" charset="0"/>
            </a:endParaRPr>
          </a:p>
        </p:txBody>
      </p:sp>
      <p:sp>
        <p:nvSpPr>
          <p:cNvPr id="56" name="Rectangle 55"/>
          <p:cNvSpPr/>
          <p:nvPr/>
        </p:nvSpPr>
        <p:spPr bwMode="auto">
          <a:xfrm>
            <a:off x="4223781" y="1561452"/>
            <a:ext cx="3744441" cy="717449"/>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ct val="0"/>
              </a:spcBef>
              <a:spcAft>
                <a:spcPts val="1176"/>
              </a:spcAft>
            </a:pPr>
            <a:endParaRPr lang="en-US" sz="2353" dirty="0">
              <a:solidFill>
                <a:schemeClr val="tx1"/>
              </a:solidFill>
              <a:latin typeface="+mj-lt"/>
              <a:ea typeface="Segoe UI" pitchFamily="34" charset="0"/>
              <a:cs typeface="Segoe UI" pitchFamily="34" charset="0"/>
            </a:endParaRPr>
          </a:p>
        </p:txBody>
      </p:sp>
      <p:sp>
        <p:nvSpPr>
          <p:cNvPr id="57" name="Rectangle 56"/>
          <p:cNvSpPr/>
          <p:nvPr/>
        </p:nvSpPr>
        <p:spPr bwMode="auto">
          <a:xfrm>
            <a:off x="8028140" y="1561452"/>
            <a:ext cx="3744441" cy="717449"/>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ct val="0"/>
              </a:spcBef>
              <a:spcAft>
                <a:spcPts val="1176"/>
              </a:spcAft>
            </a:pPr>
            <a:endParaRPr lang="en-US" sz="2353" dirty="0">
              <a:solidFill>
                <a:schemeClr val="tx1"/>
              </a:solidFill>
              <a:latin typeface="+mj-lt"/>
              <a:ea typeface="Segoe UI" pitchFamily="34" charset="0"/>
              <a:cs typeface="Segoe UI" pitchFamily="34" charset="0"/>
            </a:endParaRPr>
          </a:p>
        </p:txBody>
      </p:sp>
      <p:sp>
        <p:nvSpPr>
          <p:cNvPr id="87" name="Rectangle 86"/>
          <p:cNvSpPr/>
          <p:nvPr/>
        </p:nvSpPr>
        <p:spPr bwMode="auto">
          <a:xfrm>
            <a:off x="419423" y="4582214"/>
            <a:ext cx="3744441" cy="1855102"/>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102" fontAlgn="base">
              <a:spcBef>
                <a:spcPts val="294"/>
              </a:spcBef>
            </a:pPr>
            <a:r>
              <a:rPr lang="en-US" sz="1961" b="1" dirty="0">
                <a:solidFill>
                  <a:srgbClr val="C1131E"/>
                </a:solidFill>
                <a:latin typeface="Segoe UI Semibold" panose="020B0702040204020203" pitchFamily="34" charset="0"/>
                <a:ea typeface="Segoe UI" pitchFamily="34" charset="0"/>
                <a:cs typeface="Segoe UI Semibold" panose="020B0702040204020203" pitchFamily="34" charset="0"/>
              </a:rPr>
              <a:t>Moving from action to insights</a:t>
            </a:r>
          </a:p>
          <a:p>
            <a:pPr defTabSz="914102" fontAlgn="base">
              <a:spcBef>
                <a:spcPts val="294"/>
              </a:spcBef>
            </a:pPr>
            <a:r>
              <a:rPr lang="en-US" sz="1372" dirty="0">
                <a:solidFill>
                  <a:srgbClr val="505050"/>
                </a:solidFill>
              </a:rPr>
              <a:t>Reduced development time and cost by 80% by gathering and analyzing data more efficiently and increasing automation across the company. </a:t>
            </a:r>
          </a:p>
          <a:p>
            <a:pPr defTabSz="914102" fontAlgn="base">
              <a:spcBef>
                <a:spcPts val="588"/>
              </a:spcBef>
            </a:pPr>
            <a:r>
              <a:rPr lang="en-US" sz="1372" dirty="0">
                <a:solidFill>
                  <a:srgbClr val="505050"/>
                </a:solidFill>
                <a:hlinkClick r:id="rId10"/>
              </a:rPr>
              <a:t>Click</a:t>
            </a:r>
            <a:r>
              <a:rPr lang="en-US" sz="1372" dirty="0">
                <a:solidFill>
                  <a:srgbClr val="505050"/>
                </a:solidFill>
              </a:rPr>
              <a:t> to learn more</a:t>
            </a:r>
          </a:p>
        </p:txBody>
      </p:sp>
      <p:sp>
        <p:nvSpPr>
          <p:cNvPr id="88" name="Rectangle 87"/>
          <p:cNvSpPr/>
          <p:nvPr/>
        </p:nvSpPr>
        <p:spPr bwMode="auto">
          <a:xfrm>
            <a:off x="4223781" y="4582214"/>
            <a:ext cx="3744441" cy="1855102"/>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102" fontAlgn="base">
              <a:spcBef>
                <a:spcPts val="294"/>
              </a:spcBef>
            </a:pPr>
            <a:r>
              <a:rPr lang="en-US" sz="1961" dirty="0">
                <a:solidFill>
                  <a:srgbClr val="083390"/>
                </a:solidFill>
                <a:latin typeface="Segoe UI Semibold" panose="020B0702040204020203" pitchFamily="34" charset="0"/>
                <a:ea typeface="Segoe UI" pitchFamily="34" charset="0"/>
                <a:cs typeface="Segoe UI Semibold" panose="020B0702040204020203" pitchFamily="34" charset="0"/>
              </a:rPr>
              <a:t>Building efficiency with IoT</a:t>
            </a:r>
          </a:p>
          <a:p>
            <a:pPr defTabSz="914102" fontAlgn="base">
              <a:spcBef>
                <a:spcPts val="294"/>
              </a:spcBef>
            </a:pPr>
            <a:r>
              <a:rPr lang="en-US" sz="1372" dirty="0">
                <a:solidFill>
                  <a:srgbClr val="505050"/>
                </a:solidFill>
              </a:rPr>
              <a:t>“Smart Connected Chillers” initiative collected approximately 14 million records each day to inform more efficient building equipment.</a:t>
            </a:r>
          </a:p>
        </p:txBody>
      </p:sp>
      <p:sp>
        <p:nvSpPr>
          <p:cNvPr id="89" name="Rectangle 88"/>
          <p:cNvSpPr/>
          <p:nvPr/>
        </p:nvSpPr>
        <p:spPr bwMode="auto">
          <a:xfrm>
            <a:off x="8028140" y="4582214"/>
            <a:ext cx="3744441" cy="1855102"/>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102" fontAlgn="base">
              <a:spcBef>
                <a:spcPts val="294"/>
              </a:spcBef>
              <a:spcAft>
                <a:spcPct val="0"/>
              </a:spcAft>
            </a:pPr>
            <a:r>
              <a:rPr lang="en-US" sz="1961" dirty="0">
                <a:solidFill>
                  <a:srgbClr val="004C95"/>
                </a:solidFill>
                <a:latin typeface="Segoe UI Semibold" panose="020B0702040204020203" pitchFamily="34" charset="0"/>
                <a:ea typeface="Segoe UI" pitchFamily="34" charset="0"/>
                <a:cs typeface="Segoe UI Semibold" panose="020B0702040204020203" pitchFamily="34" charset="0"/>
              </a:rPr>
              <a:t>Filtering the signal from </a:t>
            </a:r>
            <a:br>
              <a:rPr lang="en-US" sz="1961" dirty="0">
                <a:solidFill>
                  <a:srgbClr val="004C95"/>
                </a:solidFill>
                <a:latin typeface="Segoe UI Semibold" panose="020B0702040204020203" pitchFamily="34" charset="0"/>
                <a:ea typeface="Segoe UI" pitchFamily="34" charset="0"/>
                <a:cs typeface="Segoe UI Semibold" panose="020B0702040204020203" pitchFamily="34" charset="0"/>
              </a:rPr>
            </a:br>
            <a:r>
              <a:rPr lang="en-US" sz="1961" dirty="0">
                <a:solidFill>
                  <a:srgbClr val="004C95"/>
                </a:solidFill>
                <a:latin typeface="Segoe UI Semibold" panose="020B0702040204020203" pitchFamily="34" charset="0"/>
                <a:ea typeface="Segoe UI" pitchFamily="34" charset="0"/>
                <a:cs typeface="Segoe UI Semibold" panose="020B0702040204020203" pitchFamily="34" charset="0"/>
              </a:rPr>
              <a:t>the noise</a:t>
            </a:r>
          </a:p>
          <a:p>
            <a:pPr defTabSz="914102" fontAlgn="base">
              <a:spcBef>
                <a:spcPts val="294"/>
              </a:spcBef>
              <a:spcAft>
                <a:spcPct val="0"/>
              </a:spcAft>
            </a:pPr>
            <a:r>
              <a:rPr lang="en-US" sz="1372" dirty="0">
                <a:solidFill>
                  <a:srgbClr val="505050"/>
                </a:solidFill>
              </a:rPr>
              <a:t>Used analytics to discover actionable insights around fuel usage, predictive maintenance and stop unscheduled delays. </a:t>
            </a:r>
          </a:p>
          <a:p>
            <a:pPr defTabSz="914102" fontAlgn="base">
              <a:spcBef>
                <a:spcPts val="588"/>
              </a:spcBef>
              <a:spcAft>
                <a:spcPts val="1176"/>
              </a:spcAft>
            </a:pPr>
            <a:r>
              <a:rPr lang="en-US" sz="1372" dirty="0">
                <a:solidFill>
                  <a:srgbClr val="FF0000"/>
                </a:solidFill>
                <a:hlinkClick r:id="rId11"/>
              </a:rPr>
              <a:t>Click</a:t>
            </a:r>
            <a:r>
              <a:rPr lang="en-US" sz="1372" dirty="0">
                <a:solidFill>
                  <a:srgbClr val="FF0000"/>
                </a:solidFill>
              </a:rPr>
              <a:t> </a:t>
            </a:r>
            <a:r>
              <a:rPr lang="en-US" sz="1372" dirty="0">
                <a:solidFill>
                  <a:schemeClr val="tx1"/>
                </a:solidFill>
              </a:rPr>
              <a:t>to learn more</a:t>
            </a:r>
          </a:p>
        </p:txBody>
      </p:sp>
      <p:pic>
        <p:nvPicPr>
          <p:cNvPr id="37" name="Picture 2" descr="https://upload.wikimedia.org/wikipedia/commons/thumb/b/b9/Rockwell_Automation_logo.svg/1280px-Rockwell_Automation_logo.svg.pn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671607" y="1599817"/>
            <a:ext cx="2412107" cy="64071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s://upload.wikimedia.org/wikipedia/en/thumb/0/0f/Johnson_Controls.svg/1280px-Johnson_Controls.svg.png"/>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6677677" y="1635205"/>
            <a:ext cx="1238583" cy="56994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https://upload.wikimedia.org/wikipedia/en/thumb/a/ae/Rolls-Royce_logo.svg/1280px-Rolls-Royce_logo.svg.png"/>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9281406" y="1636882"/>
            <a:ext cx="2409404" cy="566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74198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Manufacturing (2 of 2)</a:t>
            </a:r>
          </a:p>
        </p:txBody>
      </p:sp>
      <p:pic>
        <p:nvPicPr>
          <p:cNvPr id="27" name="Picture 26" descr="http://blog.schneider-electric.com/wp-content/uploads/2013/06/iStock_000015267443Medium-Resized.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4224042" y="1561450"/>
            <a:ext cx="3744698" cy="4875866"/>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3819787" h="4973637">
                <a:moveTo>
                  <a:pt x="0" y="0"/>
                </a:moveTo>
                <a:lnTo>
                  <a:pt x="3819787" y="0"/>
                </a:lnTo>
                <a:lnTo>
                  <a:pt x="3819787" y="4973637"/>
                </a:lnTo>
                <a:lnTo>
                  <a:pt x="0" y="4973637"/>
                </a:lnTo>
                <a:close/>
              </a:path>
            </a:pathLst>
          </a:custGeom>
          <a:noFill/>
          <a:extLst>
            <a:ext uri="{909E8E84-426E-40DD-AFC4-6F175D3DCCD1}">
              <a14:hiddenFill xmlns:a14="http://schemas.microsoft.com/office/drawing/2010/main">
                <a:solidFill>
                  <a:srgbClr val="FFFFFF"/>
                </a:solidFill>
              </a14:hiddenFill>
            </a:ext>
          </a:extLst>
        </p:spPr>
      </p:pic>
      <p:pic>
        <p:nvPicPr>
          <p:cNvPr id="28" name="Picture 27" descr="http://i2.dailyrecord.co.uk/incoming/article4562929.ece/ALTERNATES/s615/Weir-Group-pump-assembly.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8028662" y="1561450"/>
            <a:ext cx="3744698" cy="4875866"/>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3819787" h="4973637">
                <a:moveTo>
                  <a:pt x="0" y="0"/>
                </a:moveTo>
                <a:lnTo>
                  <a:pt x="3819787" y="0"/>
                </a:lnTo>
                <a:lnTo>
                  <a:pt x="3819787" y="4973637"/>
                </a:lnTo>
                <a:lnTo>
                  <a:pt x="0" y="4973637"/>
                </a:lnTo>
                <a:close/>
              </a:path>
            </a:pathLst>
          </a:custGeom>
          <a:noFill/>
          <a:extLst>
            <a:ext uri="{909E8E84-426E-40DD-AFC4-6F175D3DCCD1}">
              <a14:hiddenFill xmlns:a14="http://schemas.microsoft.com/office/drawing/2010/main">
                <a:solidFill>
                  <a:srgbClr val="FFFFFF"/>
                </a:solidFill>
              </a14:hiddenFill>
            </a:ext>
          </a:extLst>
        </p:spPr>
      </p:pic>
      <p:pic>
        <p:nvPicPr>
          <p:cNvPr id="26" name="Picture 2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19423" y="1561451"/>
            <a:ext cx="3744698" cy="4875866"/>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3819787" h="4973637">
                <a:moveTo>
                  <a:pt x="0" y="0"/>
                </a:moveTo>
                <a:lnTo>
                  <a:pt x="3819787" y="0"/>
                </a:lnTo>
                <a:lnTo>
                  <a:pt x="3819787" y="4973637"/>
                </a:lnTo>
                <a:lnTo>
                  <a:pt x="0" y="4973637"/>
                </a:lnTo>
                <a:close/>
              </a:path>
            </a:pathLst>
          </a:custGeom>
        </p:spPr>
      </p:pic>
      <p:sp>
        <p:nvSpPr>
          <p:cNvPr id="29" name="Rectangle 28"/>
          <p:cNvSpPr/>
          <p:nvPr/>
        </p:nvSpPr>
        <p:spPr bwMode="auto">
          <a:xfrm>
            <a:off x="419423" y="1561452"/>
            <a:ext cx="3744441" cy="717449"/>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ct val="0"/>
              </a:spcBef>
              <a:spcAft>
                <a:spcPts val="1176"/>
              </a:spcAft>
            </a:pPr>
            <a:endParaRPr lang="en-US" sz="2353" dirty="0">
              <a:solidFill>
                <a:schemeClr val="tx1"/>
              </a:solidFill>
              <a:latin typeface="+mj-lt"/>
              <a:ea typeface="Segoe UI" pitchFamily="34" charset="0"/>
              <a:cs typeface="Segoe UI" pitchFamily="34" charset="0"/>
            </a:endParaRPr>
          </a:p>
        </p:txBody>
      </p:sp>
      <p:sp>
        <p:nvSpPr>
          <p:cNvPr id="30" name="Rectangle 29"/>
          <p:cNvSpPr/>
          <p:nvPr/>
        </p:nvSpPr>
        <p:spPr bwMode="auto">
          <a:xfrm>
            <a:off x="4223781" y="1561452"/>
            <a:ext cx="3744441" cy="717449"/>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ct val="0"/>
              </a:spcBef>
              <a:spcAft>
                <a:spcPts val="1176"/>
              </a:spcAft>
            </a:pPr>
            <a:endParaRPr lang="en-US" sz="2353" dirty="0">
              <a:solidFill>
                <a:schemeClr val="tx1"/>
              </a:solidFill>
              <a:latin typeface="+mj-lt"/>
              <a:ea typeface="Segoe UI" pitchFamily="34" charset="0"/>
              <a:cs typeface="Segoe UI" pitchFamily="34" charset="0"/>
            </a:endParaRPr>
          </a:p>
        </p:txBody>
      </p:sp>
      <p:sp>
        <p:nvSpPr>
          <p:cNvPr id="31" name="Rectangle 30"/>
          <p:cNvSpPr/>
          <p:nvPr/>
        </p:nvSpPr>
        <p:spPr bwMode="auto">
          <a:xfrm>
            <a:off x="8028140" y="1561452"/>
            <a:ext cx="3744441" cy="717449"/>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ct val="0"/>
              </a:spcBef>
              <a:spcAft>
                <a:spcPts val="1176"/>
              </a:spcAft>
            </a:pPr>
            <a:endParaRPr lang="en-US" sz="2353" dirty="0">
              <a:solidFill>
                <a:schemeClr val="tx1"/>
              </a:solidFill>
              <a:latin typeface="+mj-lt"/>
              <a:ea typeface="Segoe UI" pitchFamily="34" charset="0"/>
              <a:cs typeface="Segoe UI" pitchFamily="34" charset="0"/>
            </a:endParaRPr>
          </a:p>
        </p:txBody>
      </p:sp>
      <p:sp>
        <p:nvSpPr>
          <p:cNvPr id="32" name="Rectangle 31"/>
          <p:cNvSpPr/>
          <p:nvPr/>
        </p:nvSpPr>
        <p:spPr bwMode="auto">
          <a:xfrm>
            <a:off x="419423" y="4582214"/>
            <a:ext cx="3744441" cy="1855102"/>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102" fontAlgn="base">
              <a:spcBef>
                <a:spcPts val="294"/>
              </a:spcBef>
            </a:pPr>
            <a:r>
              <a:rPr lang="en-US" sz="1961" b="1" dirty="0">
                <a:solidFill>
                  <a:srgbClr val="34A5D8"/>
                </a:solidFill>
                <a:latin typeface="Segoe UI Semibold" panose="020B0702040204020203" pitchFamily="34" charset="0"/>
                <a:ea typeface="Segoe UI" pitchFamily="34" charset="0"/>
                <a:cs typeface="Segoe UI Semibold" panose="020B0702040204020203" pitchFamily="34" charset="0"/>
              </a:rPr>
              <a:t>Transforming the urban landscape</a:t>
            </a:r>
          </a:p>
          <a:p>
            <a:pPr defTabSz="914102" fontAlgn="base">
              <a:spcBef>
                <a:spcPts val="294"/>
              </a:spcBef>
            </a:pPr>
            <a:r>
              <a:rPr lang="en-US" sz="1372" dirty="0">
                <a:solidFill>
                  <a:srgbClr val="505050"/>
                </a:solidFill>
              </a:rPr>
              <a:t>Gathered data from sensors and systems to create valuable business intelligence and shift from reactive to proactive maintenance.</a:t>
            </a:r>
          </a:p>
          <a:p>
            <a:pPr defTabSz="914102" fontAlgn="base">
              <a:spcBef>
                <a:spcPts val="588"/>
              </a:spcBef>
            </a:pPr>
            <a:r>
              <a:rPr lang="en-US" sz="1372" dirty="0">
                <a:solidFill>
                  <a:srgbClr val="505050"/>
                </a:solidFill>
                <a:hlinkClick r:id="rId5"/>
              </a:rPr>
              <a:t>Click</a:t>
            </a:r>
            <a:r>
              <a:rPr lang="en-US" sz="1372" dirty="0">
                <a:solidFill>
                  <a:srgbClr val="505050"/>
                </a:solidFill>
              </a:rPr>
              <a:t> to learn more</a:t>
            </a:r>
          </a:p>
        </p:txBody>
      </p:sp>
      <p:sp>
        <p:nvSpPr>
          <p:cNvPr id="33" name="Rectangle 32"/>
          <p:cNvSpPr/>
          <p:nvPr/>
        </p:nvSpPr>
        <p:spPr bwMode="auto">
          <a:xfrm>
            <a:off x="4223781" y="4582214"/>
            <a:ext cx="3744441" cy="1855102"/>
          </a:xfrm>
          <a:prstGeom prst="rect">
            <a:avLst/>
          </a:prstGeom>
          <a:solidFill>
            <a:srgbClr val="FFFFFF">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102" fontAlgn="base">
              <a:spcBef>
                <a:spcPts val="294"/>
              </a:spcBef>
            </a:pPr>
            <a:r>
              <a:rPr lang="en-US" sz="1961" dirty="0">
                <a:solidFill>
                  <a:srgbClr val="1BA55C"/>
                </a:solidFill>
                <a:latin typeface="Segoe UI Semibold" panose="020B0702040204020203" pitchFamily="34" charset="0"/>
                <a:ea typeface="Segoe UI" pitchFamily="34" charset="0"/>
                <a:cs typeface="Segoe UI Semibold" panose="020B0702040204020203" pitchFamily="34" charset="0"/>
              </a:rPr>
              <a:t>Empowering global operations</a:t>
            </a:r>
          </a:p>
          <a:p>
            <a:pPr defTabSz="914102" fontAlgn="base">
              <a:spcBef>
                <a:spcPts val="294"/>
              </a:spcBef>
            </a:pPr>
            <a:r>
              <a:rPr lang="en-US" sz="1372" dirty="0">
                <a:solidFill>
                  <a:srgbClr val="505050"/>
                </a:solidFill>
              </a:rPr>
              <a:t>Collected data from 40,000 sensors around the world to create a best-in-class forecast that helps customers make critical operational decisions.</a:t>
            </a:r>
          </a:p>
        </p:txBody>
      </p:sp>
      <p:sp>
        <p:nvSpPr>
          <p:cNvPr id="34" name="Rectangle 33"/>
          <p:cNvSpPr/>
          <p:nvPr/>
        </p:nvSpPr>
        <p:spPr bwMode="auto">
          <a:xfrm>
            <a:off x="8028140" y="4582214"/>
            <a:ext cx="3744441" cy="1855102"/>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102" fontAlgn="base">
              <a:spcBef>
                <a:spcPts val="294"/>
              </a:spcBef>
              <a:spcAft>
                <a:spcPct val="0"/>
              </a:spcAft>
            </a:pPr>
            <a:r>
              <a:rPr lang="en-US" sz="1961" dirty="0">
                <a:solidFill>
                  <a:srgbClr val="1E59AE"/>
                </a:solidFill>
                <a:latin typeface="Segoe UI Semibold" panose="020B0702040204020203" pitchFamily="34" charset="0"/>
                <a:ea typeface="Segoe UI" pitchFamily="34" charset="0"/>
                <a:cs typeface="Segoe UI Semibold" panose="020B0702040204020203" pitchFamily="34" charset="0"/>
              </a:rPr>
              <a:t>Improving equipment to weather the storm</a:t>
            </a:r>
          </a:p>
          <a:p>
            <a:pPr defTabSz="914102" fontAlgn="base">
              <a:spcBef>
                <a:spcPts val="294"/>
              </a:spcBef>
              <a:spcAft>
                <a:spcPct val="0"/>
              </a:spcAft>
            </a:pPr>
            <a:r>
              <a:rPr lang="en-US" sz="1372" dirty="0">
                <a:solidFill>
                  <a:srgbClr val="505050"/>
                </a:solidFill>
              </a:rPr>
              <a:t>Gained visibility into equipment usage and a path to predictive maintenance using machine </a:t>
            </a:r>
            <a:br>
              <a:rPr lang="en-US" sz="1372" dirty="0">
                <a:solidFill>
                  <a:srgbClr val="505050"/>
                </a:solidFill>
              </a:rPr>
            </a:br>
            <a:r>
              <a:rPr lang="en-US" sz="1372" dirty="0">
                <a:solidFill>
                  <a:srgbClr val="505050"/>
                </a:solidFill>
              </a:rPr>
              <a:t>learning.</a:t>
            </a:r>
          </a:p>
        </p:txBody>
      </p:sp>
      <p:pic>
        <p:nvPicPr>
          <p:cNvPr id="12" name="Picture 2" descr="ThyssenKrupp Logo"/>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243316" y="1590273"/>
            <a:ext cx="851358" cy="659804"/>
          </a:xfrm>
          <a:prstGeom prst="rect">
            <a:avLst/>
          </a:prstGeom>
          <a:noFill/>
          <a:extLst>
            <a:ext uri="{909E8E84-426E-40DD-AFC4-6F175D3DCCD1}">
              <a14:hiddenFill xmlns:a14="http://schemas.microsoft.com/office/drawing/2010/main">
                <a:solidFill>
                  <a:srgbClr val="FFFFFF"/>
                </a:solidFill>
              </a14:hiddenFill>
            </a:ext>
          </a:extLst>
        </p:spPr>
      </p:pic>
      <p:pic>
        <p:nvPicPr>
          <p:cNvPr id="138242" name="Picture 2" descr="https://upload.wikimedia.org/wikipedia/en/thumb/d/dd/Schneider_Electric.svg/1024px-Schneider_Electric.svg.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047835" y="1644048"/>
            <a:ext cx="1830134" cy="552257"/>
          </a:xfrm>
          <a:prstGeom prst="rect">
            <a:avLst/>
          </a:prstGeom>
          <a:noFill/>
          <a:extLst>
            <a:ext uri="{909E8E84-426E-40DD-AFC4-6F175D3DCCD1}">
              <a14:hiddenFill xmlns:a14="http://schemas.microsoft.com/office/drawing/2010/main">
                <a:solidFill>
                  <a:srgbClr val="FFFFFF"/>
                </a:solidFill>
              </a14:hiddenFill>
            </a:ext>
          </a:extLst>
        </p:spPr>
      </p:pic>
      <p:pic>
        <p:nvPicPr>
          <p:cNvPr id="138244" name="Picture 4" descr="https://upload.wikimedia.org/wikipedia/commons/thumb/b/b8/Weir-Logo.svg/2000px-Weir-Logo.svg.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9699516" y="1598117"/>
            <a:ext cx="2028710" cy="644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54413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8" name="Picture 2" descr="http://arandasoft.com/wp-content/uploads/2015/07/fachada-arca-continental.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6141452" y="1561448"/>
            <a:ext cx="5518828" cy="487586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https://c.s-microsoft.com/en-us/CMSImages/CP_SideMediaWithCopy_2_customer-stories_Kwik_Chek_590x590_2_Img.jpg?version=f9100636-765a-6aac-36c0-f9c9b15e1177"/>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19423" y="1561452"/>
            <a:ext cx="5631909" cy="4875866"/>
          </a:xfrm>
          <a:custGeom>
            <a:avLst/>
            <a:gdLst>
              <a:gd name="connsiteX0" fmla="*/ 0 w 5744841"/>
              <a:gd name="connsiteY0" fmla="*/ 0 h 4973637"/>
              <a:gd name="connsiteX1" fmla="*/ 5744841 w 5744841"/>
              <a:gd name="connsiteY1" fmla="*/ 0 h 4973637"/>
              <a:gd name="connsiteX2" fmla="*/ 5744841 w 5744841"/>
              <a:gd name="connsiteY2" fmla="*/ 4973637 h 4973637"/>
              <a:gd name="connsiteX3" fmla="*/ 0 w 5744841"/>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5744841" h="4973637">
                <a:moveTo>
                  <a:pt x="0" y="0"/>
                </a:moveTo>
                <a:lnTo>
                  <a:pt x="5744841" y="0"/>
                </a:lnTo>
                <a:lnTo>
                  <a:pt x="5744841" y="4973637"/>
                </a:lnTo>
                <a:lnTo>
                  <a:pt x="0" y="4973637"/>
                </a:lnTo>
                <a:close/>
              </a:path>
            </a:pathLst>
          </a:cu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a:t>Retail</a:t>
            </a:r>
            <a:endParaRPr lang="en-US" dirty="0"/>
          </a:p>
        </p:txBody>
      </p:sp>
      <p:sp>
        <p:nvSpPr>
          <p:cNvPr id="21" name="Freeform: Shape 20"/>
          <p:cNvSpPr/>
          <p:nvPr/>
        </p:nvSpPr>
        <p:spPr bwMode="auto">
          <a:xfrm>
            <a:off x="6141451" y="1561452"/>
            <a:ext cx="5631909" cy="717449"/>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 name="connsiteX4" fmla="*/ 0 w 3819787"/>
              <a:gd name="connsiteY4" fmla="*/ 0 h 497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787" h="4973637">
                <a:moveTo>
                  <a:pt x="0" y="0"/>
                </a:moveTo>
                <a:lnTo>
                  <a:pt x="3819787" y="0"/>
                </a:lnTo>
                <a:lnTo>
                  <a:pt x="3819787" y="4973637"/>
                </a:lnTo>
                <a:lnTo>
                  <a:pt x="0" y="4973637"/>
                </a:lnTo>
                <a:lnTo>
                  <a:pt x="0" y="0"/>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ct val="0"/>
              </a:spcBef>
              <a:spcAft>
                <a:spcPts val="1176"/>
              </a:spcAft>
            </a:pPr>
            <a:endParaRPr lang="en-US" sz="2353" dirty="0">
              <a:solidFill>
                <a:schemeClr val="tx1"/>
              </a:solidFill>
              <a:latin typeface="+mj-lt"/>
              <a:ea typeface="Segoe UI" pitchFamily="34" charset="0"/>
              <a:cs typeface="Segoe UI" pitchFamily="34" charset="0"/>
            </a:endParaRPr>
          </a:p>
        </p:txBody>
      </p:sp>
      <p:sp>
        <p:nvSpPr>
          <p:cNvPr id="22" name="Freeform: Shape 21"/>
          <p:cNvSpPr/>
          <p:nvPr/>
        </p:nvSpPr>
        <p:spPr bwMode="auto">
          <a:xfrm>
            <a:off x="419423" y="1561452"/>
            <a:ext cx="5631909" cy="717449"/>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 name="connsiteX4" fmla="*/ 0 w 3819787"/>
              <a:gd name="connsiteY4" fmla="*/ 0 h 497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787" h="4973637">
                <a:moveTo>
                  <a:pt x="0" y="0"/>
                </a:moveTo>
                <a:lnTo>
                  <a:pt x="3819787" y="0"/>
                </a:lnTo>
                <a:lnTo>
                  <a:pt x="3819787" y="4973637"/>
                </a:lnTo>
                <a:lnTo>
                  <a:pt x="0" y="4973637"/>
                </a:lnTo>
                <a:lnTo>
                  <a:pt x="0" y="0"/>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ct val="0"/>
              </a:spcBef>
              <a:spcAft>
                <a:spcPts val="1176"/>
              </a:spcAft>
            </a:pPr>
            <a:endParaRPr lang="en-US" sz="2353" dirty="0">
              <a:solidFill>
                <a:schemeClr val="tx1"/>
              </a:solidFill>
              <a:latin typeface="+mj-lt"/>
              <a:ea typeface="Segoe UI" pitchFamily="34" charset="0"/>
              <a:cs typeface="Segoe UI" pitchFamily="34" charset="0"/>
            </a:endParaRPr>
          </a:p>
        </p:txBody>
      </p:sp>
      <p:sp>
        <p:nvSpPr>
          <p:cNvPr id="25" name="Freeform: Shape 24"/>
          <p:cNvSpPr/>
          <p:nvPr/>
        </p:nvSpPr>
        <p:spPr bwMode="auto">
          <a:xfrm>
            <a:off x="6141451" y="4582214"/>
            <a:ext cx="5631909" cy="1855102"/>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 name="connsiteX4" fmla="*/ 0 w 3819787"/>
              <a:gd name="connsiteY4" fmla="*/ 0 h 497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787" h="4973637">
                <a:moveTo>
                  <a:pt x="0" y="0"/>
                </a:moveTo>
                <a:lnTo>
                  <a:pt x="3819787" y="0"/>
                </a:lnTo>
                <a:lnTo>
                  <a:pt x="3819787" y="4973637"/>
                </a:lnTo>
                <a:lnTo>
                  <a:pt x="0" y="4973637"/>
                </a:lnTo>
                <a:lnTo>
                  <a:pt x="0" y="0"/>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ts val="294"/>
              </a:spcBef>
            </a:pPr>
            <a:r>
              <a:rPr lang="en-US" sz="1961" b="1" dirty="0">
                <a:solidFill>
                  <a:srgbClr val="C72B40"/>
                </a:solidFill>
                <a:latin typeface="Segoe UI Semibold" panose="020B0702040204020203" pitchFamily="34" charset="0"/>
                <a:ea typeface="Segoe UI" pitchFamily="34" charset="0"/>
                <a:cs typeface="Segoe UI Semibold" panose="020B0702040204020203" pitchFamily="34" charset="0"/>
              </a:rPr>
              <a:t>Data transforms beverage business</a:t>
            </a:r>
          </a:p>
          <a:p>
            <a:pPr defTabSz="914102" fontAlgn="base">
              <a:spcBef>
                <a:spcPts val="294"/>
              </a:spcBef>
            </a:pPr>
            <a:r>
              <a:rPr lang="en-US" sz="1372" dirty="0">
                <a:solidFill>
                  <a:srgbClr val="505050"/>
                </a:solidFill>
              </a:rPr>
              <a:t>Increased the actionable insight pulled from company data across all areas of the company by deploying Microsoft Azure Machine Learning. </a:t>
            </a:r>
          </a:p>
          <a:p>
            <a:pPr defTabSz="914102" fontAlgn="base">
              <a:spcBef>
                <a:spcPts val="588"/>
              </a:spcBef>
              <a:spcAft>
                <a:spcPts val="1176"/>
              </a:spcAft>
            </a:pPr>
            <a:r>
              <a:rPr lang="en-US" sz="1372" dirty="0">
                <a:solidFill>
                  <a:srgbClr val="505050"/>
                </a:solidFill>
                <a:hlinkClick r:id="rId4"/>
              </a:rPr>
              <a:t>Click</a:t>
            </a:r>
            <a:r>
              <a:rPr lang="en-US" sz="1372" dirty="0">
                <a:solidFill>
                  <a:srgbClr val="505050"/>
                </a:solidFill>
              </a:rPr>
              <a:t> to learn more</a:t>
            </a:r>
          </a:p>
        </p:txBody>
      </p:sp>
      <p:sp>
        <p:nvSpPr>
          <p:cNvPr id="26" name="Freeform: Shape 25"/>
          <p:cNvSpPr/>
          <p:nvPr/>
        </p:nvSpPr>
        <p:spPr bwMode="auto">
          <a:xfrm>
            <a:off x="419423" y="4582214"/>
            <a:ext cx="5631909" cy="1855102"/>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 name="connsiteX4" fmla="*/ 0 w 3819787"/>
              <a:gd name="connsiteY4" fmla="*/ 0 h 497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787" h="4973637">
                <a:moveTo>
                  <a:pt x="0" y="0"/>
                </a:moveTo>
                <a:lnTo>
                  <a:pt x="3819787" y="0"/>
                </a:lnTo>
                <a:lnTo>
                  <a:pt x="3819787" y="4973637"/>
                </a:lnTo>
                <a:lnTo>
                  <a:pt x="0" y="4973637"/>
                </a:lnTo>
                <a:lnTo>
                  <a:pt x="0" y="0"/>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ts val="294"/>
              </a:spcBef>
            </a:pPr>
            <a:r>
              <a:rPr lang="en-US" sz="1961" b="1" dirty="0">
                <a:solidFill>
                  <a:srgbClr val="452877"/>
                </a:solidFill>
                <a:latin typeface="Segoe UI Semibold" panose="020B0702040204020203" pitchFamily="34" charset="0"/>
                <a:ea typeface="Segoe UI" pitchFamily="34" charset="0"/>
                <a:cs typeface="Segoe UI Semibold" panose="020B0702040204020203" pitchFamily="34" charset="0"/>
              </a:rPr>
              <a:t>Connecting the unconnected </a:t>
            </a:r>
          </a:p>
          <a:p>
            <a:pPr defTabSz="914102" fontAlgn="base">
              <a:spcBef>
                <a:spcPts val="294"/>
              </a:spcBef>
            </a:pPr>
            <a:r>
              <a:rPr lang="en-US" sz="1372" dirty="0">
                <a:solidFill>
                  <a:srgbClr val="505050"/>
                </a:solidFill>
              </a:rPr>
              <a:t>Gathered data from sensors and systems to create valuable business intelligence and shift from reactive to proactive maintenance.</a:t>
            </a:r>
          </a:p>
          <a:p>
            <a:pPr defTabSz="914102" fontAlgn="base">
              <a:spcBef>
                <a:spcPts val="588"/>
              </a:spcBef>
              <a:spcAft>
                <a:spcPts val="1176"/>
              </a:spcAft>
            </a:pPr>
            <a:r>
              <a:rPr lang="en-US" sz="1372" dirty="0">
                <a:solidFill>
                  <a:srgbClr val="505050"/>
                </a:solidFill>
                <a:hlinkClick r:id="rId5"/>
              </a:rPr>
              <a:t>Click</a:t>
            </a:r>
            <a:r>
              <a:rPr lang="en-US" sz="1372" dirty="0">
                <a:solidFill>
                  <a:srgbClr val="505050"/>
                </a:solidFill>
              </a:rPr>
              <a:t> to learn more</a:t>
            </a:r>
          </a:p>
        </p:txBody>
      </p:sp>
      <p:pic>
        <p:nvPicPr>
          <p:cNvPr id="79874" name="Picture 2" descr="http://kwikchekstores.com/img/logo.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264785" y="1593247"/>
            <a:ext cx="657995" cy="653857"/>
          </a:xfrm>
          <a:prstGeom prst="rect">
            <a:avLst/>
          </a:prstGeom>
          <a:extLst>
            <a:ext uri="{909E8E84-426E-40DD-AFC4-6F175D3DCCD1}">
              <a14:hiddenFill xmlns:a14="http://schemas.microsoft.com/office/drawing/2010/main">
                <a:solidFill>
                  <a:srgbClr val="FFFFFF"/>
                </a:solidFill>
              </a14:hiddenFill>
            </a:ext>
          </a:extLst>
        </p:spPr>
      </p:pic>
      <p:pic>
        <p:nvPicPr>
          <p:cNvPr id="79878" name="Picture 6" descr="https://upload.wikimedia.org/wikipedia/commons/3/36/Arca_continental_logo.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0419012" y="1509223"/>
            <a:ext cx="1241267" cy="827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0042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Banking</a:t>
            </a:r>
            <a:endParaRPr lang="en-US" dirty="0"/>
          </a:p>
        </p:txBody>
      </p:sp>
      <p:pic>
        <p:nvPicPr>
          <p:cNvPr id="18" name="Picture 1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19423" y="1561454"/>
            <a:ext cx="5631909" cy="4875866"/>
          </a:xfrm>
          <a:custGeom>
            <a:avLst/>
            <a:gdLst>
              <a:gd name="connsiteX0" fmla="*/ 0 w 5744841"/>
              <a:gd name="connsiteY0" fmla="*/ 0 h 4973637"/>
              <a:gd name="connsiteX1" fmla="*/ 5744841 w 5744841"/>
              <a:gd name="connsiteY1" fmla="*/ 0 h 4973637"/>
              <a:gd name="connsiteX2" fmla="*/ 5744841 w 5744841"/>
              <a:gd name="connsiteY2" fmla="*/ 4973637 h 4973637"/>
              <a:gd name="connsiteX3" fmla="*/ 0 w 5744841"/>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5744841" h="4973637">
                <a:moveTo>
                  <a:pt x="0" y="0"/>
                </a:moveTo>
                <a:lnTo>
                  <a:pt x="5744841" y="0"/>
                </a:lnTo>
                <a:lnTo>
                  <a:pt x="5744841" y="4973637"/>
                </a:lnTo>
                <a:lnTo>
                  <a:pt x="0" y="4973637"/>
                </a:lnTo>
                <a:close/>
              </a:path>
            </a:pathLst>
          </a:custGeom>
        </p:spPr>
      </p:pic>
      <p:pic>
        <p:nvPicPr>
          <p:cNvPr id="19" name="Picture 1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141453" y="1561452"/>
            <a:ext cx="5631909" cy="4875866"/>
          </a:xfrm>
          <a:custGeom>
            <a:avLst/>
            <a:gdLst>
              <a:gd name="connsiteX0" fmla="*/ 0 w 5744841"/>
              <a:gd name="connsiteY0" fmla="*/ 0 h 4973637"/>
              <a:gd name="connsiteX1" fmla="*/ 5744841 w 5744841"/>
              <a:gd name="connsiteY1" fmla="*/ 0 h 4973637"/>
              <a:gd name="connsiteX2" fmla="*/ 5744841 w 5744841"/>
              <a:gd name="connsiteY2" fmla="*/ 4973637 h 4973637"/>
              <a:gd name="connsiteX3" fmla="*/ 0 w 5744841"/>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5744841" h="4973637">
                <a:moveTo>
                  <a:pt x="0" y="0"/>
                </a:moveTo>
                <a:lnTo>
                  <a:pt x="5744841" y="0"/>
                </a:lnTo>
                <a:lnTo>
                  <a:pt x="5744841" y="4973637"/>
                </a:lnTo>
                <a:lnTo>
                  <a:pt x="0" y="4973637"/>
                </a:lnTo>
                <a:close/>
              </a:path>
            </a:pathLst>
          </a:custGeom>
        </p:spPr>
      </p:pic>
      <p:sp>
        <p:nvSpPr>
          <p:cNvPr id="21" name="Freeform: Shape 20"/>
          <p:cNvSpPr/>
          <p:nvPr/>
        </p:nvSpPr>
        <p:spPr bwMode="auto">
          <a:xfrm>
            <a:off x="419423" y="1561452"/>
            <a:ext cx="5631909" cy="717449"/>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 name="connsiteX4" fmla="*/ 0 w 3819787"/>
              <a:gd name="connsiteY4" fmla="*/ 0 h 497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787" h="4973637">
                <a:moveTo>
                  <a:pt x="0" y="0"/>
                </a:moveTo>
                <a:lnTo>
                  <a:pt x="3819787" y="0"/>
                </a:lnTo>
                <a:lnTo>
                  <a:pt x="3819787" y="4973637"/>
                </a:lnTo>
                <a:lnTo>
                  <a:pt x="0" y="4973637"/>
                </a:lnTo>
                <a:lnTo>
                  <a:pt x="0" y="0"/>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ct val="0"/>
              </a:spcBef>
              <a:spcAft>
                <a:spcPts val="1176"/>
              </a:spcAft>
            </a:pPr>
            <a:endParaRPr lang="en-US" sz="2353" dirty="0">
              <a:solidFill>
                <a:schemeClr val="tx1"/>
              </a:solidFill>
              <a:latin typeface="+mj-lt"/>
              <a:ea typeface="Segoe UI" pitchFamily="34" charset="0"/>
              <a:cs typeface="Segoe UI" pitchFamily="34" charset="0"/>
            </a:endParaRPr>
          </a:p>
        </p:txBody>
      </p:sp>
      <p:sp>
        <p:nvSpPr>
          <p:cNvPr id="23" name="Freeform: Shape 22"/>
          <p:cNvSpPr/>
          <p:nvPr/>
        </p:nvSpPr>
        <p:spPr bwMode="auto">
          <a:xfrm>
            <a:off x="419423" y="4582214"/>
            <a:ext cx="5631909" cy="1855102"/>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 name="connsiteX4" fmla="*/ 0 w 3819787"/>
              <a:gd name="connsiteY4" fmla="*/ 0 h 497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787" h="4973637">
                <a:moveTo>
                  <a:pt x="0" y="0"/>
                </a:moveTo>
                <a:lnTo>
                  <a:pt x="3819787" y="0"/>
                </a:lnTo>
                <a:lnTo>
                  <a:pt x="3819787" y="4973637"/>
                </a:lnTo>
                <a:lnTo>
                  <a:pt x="0" y="4973637"/>
                </a:lnTo>
                <a:lnTo>
                  <a:pt x="0" y="0"/>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ts val="294"/>
              </a:spcBef>
            </a:pPr>
            <a:r>
              <a:rPr lang="en-US" sz="1961" b="1" dirty="0">
                <a:solidFill>
                  <a:srgbClr val="F58426"/>
                </a:solidFill>
                <a:latin typeface="Segoe UI Semibold" panose="020B0702040204020203" pitchFamily="34" charset="0"/>
                <a:ea typeface="Segoe UI" pitchFamily="34" charset="0"/>
                <a:cs typeface="Segoe UI Semibold" panose="020B0702040204020203" pitchFamily="34" charset="0"/>
              </a:rPr>
              <a:t>A growing bank's new approach</a:t>
            </a:r>
          </a:p>
          <a:p>
            <a:pPr defTabSz="914102" fontAlgn="base">
              <a:spcBef>
                <a:spcPts val="294"/>
              </a:spcBef>
            </a:pPr>
            <a:r>
              <a:rPr lang="en-US" sz="1372" dirty="0">
                <a:solidFill>
                  <a:srgbClr val="505050"/>
                </a:solidFill>
              </a:rPr>
              <a:t>Leveraged company wide data to predict how likely customers are to go to other financial institution and drive better product features.</a:t>
            </a:r>
          </a:p>
          <a:p>
            <a:pPr defTabSz="914102" fontAlgn="base">
              <a:spcBef>
                <a:spcPts val="588"/>
              </a:spcBef>
              <a:spcAft>
                <a:spcPts val="1176"/>
              </a:spcAft>
            </a:pPr>
            <a:r>
              <a:rPr lang="en-US" sz="1372" dirty="0">
                <a:solidFill>
                  <a:srgbClr val="505050"/>
                </a:solidFill>
                <a:hlinkClick r:id="rId5"/>
              </a:rPr>
              <a:t>Click</a:t>
            </a:r>
            <a:r>
              <a:rPr lang="en-US" sz="1372" dirty="0">
                <a:solidFill>
                  <a:srgbClr val="505050"/>
                </a:solidFill>
              </a:rPr>
              <a:t> to learn more</a:t>
            </a:r>
          </a:p>
        </p:txBody>
      </p:sp>
      <p:pic>
        <p:nvPicPr>
          <p:cNvPr id="99336" name="Picture 8" descr="Tangerine Bank logo.sv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476895" y="1693084"/>
            <a:ext cx="2455236" cy="50220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141451" y="1561451"/>
            <a:ext cx="5631909" cy="4875865"/>
          </a:xfrm>
          <a:prstGeom prst="rect">
            <a:avLst/>
          </a:prstGeom>
        </p:spPr>
      </p:pic>
      <p:sp>
        <p:nvSpPr>
          <p:cNvPr id="20" name="Freeform: Shape 19"/>
          <p:cNvSpPr/>
          <p:nvPr/>
        </p:nvSpPr>
        <p:spPr bwMode="auto">
          <a:xfrm>
            <a:off x="6141451" y="1561452"/>
            <a:ext cx="5631909" cy="717449"/>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 name="connsiteX4" fmla="*/ 0 w 3819787"/>
              <a:gd name="connsiteY4" fmla="*/ 0 h 497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787" h="4973637">
                <a:moveTo>
                  <a:pt x="0" y="0"/>
                </a:moveTo>
                <a:lnTo>
                  <a:pt x="3819787" y="0"/>
                </a:lnTo>
                <a:lnTo>
                  <a:pt x="3819787" y="4973637"/>
                </a:lnTo>
                <a:lnTo>
                  <a:pt x="0" y="4973637"/>
                </a:lnTo>
                <a:lnTo>
                  <a:pt x="0" y="0"/>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ct val="0"/>
              </a:spcBef>
              <a:spcAft>
                <a:spcPts val="1176"/>
              </a:spcAft>
            </a:pPr>
            <a:endParaRPr lang="en-US" sz="2353" dirty="0">
              <a:solidFill>
                <a:schemeClr val="tx1"/>
              </a:solidFill>
              <a:latin typeface="+mj-lt"/>
              <a:ea typeface="Segoe UI" pitchFamily="34" charset="0"/>
              <a:cs typeface="Segoe UI" pitchFamily="34" charset="0"/>
            </a:endParaRPr>
          </a:p>
        </p:txBody>
      </p:sp>
      <p:sp>
        <p:nvSpPr>
          <p:cNvPr id="22" name="Freeform: Shape 21"/>
          <p:cNvSpPr/>
          <p:nvPr/>
        </p:nvSpPr>
        <p:spPr bwMode="auto">
          <a:xfrm>
            <a:off x="6141451" y="4582214"/>
            <a:ext cx="5631909" cy="1855102"/>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 name="connsiteX4" fmla="*/ 0 w 3819787"/>
              <a:gd name="connsiteY4" fmla="*/ 0 h 497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787" h="4973637">
                <a:moveTo>
                  <a:pt x="0" y="0"/>
                </a:moveTo>
                <a:lnTo>
                  <a:pt x="3819787" y="0"/>
                </a:lnTo>
                <a:lnTo>
                  <a:pt x="3819787" y="4973637"/>
                </a:lnTo>
                <a:lnTo>
                  <a:pt x="0" y="4973637"/>
                </a:lnTo>
                <a:lnTo>
                  <a:pt x="0" y="0"/>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ts val="294"/>
              </a:spcBef>
            </a:pPr>
            <a:r>
              <a:rPr lang="en-US" sz="1961" b="1" dirty="0">
                <a:solidFill>
                  <a:srgbClr val="C72B40"/>
                </a:solidFill>
                <a:latin typeface="Segoe UI Semibold" panose="020B0702040204020203" pitchFamily="34" charset="0"/>
                <a:ea typeface="Segoe UI" pitchFamily="34" charset="0"/>
                <a:cs typeface="Segoe UI Semibold" panose="020B0702040204020203" pitchFamily="34" charset="0"/>
              </a:rPr>
              <a:t>Fast, friendly, and reliable banking</a:t>
            </a:r>
          </a:p>
          <a:p>
            <a:pPr defTabSz="914102" fontAlgn="base">
              <a:spcBef>
                <a:spcPts val="294"/>
              </a:spcBef>
            </a:pPr>
            <a:r>
              <a:rPr lang="en-US" sz="1372" dirty="0">
                <a:solidFill>
                  <a:srgbClr val="505050"/>
                </a:solidFill>
              </a:rPr>
              <a:t>Developed a complete business intelligence suite to track company data in under a week in order to drive up engagement and accounts </a:t>
            </a:r>
            <a:r>
              <a:rPr lang="en-US" sz="1372" dirty="0" err="1">
                <a:solidFill>
                  <a:srgbClr val="505050"/>
                </a:solidFill>
              </a:rPr>
              <a:t>sharehold</a:t>
            </a:r>
            <a:r>
              <a:rPr lang="en-US" sz="1372" dirty="0">
                <a:solidFill>
                  <a:srgbClr val="505050"/>
                </a:solidFill>
              </a:rPr>
              <a:t>.</a:t>
            </a:r>
          </a:p>
          <a:p>
            <a:pPr defTabSz="914102" fontAlgn="base">
              <a:spcBef>
                <a:spcPts val="588"/>
              </a:spcBef>
              <a:spcAft>
                <a:spcPts val="1176"/>
              </a:spcAft>
            </a:pPr>
            <a:r>
              <a:rPr lang="en-US" sz="1372" dirty="0">
                <a:solidFill>
                  <a:srgbClr val="505050"/>
                </a:solidFill>
                <a:hlinkClick r:id="rId8"/>
              </a:rPr>
              <a:t>Click</a:t>
            </a:r>
            <a:r>
              <a:rPr lang="en-US" sz="1372" dirty="0">
                <a:solidFill>
                  <a:srgbClr val="505050"/>
                </a:solidFill>
              </a:rPr>
              <a:t> to learn more</a:t>
            </a:r>
          </a:p>
        </p:txBody>
      </p:sp>
      <p:pic>
        <p:nvPicPr>
          <p:cNvPr id="99334" name="Picture 6" descr="https://customers.microsoft.com/Assets/dbf52fd6-1639-e411-9b3b-acdc0af5c1c3/Metro%20Bank%20logo.pn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9932537" y="1625624"/>
            <a:ext cx="1608508" cy="589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77584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IoT Hub – Consumer Group dla zdarzeń</a:t>
            </a:r>
            <a:endParaRPr lang="en-US" dirty="0"/>
          </a:p>
        </p:txBody>
      </p:sp>
      <p:pic>
        <p:nvPicPr>
          <p:cNvPr id="3" name="Picture 2"/>
          <p:cNvPicPr>
            <a:picLocks noChangeAspect="1"/>
          </p:cNvPicPr>
          <p:nvPr/>
        </p:nvPicPr>
        <p:blipFill>
          <a:blip r:embed="rId2"/>
          <a:stretch>
            <a:fillRect/>
          </a:stretch>
        </p:blipFill>
        <p:spPr>
          <a:xfrm>
            <a:off x="269240" y="1189176"/>
            <a:ext cx="6124575" cy="5364702"/>
          </a:xfrm>
          <a:prstGeom prst="rect">
            <a:avLst/>
          </a:prstGeom>
        </p:spPr>
      </p:pic>
      <p:pic>
        <p:nvPicPr>
          <p:cNvPr id="6" name="Picture 5"/>
          <p:cNvPicPr>
            <a:picLocks noChangeAspect="1"/>
          </p:cNvPicPr>
          <p:nvPr/>
        </p:nvPicPr>
        <p:blipFill>
          <a:blip r:embed="rId3"/>
          <a:stretch>
            <a:fillRect/>
          </a:stretch>
        </p:blipFill>
        <p:spPr>
          <a:xfrm>
            <a:off x="7901954" y="1189176"/>
            <a:ext cx="2751758" cy="5364702"/>
          </a:xfrm>
          <a:prstGeom prst="rect">
            <a:avLst/>
          </a:prstGeom>
        </p:spPr>
      </p:pic>
    </p:spTree>
    <p:extLst>
      <p:ext uri="{BB962C8B-B14F-4D97-AF65-F5344CB8AC3E}">
        <p14:creationId xmlns:p14="http://schemas.microsoft.com/office/powerpoint/2010/main" val="85152429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6" name="Picture 4" descr="https://upload.wikimedia.org/wikipedia/commons/4/46/NRCSMD83008_-_Maryland_(4535)(NRCS_Photo_Gallery).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419420" y="1562204"/>
            <a:ext cx="5444993" cy="487511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Government</a:t>
            </a:r>
          </a:p>
        </p:txBody>
      </p:sp>
      <p:pic>
        <p:nvPicPr>
          <p:cNvPr id="16" name="Picture 15" descr="https://customers.microsoft.com/Pages/Download.aspx?id=20376"/>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6141453" y="1561452"/>
            <a:ext cx="5631909" cy="4875866"/>
          </a:xfrm>
          <a:custGeom>
            <a:avLst/>
            <a:gdLst>
              <a:gd name="connsiteX0" fmla="*/ 0 w 5744841"/>
              <a:gd name="connsiteY0" fmla="*/ 0 h 4973637"/>
              <a:gd name="connsiteX1" fmla="*/ 5744841 w 5744841"/>
              <a:gd name="connsiteY1" fmla="*/ 0 h 4973637"/>
              <a:gd name="connsiteX2" fmla="*/ 5744841 w 5744841"/>
              <a:gd name="connsiteY2" fmla="*/ 4973637 h 4973637"/>
              <a:gd name="connsiteX3" fmla="*/ 0 w 5744841"/>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5744841" h="4973637">
                <a:moveTo>
                  <a:pt x="0" y="0"/>
                </a:moveTo>
                <a:lnTo>
                  <a:pt x="5744841" y="0"/>
                </a:lnTo>
                <a:lnTo>
                  <a:pt x="5744841" y="4973637"/>
                </a:lnTo>
                <a:lnTo>
                  <a:pt x="0" y="4973637"/>
                </a:lnTo>
                <a:close/>
              </a:path>
            </a:pathLst>
          </a:custGeom>
          <a:noFill/>
          <a:extLst>
            <a:ext uri="{909E8E84-426E-40DD-AFC4-6F175D3DCCD1}">
              <a14:hiddenFill xmlns:a14="http://schemas.microsoft.com/office/drawing/2010/main">
                <a:solidFill>
                  <a:srgbClr val="FFFFFF"/>
                </a:solidFill>
              </a14:hiddenFill>
            </a:ext>
          </a:extLst>
        </p:spPr>
      </p:pic>
      <p:sp>
        <p:nvSpPr>
          <p:cNvPr id="17" name="Freeform: Shape 16"/>
          <p:cNvSpPr/>
          <p:nvPr/>
        </p:nvSpPr>
        <p:spPr bwMode="auto">
          <a:xfrm>
            <a:off x="6141451" y="1561452"/>
            <a:ext cx="5631909" cy="717449"/>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 name="connsiteX4" fmla="*/ 0 w 3819787"/>
              <a:gd name="connsiteY4" fmla="*/ 0 h 497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787" h="4973637">
                <a:moveTo>
                  <a:pt x="0" y="0"/>
                </a:moveTo>
                <a:lnTo>
                  <a:pt x="3819787" y="0"/>
                </a:lnTo>
                <a:lnTo>
                  <a:pt x="3819787" y="4973637"/>
                </a:lnTo>
                <a:lnTo>
                  <a:pt x="0" y="4973637"/>
                </a:lnTo>
                <a:lnTo>
                  <a:pt x="0" y="0"/>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ct val="0"/>
              </a:spcBef>
              <a:spcAft>
                <a:spcPts val="1176"/>
              </a:spcAft>
            </a:pPr>
            <a:endParaRPr lang="en-US" sz="2353" dirty="0">
              <a:solidFill>
                <a:schemeClr val="tx1"/>
              </a:solidFill>
              <a:latin typeface="+mj-lt"/>
              <a:ea typeface="Segoe UI" pitchFamily="34" charset="0"/>
              <a:cs typeface="Segoe UI" pitchFamily="34" charset="0"/>
            </a:endParaRPr>
          </a:p>
        </p:txBody>
      </p:sp>
      <p:sp>
        <p:nvSpPr>
          <p:cNvPr id="18" name="Freeform: Shape 17"/>
          <p:cNvSpPr/>
          <p:nvPr/>
        </p:nvSpPr>
        <p:spPr bwMode="auto">
          <a:xfrm>
            <a:off x="419423" y="1561452"/>
            <a:ext cx="5631909" cy="717449"/>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 name="connsiteX4" fmla="*/ 0 w 3819787"/>
              <a:gd name="connsiteY4" fmla="*/ 0 h 497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787" h="4973637">
                <a:moveTo>
                  <a:pt x="0" y="0"/>
                </a:moveTo>
                <a:lnTo>
                  <a:pt x="3819787" y="0"/>
                </a:lnTo>
                <a:lnTo>
                  <a:pt x="3819787" y="4973637"/>
                </a:lnTo>
                <a:lnTo>
                  <a:pt x="0" y="4973637"/>
                </a:lnTo>
                <a:lnTo>
                  <a:pt x="0" y="0"/>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ct val="0"/>
              </a:spcBef>
              <a:spcAft>
                <a:spcPts val="1176"/>
              </a:spcAft>
            </a:pPr>
            <a:endParaRPr lang="en-US" sz="2353" dirty="0">
              <a:solidFill>
                <a:schemeClr val="tx1"/>
              </a:solidFill>
              <a:latin typeface="+mj-lt"/>
              <a:ea typeface="Segoe UI" pitchFamily="34" charset="0"/>
              <a:cs typeface="Segoe UI" pitchFamily="34" charset="0"/>
            </a:endParaRPr>
          </a:p>
        </p:txBody>
      </p:sp>
      <p:sp>
        <p:nvSpPr>
          <p:cNvPr id="19" name="Freeform: Shape 18"/>
          <p:cNvSpPr/>
          <p:nvPr/>
        </p:nvSpPr>
        <p:spPr bwMode="auto">
          <a:xfrm>
            <a:off x="6141451" y="4582214"/>
            <a:ext cx="5631909" cy="1855102"/>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 name="connsiteX4" fmla="*/ 0 w 3819787"/>
              <a:gd name="connsiteY4" fmla="*/ 0 h 497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787" h="4973637">
                <a:moveTo>
                  <a:pt x="0" y="0"/>
                </a:moveTo>
                <a:lnTo>
                  <a:pt x="3819787" y="0"/>
                </a:lnTo>
                <a:lnTo>
                  <a:pt x="3819787" y="4973637"/>
                </a:lnTo>
                <a:lnTo>
                  <a:pt x="0" y="4973637"/>
                </a:lnTo>
                <a:lnTo>
                  <a:pt x="0" y="0"/>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ts val="294"/>
              </a:spcBef>
            </a:pPr>
            <a:r>
              <a:rPr lang="en-US" sz="1961" b="1" dirty="0">
                <a:solidFill>
                  <a:srgbClr val="00625D"/>
                </a:solidFill>
                <a:latin typeface="Segoe UI Semibold" panose="020B0702040204020203" pitchFamily="34" charset="0"/>
                <a:ea typeface="Segoe UI" pitchFamily="34" charset="0"/>
                <a:cs typeface="Segoe UI Semibold" panose="020B0702040204020203" pitchFamily="34" charset="0"/>
              </a:rPr>
              <a:t>How Glasgow is reinventing itself</a:t>
            </a:r>
          </a:p>
          <a:p>
            <a:pPr defTabSz="914102" fontAlgn="base">
              <a:spcBef>
                <a:spcPts val="294"/>
              </a:spcBef>
            </a:pPr>
            <a:r>
              <a:rPr lang="en-US" sz="1372" dirty="0">
                <a:solidFill>
                  <a:srgbClr val="505050"/>
                </a:solidFill>
              </a:rPr>
              <a:t>Developed apps to help citizens use services and business find growth opportunities using data from IoT sensors across the city.</a:t>
            </a:r>
          </a:p>
          <a:p>
            <a:pPr defTabSz="914102" fontAlgn="base">
              <a:spcBef>
                <a:spcPts val="588"/>
              </a:spcBef>
              <a:spcAft>
                <a:spcPts val="1176"/>
              </a:spcAft>
            </a:pPr>
            <a:r>
              <a:rPr lang="en-US" sz="1372" dirty="0">
                <a:solidFill>
                  <a:srgbClr val="505050"/>
                </a:solidFill>
                <a:hlinkClick r:id="rId4"/>
              </a:rPr>
              <a:t>Click</a:t>
            </a:r>
            <a:r>
              <a:rPr lang="en-US" sz="1372" dirty="0">
                <a:solidFill>
                  <a:srgbClr val="505050"/>
                </a:solidFill>
              </a:rPr>
              <a:t> to see more</a:t>
            </a:r>
          </a:p>
        </p:txBody>
      </p:sp>
      <p:sp>
        <p:nvSpPr>
          <p:cNvPr id="20" name="Freeform: Shape 19"/>
          <p:cNvSpPr/>
          <p:nvPr/>
        </p:nvSpPr>
        <p:spPr bwMode="auto">
          <a:xfrm>
            <a:off x="419423" y="4582214"/>
            <a:ext cx="5631909" cy="1855102"/>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 name="connsiteX4" fmla="*/ 0 w 3819787"/>
              <a:gd name="connsiteY4" fmla="*/ 0 h 497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787" h="4973637">
                <a:moveTo>
                  <a:pt x="0" y="0"/>
                </a:moveTo>
                <a:lnTo>
                  <a:pt x="3819787" y="0"/>
                </a:lnTo>
                <a:lnTo>
                  <a:pt x="3819787" y="4973637"/>
                </a:lnTo>
                <a:lnTo>
                  <a:pt x="0" y="4973637"/>
                </a:lnTo>
                <a:lnTo>
                  <a:pt x="0" y="0"/>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ts val="294"/>
              </a:spcBef>
            </a:pPr>
            <a:r>
              <a:rPr lang="en-US" sz="1961" b="1" dirty="0">
                <a:solidFill>
                  <a:srgbClr val="065102"/>
                </a:solidFill>
                <a:latin typeface="Segoe UI Semibold" panose="020B0702040204020203" pitchFamily="34" charset="0"/>
                <a:ea typeface="Segoe UI" pitchFamily="34" charset="0"/>
                <a:cs typeface="Segoe UI Semibold" panose="020B0702040204020203" pitchFamily="34" charset="0"/>
              </a:rPr>
              <a:t>The Internet of (Farm) Things</a:t>
            </a:r>
          </a:p>
          <a:p>
            <a:pPr defTabSz="914102" fontAlgn="base">
              <a:spcBef>
                <a:spcPts val="294"/>
              </a:spcBef>
            </a:pPr>
            <a:r>
              <a:rPr lang="en-US" sz="1372" dirty="0">
                <a:solidFill>
                  <a:srgbClr val="505050"/>
                </a:solidFill>
              </a:rPr>
              <a:t>Deployed IoT sensors in different farms to learn how to optimize use of Maryland’s 93,000 acres of the farmland and maximize production. </a:t>
            </a:r>
          </a:p>
          <a:p>
            <a:pPr defTabSz="914102" fontAlgn="base">
              <a:spcBef>
                <a:spcPts val="588"/>
              </a:spcBef>
              <a:spcAft>
                <a:spcPts val="1176"/>
              </a:spcAft>
            </a:pPr>
            <a:r>
              <a:rPr lang="en-US" sz="1372" dirty="0">
                <a:solidFill>
                  <a:srgbClr val="505050"/>
                </a:solidFill>
                <a:hlinkClick r:id="rId5"/>
              </a:rPr>
              <a:t>Click</a:t>
            </a:r>
            <a:r>
              <a:rPr lang="en-US" sz="1372" dirty="0">
                <a:solidFill>
                  <a:srgbClr val="505050"/>
                </a:solidFill>
              </a:rPr>
              <a:t> to see more</a:t>
            </a:r>
          </a:p>
        </p:txBody>
      </p:sp>
      <p:pic>
        <p:nvPicPr>
          <p:cNvPr id="27" name="Picture 2" descr="http://www.thingstitute.com/images/box.gif"/>
          <p:cNvPicPr>
            <a:picLocks noChangeAspect="1" noChangeArrowheads="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bwMode="auto">
          <a:xfrm>
            <a:off x="5380682" y="1604205"/>
            <a:ext cx="483730" cy="632009"/>
          </a:xfrm>
          <a:prstGeom prst="rect">
            <a:avLst/>
          </a:prstGeom>
          <a:extLst>
            <a:ext uri="{909E8E84-426E-40DD-AFC4-6F175D3DCCD1}">
              <a14:hiddenFill xmlns:a14="http://schemas.microsoft.com/office/drawing/2010/main">
                <a:solidFill>
                  <a:srgbClr val="FFFFFF"/>
                </a:solidFill>
              </a14:hiddenFill>
            </a:ext>
          </a:extLst>
        </p:spPr>
      </p:pic>
      <p:pic>
        <p:nvPicPr>
          <p:cNvPr id="30" name="Picture 29"/>
          <p:cNvPicPr>
            <a:picLocks noChangeAspect="1"/>
          </p:cNvPicPr>
          <p:nvPr/>
        </p:nvPicPr>
        <p:blipFill rotWithShape="1">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tretch/>
        </p:blipFill>
        <p:spPr>
          <a:xfrm>
            <a:off x="11134391" y="1600691"/>
            <a:ext cx="638970" cy="638970"/>
          </a:xfrm>
          <a:prstGeom prst="rect">
            <a:avLst/>
          </a:prstGeom>
        </p:spPr>
      </p:pic>
    </p:spTree>
    <p:extLst>
      <p:ext uri="{BB962C8B-B14F-4D97-AF65-F5344CB8AC3E}">
        <p14:creationId xmlns:p14="http://schemas.microsoft.com/office/powerpoint/2010/main" val="362389036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Health</a:t>
            </a:r>
            <a:endParaRPr lang="en-US" dirty="0"/>
          </a:p>
        </p:txBody>
      </p:sp>
      <p:pic>
        <p:nvPicPr>
          <p:cNvPr id="27" name="Picture 2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19424" y="1561452"/>
            <a:ext cx="3744698" cy="4875866"/>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3819787" h="4973637">
                <a:moveTo>
                  <a:pt x="0" y="0"/>
                </a:moveTo>
                <a:lnTo>
                  <a:pt x="3819787" y="0"/>
                </a:lnTo>
                <a:lnTo>
                  <a:pt x="3819787" y="4973637"/>
                </a:lnTo>
                <a:lnTo>
                  <a:pt x="0" y="4973637"/>
                </a:lnTo>
                <a:close/>
              </a:path>
            </a:pathLst>
          </a:custGeom>
        </p:spPr>
      </p:pic>
      <p:pic>
        <p:nvPicPr>
          <p:cNvPr id="28" name="Picture 27" descr="http://static.independent.co.uk/s3fs-public/styles/article_large/public/thumbnails/image/2016/02/27/17/8-nhs-hospital-afpget.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4224043" y="1561450"/>
            <a:ext cx="3744698" cy="4875866"/>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3819787" h="4973637">
                <a:moveTo>
                  <a:pt x="0" y="0"/>
                </a:moveTo>
                <a:lnTo>
                  <a:pt x="3819787" y="0"/>
                </a:lnTo>
                <a:lnTo>
                  <a:pt x="3819787" y="4973637"/>
                </a:lnTo>
                <a:lnTo>
                  <a:pt x="0" y="4973637"/>
                </a:lnTo>
                <a:close/>
              </a:path>
            </a:pathLst>
          </a:custGeom>
          <a:noFill/>
          <a:extLst>
            <a:ext uri="{909E8E84-426E-40DD-AFC4-6F175D3DCCD1}">
              <a14:hiddenFill xmlns:a14="http://schemas.microsoft.com/office/drawing/2010/main">
                <a:solidFill>
                  <a:srgbClr val="FFFFFF"/>
                </a:solidFill>
              </a14:hiddenFill>
            </a:ext>
          </a:extLst>
        </p:spPr>
      </p:pic>
      <p:pic>
        <p:nvPicPr>
          <p:cNvPr id="32" name="Picture 31" descr="https://i.ytimg.com/vi/3iDazJjxz5A/maxresdefault.jp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8028662" y="1561450"/>
            <a:ext cx="3744698" cy="4875866"/>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3819787" h="4973637">
                <a:moveTo>
                  <a:pt x="0" y="0"/>
                </a:moveTo>
                <a:lnTo>
                  <a:pt x="3819787" y="0"/>
                </a:lnTo>
                <a:lnTo>
                  <a:pt x="3819787" y="4973637"/>
                </a:lnTo>
                <a:lnTo>
                  <a:pt x="0" y="4973637"/>
                </a:lnTo>
                <a:close/>
              </a:path>
            </a:pathLst>
          </a:custGeom>
          <a:noFill/>
          <a:extLst>
            <a:ext uri="{909E8E84-426E-40DD-AFC4-6F175D3DCCD1}">
              <a14:hiddenFill xmlns:a14="http://schemas.microsoft.com/office/drawing/2010/main">
                <a:solidFill>
                  <a:srgbClr val="FFFFFF"/>
                </a:solidFill>
              </a14:hiddenFill>
            </a:ext>
          </a:extLst>
        </p:spPr>
      </p:pic>
      <p:sp>
        <p:nvSpPr>
          <p:cNvPr id="33" name="Rectangle 32"/>
          <p:cNvSpPr/>
          <p:nvPr/>
        </p:nvSpPr>
        <p:spPr bwMode="auto">
          <a:xfrm>
            <a:off x="419423" y="1561452"/>
            <a:ext cx="3744441" cy="717449"/>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ct val="0"/>
              </a:spcBef>
              <a:spcAft>
                <a:spcPts val="1176"/>
              </a:spcAft>
            </a:pPr>
            <a:endParaRPr lang="en-US" sz="2353" dirty="0">
              <a:solidFill>
                <a:schemeClr val="tx1"/>
              </a:solidFill>
              <a:latin typeface="+mj-lt"/>
              <a:ea typeface="Segoe UI" pitchFamily="34" charset="0"/>
              <a:cs typeface="Segoe UI" pitchFamily="34" charset="0"/>
            </a:endParaRPr>
          </a:p>
        </p:txBody>
      </p:sp>
      <p:sp>
        <p:nvSpPr>
          <p:cNvPr id="34" name="Rectangle 33"/>
          <p:cNvSpPr/>
          <p:nvPr/>
        </p:nvSpPr>
        <p:spPr bwMode="auto">
          <a:xfrm>
            <a:off x="4223781" y="1561452"/>
            <a:ext cx="3744441" cy="717449"/>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ct val="0"/>
              </a:spcBef>
              <a:spcAft>
                <a:spcPts val="1176"/>
              </a:spcAft>
            </a:pPr>
            <a:endParaRPr lang="en-US" sz="2353" dirty="0">
              <a:solidFill>
                <a:schemeClr val="tx1"/>
              </a:solidFill>
              <a:latin typeface="+mj-lt"/>
              <a:ea typeface="Segoe UI" pitchFamily="34" charset="0"/>
              <a:cs typeface="Segoe UI" pitchFamily="34" charset="0"/>
            </a:endParaRPr>
          </a:p>
        </p:txBody>
      </p:sp>
      <p:sp>
        <p:nvSpPr>
          <p:cNvPr id="35" name="Rectangle 34"/>
          <p:cNvSpPr/>
          <p:nvPr/>
        </p:nvSpPr>
        <p:spPr bwMode="auto">
          <a:xfrm>
            <a:off x="8028140" y="1561452"/>
            <a:ext cx="3744441" cy="717449"/>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ct val="0"/>
              </a:spcBef>
              <a:spcAft>
                <a:spcPts val="1176"/>
              </a:spcAft>
            </a:pPr>
            <a:endParaRPr lang="en-US" sz="2353" dirty="0">
              <a:solidFill>
                <a:schemeClr val="tx1"/>
              </a:solidFill>
              <a:latin typeface="+mj-lt"/>
              <a:ea typeface="Segoe UI" pitchFamily="34" charset="0"/>
              <a:cs typeface="Segoe UI" pitchFamily="34" charset="0"/>
            </a:endParaRPr>
          </a:p>
        </p:txBody>
      </p:sp>
      <p:sp>
        <p:nvSpPr>
          <p:cNvPr id="36" name="Rectangle 35"/>
          <p:cNvSpPr/>
          <p:nvPr/>
        </p:nvSpPr>
        <p:spPr bwMode="auto">
          <a:xfrm>
            <a:off x="419423" y="4582214"/>
            <a:ext cx="3744441" cy="1855102"/>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102" fontAlgn="base">
              <a:spcBef>
                <a:spcPts val="294"/>
              </a:spcBef>
            </a:pPr>
            <a:r>
              <a:rPr lang="en-US" sz="1961" b="1" dirty="0">
                <a:solidFill>
                  <a:srgbClr val="025B57"/>
                </a:solidFill>
                <a:latin typeface="Segoe UI Semibold" panose="020B0702040204020203" pitchFamily="34" charset="0"/>
                <a:ea typeface="Segoe UI" pitchFamily="34" charset="0"/>
                <a:cs typeface="Segoe UI Semibold" panose="020B0702040204020203" pitchFamily="34" charset="0"/>
              </a:rPr>
              <a:t>Creating proactive, personalized healthcare</a:t>
            </a:r>
          </a:p>
          <a:p>
            <a:pPr defTabSz="914102" fontAlgn="base">
              <a:spcBef>
                <a:spcPts val="294"/>
              </a:spcBef>
            </a:pPr>
            <a:r>
              <a:rPr lang="en-US" sz="1372" dirty="0">
                <a:solidFill>
                  <a:srgbClr val="505050"/>
                </a:solidFill>
              </a:rPr>
              <a:t>Using data from blood-pressure cuffs, pulse oximeters, and other devices, staff know to respond before the patient knows something is wrong.</a:t>
            </a:r>
          </a:p>
          <a:p>
            <a:pPr defTabSz="914102" fontAlgn="base">
              <a:spcBef>
                <a:spcPts val="294"/>
              </a:spcBef>
              <a:spcAft>
                <a:spcPct val="0"/>
              </a:spcAft>
            </a:pPr>
            <a:r>
              <a:rPr lang="en-US" sz="1372" dirty="0">
                <a:solidFill>
                  <a:schemeClr val="tx1"/>
                </a:solidFill>
                <a:hlinkClick r:id="rId5"/>
              </a:rPr>
              <a:t>Click</a:t>
            </a:r>
            <a:r>
              <a:rPr lang="en-US" sz="1372" dirty="0">
                <a:solidFill>
                  <a:schemeClr val="tx1"/>
                </a:solidFill>
              </a:rPr>
              <a:t> to see more</a:t>
            </a:r>
          </a:p>
        </p:txBody>
      </p:sp>
      <p:sp>
        <p:nvSpPr>
          <p:cNvPr id="37" name="Rectangle 36"/>
          <p:cNvSpPr/>
          <p:nvPr/>
        </p:nvSpPr>
        <p:spPr bwMode="auto">
          <a:xfrm>
            <a:off x="4223781" y="4582214"/>
            <a:ext cx="3744441" cy="1855102"/>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102" fontAlgn="base">
              <a:spcBef>
                <a:spcPts val="294"/>
              </a:spcBef>
            </a:pPr>
            <a:r>
              <a:rPr lang="en-US" sz="1961" dirty="0">
                <a:solidFill>
                  <a:srgbClr val="0065B8"/>
                </a:solidFill>
                <a:latin typeface="Segoe UI Semibold" panose="020B0702040204020203" pitchFamily="34" charset="0"/>
                <a:ea typeface="Segoe UI" pitchFamily="34" charset="0"/>
                <a:cs typeface="Segoe UI Semibold" panose="020B0702040204020203" pitchFamily="34" charset="0"/>
              </a:rPr>
              <a:t>Transforming healthcare with faster access</a:t>
            </a:r>
          </a:p>
          <a:p>
            <a:pPr defTabSz="914102" fontAlgn="base">
              <a:spcBef>
                <a:spcPts val="294"/>
              </a:spcBef>
            </a:pPr>
            <a:r>
              <a:rPr lang="en-US" sz="1372" dirty="0">
                <a:solidFill>
                  <a:srgbClr val="505050"/>
                </a:solidFill>
              </a:rPr>
              <a:t>By capturing and analyzing data recorded in medical charts, staff were able to improve treatments techniques by tracking return visits.</a:t>
            </a:r>
          </a:p>
          <a:p>
            <a:pPr defTabSz="914102" fontAlgn="base">
              <a:spcBef>
                <a:spcPts val="196"/>
              </a:spcBef>
            </a:pPr>
            <a:r>
              <a:rPr lang="en-US" sz="1372" dirty="0">
                <a:solidFill>
                  <a:schemeClr val="tx1"/>
                </a:solidFill>
                <a:hlinkClick r:id="rId6"/>
              </a:rPr>
              <a:t>Click</a:t>
            </a:r>
            <a:r>
              <a:rPr lang="en-US" sz="1372" dirty="0">
                <a:solidFill>
                  <a:schemeClr val="tx1"/>
                </a:solidFill>
              </a:rPr>
              <a:t> to see more</a:t>
            </a:r>
          </a:p>
        </p:txBody>
      </p:sp>
      <p:sp>
        <p:nvSpPr>
          <p:cNvPr id="38" name="Rectangle 37"/>
          <p:cNvSpPr/>
          <p:nvPr/>
        </p:nvSpPr>
        <p:spPr bwMode="auto">
          <a:xfrm>
            <a:off x="8028140" y="4582214"/>
            <a:ext cx="3744441" cy="1855102"/>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102" fontAlgn="base">
              <a:spcBef>
                <a:spcPts val="294"/>
              </a:spcBef>
              <a:spcAft>
                <a:spcPct val="0"/>
              </a:spcAft>
            </a:pPr>
            <a:r>
              <a:rPr lang="en-US" sz="1961" dirty="0">
                <a:solidFill>
                  <a:srgbClr val="005DAB"/>
                </a:solidFill>
                <a:latin typeface="Segoe UI Semibold" panose="020B0702040204020203" pitchFamily="34" charset="0"/>
                <a:ea typeface="Segoe UI" pitchFamily="34" charset="0"/>
                <a:cs typeface="Segoe UI Semibold" panose="020B0702040204020203" pitchFamily="34" charset="0"/>
              </a:rPr>
              <a:t>Building a connected hospital</a:t>
            </a:r>
          </a:p>
          <a:p>
            <a:pPr defTabSz="914102" fontAlgn="base">
              <a:spcBef>
                <a:spcPts val="294"/>
              </a:spcBef>
              <a:spcAft>
                <a:spcPct val="0"/>
              </a:spcAft>
            </a:pPr>
            <a:r>
              <a:rPr lang="en-US" sz="1372" dirty="0">
                <a:solidFill>
                  <a:srgbClr val="505050"/>
                </a:solidFill>
              </a:rPr>
              <a:t>Reduce medication delivery </a:t>
            </a:r>
            <a:br>
              <a:rPr lang="en-US" sz="1372" dirty="0">
                <a:solidFill>
                  <a:srgbClr val="505050"/>
                </a:solidFill>
              </a:rPr>
            </a:br>
            <a:r>
              <a:rPr lang="en-US" sz="1372" dirty="0">
                <a:solidFill>
                  <a:srgbClr val="505050"/>
                </a:solidFill>
              </a:rPr>
              <a:t>times and inventory costs by connecting dispensary devices with electronic medical records.</a:t>
            </a:r>
          </a:p>
          <a:p>
            <a:pPr defTabSz="914102" fontAlgn="base">
              <a:spcBef>
                <a:spcPts val="294"/>
              </a:spcBef>
            </a:pPr>
            <a:r>
              <a:rPr lang="en-US" sz="1372" dirty="0">
                <a:solidFill>
                  <a:schemeClr val="tx1"/>
                </a:solidFill>
                <a:hlinkClick r:id="rId7"/>
              </a:rPr>
              <a:t>Click</a:t>
            </a:r>
            <a:r>
              <a:rPr lang="en-US" sz="1372" dirty="0">
                <a:solidFill>
                  <a:schemeClr val="tx1"/>
                </a:solidFill>
              </a:rPr>
              <a:t> to see more</a:t>
            </a:r>
          </a:p>
        </p:txBody>
      </p:sp>
      <p:pic>
        <p:nvPicPr>
          <p:cNvPr id="81924" name="Picture 4" descr="https://jobs.bmj.com/getasset/5e286beb-b4d6-4b69-a654-7506bf62d7fc/"/>
          <p:cNvPicPr>
            <a:picLocks noChangeAspect="1" noChangeArrowheads="1"/>
          </p:cNvPicPr>
          <p:nvPr/>
        </p:nvPicPr>
        <p:blipFill rotWithShape="1">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5860498" y="1607763"/>
            <a:ext cx="2042441" cy="624825"/>
          </a:xfrm>
          <a:prstGeom prst="rect">
            <a:avLst/>
          </a:prstGeom>
          <a:noFill/>
          <a:extLst>
            <a:ext uri="{909E8E84-426E-40DD-AFC4-6F175D3DCCD1}">
              <a14:hiddenFill xmlns:a14="http://schemas.microsoft.com/office/drawing/2010/main">
                <a:solidFill>
                  <a:srgbClr val="FFFFFF"/>
                </a:solidFill>
              </a14:hiddenFill>
            </a:ext>
          </a:extLst>
        </p:spPr>
      </p:pic>
      <p:pic>
        <p:nvPicPr>
          <p:cNvPr id="81926" name="Picture 6" descr="https://customers.microsoft.com/Assets/0ebe2d95-22a0-e411-b20a-6c3be5a8e740/G.R.%20Medical%20Center%20logo.jpg"/>
          <p:cNvPicPr>
            <a:picLocks noChangeAspect="1" noChangeArrowheads="1"/>
          </p:cNvPicPr>
          <p:nvPr/>
        </p:nvPicPr>
        <p:blipFill>
          <a:blip r:embed="rId9"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374905" y="1694349"/>
            <a:ext cx="2273172" cy="45165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10">
            <a:clrChange>
              <a:clrFrom>
                <a:srgbClr val="FEFEFE"/>
              </a:clrFrom>
              <a:clrTo>
                <a:srgbClr val="FEFEFE">
                  <a:alpha val="0"/>
                </a:srgbClr>
              </a:clrTo>
            </a:clrChange>
          </a:blip>
          <a:stretch>
            <a:fillRect/>
          </a:stretch>
        </p:blipFill>
        <p:spPr>
          <a:xfrm>
            <a:off x="1138505" y="1704647"/>
            <a:ext cx="2932723" cy="431056"/>
          </a:xfrm>
          <a:prstGeom prst="rect">
            <a:avLst/>
          </a:prstGeom>
        </p:spPr>
      </p:pic>
    </p:spTree>
    <p:extLst>
      <p:ext uri="{BB962C8B-B14F-4D97-AF65-F5344CB8AC3E}">
        <p14:creationId xmlns:p14="http://schemas.microsoft.com/office/powerpoint/2010/main" val="354022552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Shape 17"/>
          <p:cNvSpPr/>
          <p:nvPr/>
        </p:nvSpPr>
        <p:spPr bwMode="auto">
          <a:xfrm>
            <a:off x="6141453" y="1561452"/>
            <a:ext cx="5631909" cy="4875866"/>
          </a:xfrm>
          <a:custGeom>
            <a:avLst/>
            <a:gdLst>
              <a:gd name="connsiteX0" fmla="*/ 0 w 5744841"/>
              <a:gd name="connsiteY0" fmla="*/ 0 h 4973637"/>
              <a:gd name="connsiteX1" fmla="*/ 5744841 w 5744841"/>
              <a:gd name="connsiteY1" fmla="*/ 0 h 4973637"/>
              <a:gd name="connsiteX2" fmla="*/ 5744841 w 5744841"/>
              <a:gd name="connsiteY2" fmla="*/ 4973637 h 4973637"/>
              <a:gd name="connsiteX3" fmla="*/ 0 w 5744841"/>
              <a:gd name="connsiteY3" fmla="*/ 4973637 h 4973637"/>
              <a:gd name="connsiteX4" fmla="*/ 0 w 5744841"/>
              <a:gd name="connsiteY4" fmla="*/ 0 h 497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44841" h="4973637">
                <a:moveTo>
                  <a:pt x="0" y="0"/>
                </a:moveTo>
                <a:lnTo>
                  <a:pt x="5744841" y="0"/>
                </a:lnTo>
                <a:lnTo>
                  <a:pt x="5744841" y="4973637"/>
                </a:lnTo>
                <a:lnTo>
                  <a:pt x="0" y="4973637"/>
                </a:ln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Construction</a:t>
            </a:r>
          </a:p>
        </p:txBody>
      </p:sp>
      <p:pic>
        <p:nvPicPr>
          <p:cNvPr id="21" name="Picture 20" descr="http://ncmedia.azureedge.net/ncmedia/2015/11/4P3A53811.jpg"/>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419424" y="1561456"/>
            <a:ext cx="5631909" cy="4875866"/>
          </a:xfrm>
          <a:custGeom>
            <a:avLst/>
            <a:gdLst>
              <a:gd name="connsiteX0" fmla="*/ 0 w 5744841"/>
              <a:gd name="connsiteY0" fmla="*/ 0 h 4973637"/>
              <a:gd name="connsiteX1" fmla="*/ 5744841 w 5744841"/>
              <a:gd name="connsiteY1" fmla="*/ 0 h 4973637"/>
              <a:gd name="connsiteX2" fmla="*/ 5744841 w 5744841"/>
              <a:gd name="connsiteY2" fmla="*/ 4973637 h 4973637"/>
              <a:gd name="connsiteX3" fmla="*/ 0 w 5744841"/>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5744841" h="4973637">
                <a:moveTo>
                  <a:pt x="0" y="0"/>
                </a:moveTo>
                <a:lnTo>
                  <a:pt x="5744841" y="0"/>
                </a:lnTo>
                <a:lnTo>
                  <a:pt x="5744841" y="4973637"/>
                </a:lnTo>
                <a:lnTo>
                  <a:pt x="0" y="4973637"/>
                </a:lnTo>
                <a:close/>
              </a:path>
            </a:pathLst>
          </a:custGeom>
          <a:noFill/>
          <a:extLst>
            <a:ext uri="{909E8E84-426E-40DD-AFC4-6F175D3DCCD1}">
              <a14:hiddenFill xmlns:a14="http://schemas.microsoft.com/office/drawing/2010/main">
                <a:solidFill>
                  <a:srgbClr val="FFFFFF"/>
                </a:solidFill>
              </a14:hiddenFill>
            </a:ext>
          </a:extLst>
        </p:spPr>
      </p:pic>
      <p:sp>
        <p:nvSpPr>
          <p:cNvPr id="22" name="Freeform: Shape 21"/>
          <p:cNvSpPr/>
          <p:nvPr/>
        </p:nvSpPr>
        <p:spPr bwMode="auto">
          <a:xfrm>
            <a:off x="6141451" y="1561452"/>
            <a:ext cx="5631909" cy="717449"/>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 name="connsiteX4" fmla="*/ 0 w 3819787"/>
              <a:gd name="connsiteY4" fmla="*/ 0 h 497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787" h="4973637">
                <a:moveTo>
                  <a:pt x="0" y="0"/>
                </a:moveTo>
                <a:lnTo>
                  <a:pt x="3819787" y="0"/>
                </a:lnTo>
                <a:lnTo>
                  <a:pt x="3819787" y="4973637"/>
                </a:lnTo>
                <a:lnTo>
                  <a:pt x="0" y="4973637"/>
                </a:lnTo>
                <a:lnTo>
                  <a:pt x="0" y="0"/>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r" defTabSz="914102" fontAlgn="base">
              <a:spcBef>
                <a:spcPct val="0"/>
              </a:spcBef>
              <a:spcAft>
                <a:spcPts val="1176"/>
              </a:spcAft>
            </a:pPr>
            <a:r>
              <a:rPr lang="en-US" sz="2353" dirty="0">
                <a:solidFill>
                  <a:schemeClr val="tx1"/>
                </a:solidFill>
                <a:latin typeface="+mj-lt"/>
                <a:ea typeface="Segoe UI" pitchFamily="34" charset="0"/>
                <a:cs typeface="Segoe UI" pitchFamily="34" charset="0"/>
              </a:rPr>
              <a:t>LOGO</a:t>
            </a:r>
          </a:p>
        </p:txBody>
      </p:sp>
      <p:sp>
        <p:nvSpPr>
          <p:cNvPr id="23" name="Freeform: Shape 22"/>
          <p:cNvSpPr/>
          <p:nvPr/>
        </p:nvSpPr>
        <p:spPr bwMode="auto">
          <a:xfrm>
            <a:off x="419423" y="1561452"/>
            <a:ext cx="5631909" cy="717449"/>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 name="connsiteX4" fmla="*/ 0 w 3819787"/>
              <a:gd name="connsiteY4" fmla="*/ 0 h 497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787" h="4973637">
                <a:moveTo>
                  <a:pt x="0" y="0"/>
                </a:moveTo>
                <a:lnTo>
                  <a:pt x="3819787" y="0"/>
                </a:lnTo>
                <a:lnTo>
                  <a:pt x="3819787" y="4973637"/>
                </a:lnTo>
                <a:lnTo>
                  <a:pt x="0" y="4973637"/>
                </a:lnTo>
                <a:lnTo>
                  <a:pt x="0" y="0"/>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ct val="0"/>
              </a:spcBef>
              <a:spcAft>
                <a:spcPts val="1176"/>
              </a:spcAft>
            </a:pPr>
            <a:endParaRPr lang="en-US" sz="2353" dirty="0">
              <a:solidFill>
                <a:schemeClr val="tx1"/>
              </a:solidFill>
              <a:latin typeface="+mj-lt"/>
              <a:ea typeface="Segoe UI" pitchFamily="34" charset="0"/>
              <a:cs typeface="Segoe UI" pitchFamily="34" charset="0"/>
            </a:endParaRPr>
          </a:p>
        </p:txBody>
      </p:sp>
      <p:sp>
        <p:nvSpPr>
          <p:cNvPr id="24" name="Freeform: Shape 23"/>
          <p:cNvSpPr/>
          <p:nvPr/>
        </p:nvSpPr>
        <p:spPr bwMode="auto">
          <a:xfrm>
            <a:off x="6141451" y="4582214"/>
            <a:ext cx="5631909" cy="1855102"/>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 name="connsiteX4" fmla="*/ 0 w 3819787"/>
              <a:gd name="connsiteY4" fmla="*/ 0 h 497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787" h="4973637">
                <a:moveTo>
                  <a:pt x="0" y="0"/>
                </a:moveTo>
                <a:lnTo>
                  <a:pt x="3819787" y="0"/>
                </a:lnTo>
                <a:lnTo>
                  <a:pt x="3819787" y="4973637"/>
                </a:lnTo>
                <a:lnTo>
                  <a:pt x="0" y="4973637"/>
                </a:lnTo>
                <a:lnTo>
                  <a:pt x="0" y="0"/>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ts val="294"/>
              </a:spcBef>
            </a:pPr>
            <a:r>
              <a:rPr lang="en-US" sz="1961" b="1" dirty="0">
                <a:solidFill>
                  <a:srgbClr val="00625D"/>
                </a:solidFill>
                <a:latin typeface="Segoe UI Semibold" panose="020B0702040204020203" pitchFamily="34" charset="0"/>
                <a:ea typeface="Segoe UI" pitchFamily="34" charset="0"/>
                <a:cs typeface="Segoe UI Semibold" panose="020B0702040204020203" pitchFamily="34" charset="0"/>
              </a:rPr>
              <a:t>Case Study Title</a:t>
            </a:r>
          </a:p>
          <a:p>
            <a:pPr defTabSz="914102" fontAlgn="base">
              <a:spcBef>
                <a:spcPts val="294"/>
              </a:spcBef>
            </a:pPr>
            <a:r>
              <a:rPr lang="en-US" sz="1372" dirty="0">
                <a:solidFill>
                  <a:srgbClr val="505050"/>
                </a:solidFill>
              </a:rPr>
              <a:t>Information about customer</a:t>
            </a:r>
          </a:p>
          <a:p>
            <a:pPr defTabSz="914102" fontAlgn="base">
              <a:spcBef>
                <a:spcPts val="588"/>
              </a:spcBef>
              <a:spcAft>
                <a:spcPts val="1176"/>
              </a:spcAft>
            </a:pPr>
            <a:r>
              <a:rPr lang="en-US" sz="1372" dirty="0">
                <a:solidFill>
                  <a:srgbClr val="505050"/>
                </a:solidFill>
              </a:rPr>
              <a:t>Click to see more</a:t>
            </a:r>
          </a:p>
        </p:txBody>
      </p:sp>
      <p:sp>
        <p:nvSpPr>
          <p:cNvPr id="25" name="Freeform: Shape 24"/>
          <p:cNvSpPr/>
          <p:nvPr/>
        </p:nvSpPr>
        <p:spPr bwMode="auto">
          <a:xfrm>
            <a:off x="419423" y="4582214"/>
            <a:ext cx="5631909" cy="1855102"/>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 name="connsiteX4" fmla="*/ 0 w 3819787"/>
              <a:gd name="connsiteY4" fmla="*/ 0 h 497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787" h="4973637">
                <a:moveTo>
                  <a:pt x="0" y="0"/>
                </a:moveTo>
                <a:lnTo>
                  <a:pt x="3819787" y="0"/>
                </a:lnTo>
                <a:lnTo>
                  <a:pt x="3819787" y="4973637"/>
                </a:lnTo>
                <a:lnTo>
                  <a:pt x="0" y="4973637"/>
                </a:lnTo>
                <a:lnTo>
                  <a:pt x="0" y="0"/>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ts val="294"/>
              </a:spcBef>
            </a:pPr>
            <a:r>
              <a:rPr lang="en-US" sz="1961" b="1" dirty="0">
                <a:solidFill>
                  <a:srgbClr val="242021"/>
                </a:solidFill>
                <a:latin typeface="Segoe UI Semibold" panose="020B0702040204020203" pitchFamily="34" charset="0"/>
                <a:ea typeface="Segoe UI" pitchFamily="34" charset="0"/>
                <a:cs typeface="Segoe UI Semibold" panose="020B0702040204020203" pitchFamily="34" charset="0"/>
              </a:rPr>
              <a:t>Embracing the possibilities of IoT</a:t>
            </a:r>
          </a:p>
          <a:p>
            <a:pPr defTabSz="914102" fontAlgn="base">
              <a:spcBef>
                <a:spcPts val="294"/>
              </a:spcBef>
            </a:pPr>
            <a:r>
              <a:rPr lang="en-US" sz="1372" dirty="0">
                <a:solidFill>
                  <a:srgbClr val="505050"/>
                </a:solidFill>
              </a:rPr>
              <a:t>Increased worker safety by monitoring data from the individuals and the environment for warning signs of heatstroke and dehydration. </a:t>
            </a:r>
          </a:p>
          <a:p>
            <a:pPr defTabSz="914102" fontAlgn="base">
              <a:spcBef>
                <a:spcPts val="588"/>
              </a:spcBef>
              <a:spcAft>
                <a:spcPts val="1176"/>
              </a:spcAft>
            </a:pPr>
            <a:r>
              <a:rPr lang="en-US" sz="1372" dirty="0">
                <a:solidFill>
                  <a:srgbClr val="505050"/>
                </a:solidFill>
                <a:hlinkClick r:id="rId3"/>
              </a:rPr>
              <a:t>Click</a:t>
            </a:r>
            <a:r>
              <a:rPr lang="en-US" sz="1372" dirty="0">
                <a:solidFill>
                  <a:srgbClr val="505050"/>
                </a:solidFill>
              </a:rPr>
              <a:t> to see more</a:t>
            </a:r>
          </a:p>
        </p:txBody>
      </p:sp>
      <p:pic>
        <p:nvPicPr>
          <p:cNvPr id="26" name="Picture 2" descr="http://www.acsconstructiongroup.com/Uploads/Editor/LaingO'Rourk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4461" y="1635839"/>
            <a:ext cx="2270843" cy="568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127283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a:t>Rolls-Royce</a:t>
            </a:r>
            <a:br>
              <a:rPr lang="en-US" sz="2800" dirty="0"/>
            </a:br>
            <a:r>
              <a:rPr lang="en-US" sz="2800" dirty="0"/>
              <a:t>demo</a:t>
            </a:r>
          </a:p>
        </p:txBody>
      </p:sp>
      <p:sp>
        <p:nvSpPr>
          <p:cNvPr id="3" name="Slide Number Placeholder 2"/>
          <p:cNvSpPr>
            <a:spLocks noGrp="1"/>
          </p:cNvSpPr>
          <p:nvPr>
            <p:ph type="sldNum" sz="quarter" idx="4294967295"/>
          </p:nvPr>
        </p:nvSpPr>
        <p:spPr>
          <a:xfrm>
            <a:off x="11429244" y="6552757"/>
            <a:ext cx="761891" cy="304757"/>
          </a:xfrm>
        </p:spPr>
        <p:txBody>
          <a:bodyPr/>
          <a:lstStyle/>
          <a:p>
            <a:fld id="{FAADACFB-7C71-4E89-89D2-7BBA40B7BFA9}" type="slidenum">
              <a:rPr lang="en-US" smtClean="0">
                <a:solidFill>
                  <a:srgbClr val="505050"/>
                </a:solidFill>
              </a:rPr>
              <a:pPr/>
              <a:t>233</a:t>
            </a:fld>
            <a:endParaRPr lang="en-US" dirty="0">
              <a:solidFill>
                <a:srgbClr val="505050"/>
              </a:solidFill>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239" b="2311"/>
          <a:stretch/>
        </p:blipFill>
        <p:spPr>
          <a:xfrm>
            <a:off x="3234494" y="1126477"/>
            <a:ext cx="8007083" cy="4561734"/>
          </a:xfrm>
          <a:prstGeom prst="rect">
            <a:avLst/>
          </a:prstGeom>
        </p:spPr>
      </p:pic>
      <p:pic>
        <p:nvPicPr>
          <p:cNvPr id="6" name="Picture 5">
            <a:hlinkClick r:id="rId4"/>
          </p:cNvPr>
          <p:cNvPicPr>
            <a:picLocks noChangeAspect="1"/>
          </p:cNvPicPr>
          <p:nvPr/>
        </p:nvPicPr>
        <p:blipFill rotWithShape="1">
          <a:blip r:embed="rId5" cstate="screen">
            <a:extLst>
              <a:ext uri="{28A0092B-C50C-407E-A947-70E740481C1C}">
                <a14:useLocalDpi xmlns:a14="http://schemas.microsoft.com/office/drawing/2010/main" val="0"/>
              </a:ext>
            </a:extLst>
          </a:blip>
          <a:srcRect l="32532" b="675"/>
          <a:stretch/>
        </p:blipFill>
        <p:spPr>
          <a:xfrm>
            <a:off x="9806899" y="4973797"/>
            <a:ext cx="1325707" cy="424277"/>
          </a:xfrm>
          <a:prstGeom prst="rect">
            <a:avLst/>
          </a:prstGeom>
        </p:spPr>
      </p:pic>
      <p:sp>
        <p:nvSpPr>
          <p:cNvPr id="8" name="Freeform 101">
            <a:hlinkClick r:id="rId4"/>
          </p:cNvPr>
          <p:cNvSpPr>
            <a:spLocks/>
          </p:cNvSpPr>
          <p:nvPr/>
        </p:nvSpPr>
        <p:spPr bwMode="black">
          <a:xfrm rot="10800000">
            <a:off x="9419981" y="4996288"/>
            <a:ext cx="309647" cy="451858"/>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ysClr val="window" lastClr="FFFFFF"/>
          </a:solidFill>
          <a:ln>
            <a:noFill/>
          </a:ln>
          <a:extLst/>
        </p:spPr>
        <p:txBody>
          <a:bodyPr vert="horz" wrap="square" lIns="89606" tIns="44804" rIns="89606" bIns="44804" numCol="1" anchor="t" anchorCtr="0" compatLnSpc="1">
            <a:prstTxWarp prst="textNoShape">
              <a:avLst/>
            </a:prstTxWarp>
          </a:bodyPr>
          <a:lstStyle/>
          <a:p>
            <a:pPr>
              <a:defRPr/>
            </a:pPr>
            <a:endParaRPr lang="en-US" sz="2156" kern="0" dirty="0">
              <a:solidFill>
                <a:srgbClr val="505050"/>
              </a:solidFill>
            </a:endParaRPr>
          </a:p>
        </p:txBody>
      </p:sp>
    </p:spTree>
    <p:extLst>
      <p:ext uri="{BB962C8B-B14F-4D97-AF65-F5344CB8AC3E}">
        <p14:creationId xmlns:p14="http://schemas.microsoft.com/office/powerpoint/2010/main" val="36811316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Mapa</a:t>
            </a:r>
            <a:r>
              <a:rPr lang="en-US" dirty="0"/>
              <a:t> w </a:t>
            </a:r>
            <a:r>
              <a:rPr lang="pl-PL" dirty="0"/>
              <a:t>Open Source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286" y="1430607"/>
            <a:ext cx="9342664" cy="4766086"/>
          </a:xfrm>
          <a:prstGeom prst="rect">
            <a:avLst/>
          </a:prstGeom>
        </p:spPr>
      </p:pic>
    </p:spTree>
    <p:extLst>
      <p:ext uri="{BB962C8B-B14F-4D97-AF65-F5344CB8AC3E}">
        <p14:creationId xmlns:p14="http://schemas.microsoft.com/office/powerpoint/2010/main" val="41391016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2084172"/>
            <a:ext cx="11653523" cy="1162178"/>
          </a:xfrm>
        </p:spPr>
        <p:txBody>
          <a:bodyPr/>
          <a:lstStyle/>
          <a:p>
            <a:r>
              <a:rPr lang="pl-PL" dirty="0"/>
              <a:t>Koniec dygresji</a:t>
            </a:r>
            <a:endParaRPr lang="en-US" dirty="0"/>
          </a:p>
        </p:txBody>
      </p:sp>
    </p:spTree>
    <p:extLst>
      <p:ext uri="{BB962C8B-B14F-4D97-AF65-F5344CB8AC3E}">
        <p14:creationId xmlns:p14="http://schemas.microsoft.com/office/powerpoint/2010/main" val="1551976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Ceny, stan na 2017-01-04</a:t>
            </a:r>
            <a:endParaRPr lang="en-US" dirty="0"/>
          </a:p>
        </p:txBody>
      </p:sp>
      <p:pic>
        <p:nvPicPr>
          <p:cNvPr id="4" name="Picture 3"/>
          <p:cNvPicPr>
            <a:picLocks noChangeAspect="1"/>
          </p:cNvPicPr>
          <p:nvPr/>
        </p:nvPicPr>
        <p:blipFill>
          <a:blip r:embed="rId2"/>
          <a:stretch>
            <a:fillRect/>
          </a:stretch>
        </p:blipFill>
        <p:spPr>
          <a:xfrm>
            <a:off x="520272" y="1438275"/>
            <a:ext cx="11153775" cy="5419725"/>
          </a:xfrm>
          <a:prstGeom prst="rect">
            <a:avLst/>
          </a:prstGeom>
        </p:spPr>
      </p:pic>
      <p:sp>
        <p:nvSpPr>
          <p:cNvPr id="5" name="Arrow: Down 4"/>
          <p:cNvSpPr/>
          <p:nvPr/>
        </p:nvSpPr>
        <p:spPr bwMode="auto">
          <a:xfrm>
            <a:off x="1670858" y="1936865"/>
            <a:ext cx="556953" cy="507077"/>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520272" y="1438275"/>
            <a:ext cx="3617850" cy="627864"/>
          </a:xfrm>
          <a:prstGeom prst="rect">
            <a:avLst/>
          </a:prstGeom>
          <a:noFill/>
        </p:spPr>
        <p:txBody>
          <a:bodyPr wrap="none" lIns="182880" tIns="146304" rIns="182880" bIns="146304" rtlCol="0">
            <a:spAutoFit/>
          </a:bodyPr>
          <a:lstStyle/>
          <a:p>
            <a:pPr>
              <a:lnSpc>
                <a:spcPct val="90000"/>
              </a:lnSpc>
              <a:spcAft>
                <a:spcPts val="600"/>
              </a:spcAft>
            </a:pPr>
            <a:r>
              <a:rPr lang="pl-PL" sz="2400" b="1" i="1" dirty="0">
                <a:gradFill>
                  <a:gsLst>
                    <a:gs pos="2917">
                      <a:schemeClr val="tx1"/>
                    </a:gs>
                    <a:gs pos="30000">
                      <a:schemeClr val="tx1"/>
                    </a:gs>
                  </a:gsLst>
                  <a:lin ang="5400000" scaled="0"/>
                </a:gradFill>
              </a:rPr>
              <a:t>1000 zdarzeń/sekundę</a:t>
            </a:r>
            <a:endParaRPr lang="en-US" sz="2400" b="1" i="1" dirty="0" err="1">
              <a:gradFill>
                <a:gsLst>
                  <a:gs pos="2917">
                    <a:schemeClr val="tx1"/>
                  </a:gs>
                  <a:gs pos="30000">
                    <a:schemeClr val="tx1"/>
                  </a:gs>
                </a:gsLst>
                <a:lin ang="5400000" scaled="0"/>
              </a:gradFill>
            </a:endParaRPr>
          </a:p>
        </p:txBody>
      </p:sp>
      <p:sp>
        <p:nvSpPr>
          <p:cNvPr id="7" name="Arrow: Down 6"/>
          <p:cNvSpPr/>
          <p:nvPr/>
        </p:nvSpPr>
        <p:spPr bwMode="auto">
          <a:xfrm rot="10800000">
            <a:off x="6356757" y="5794992"/>
            <a:ext cx="556953" cy="507077"/>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p:cNvSpPr txBox="1"/>
          <p:nvPr/>
        </p:nvSpPr>
        <p:spPr>
          <a:xfrm>
            <a:off x="4753783" y="6194169"/>
            <a:ext cx="6917086" cy="627864"/>
          </a:xfrm>
          <a:prstGeom prst="rect">
            <a:avLst/>
          </a:prstGeom>
          <a:noFill/>
        </p:spPr>
        <p:txBody>
          <a:bodyPr wrap="none" lIns="182880" tIns="146304" rIns="182880" bIns="146304" rtlCol="0">
            <a:spAutoFit/>
          </a:bodyPr>
          <a:lstStyle/>
          <a:p>
            <a:pPr>
              <a:lnSpc>
                <a:spcPct val="90000"/>
              </a:lnSpc>
              <a:spcAft>
                <a:spcPts val="600"/>
              </a:spcAft>
            </a:pPr>
            <a:r>
              <a:rPr lang="en-US" sz="2400" b="1" i="1" dirty="0" err="1">
                <a:gradFill>
                  <a:gsLst>
                    <a:gs pos="2917">
                      <a:schemeClr val="tx1"/>
                    </a:gs>
                    <a:gs pos="30000">
                      <a:schemeClr val="tx1"/>
                    </a:gs>
                  </a:gsLst>
                  <a:lin ang="5400000" scaled="0"/>
                </a:gradFill>
              </a:rPr>
              <a:t>Lub</a:t>
            </a:r>
            <a:r>
              <a:rPr lang="en-US" sz="2400" b="1" i="1" dirty="0">
                <a:gradFill>
                  <a:gsLst>
                    <a:gs pos="2917">
                      <a:schemeClr val="tx1"/>
                    </a:gs>
                    <a:gs pos="30000">
                      <a:schemeClr val="tx1"/>
                    </a:gs>
                  </a:gsLst>
                  <a:lin ang="5400000" scaled="0"/>
                </a:gradFill>
              </a:rPr>
              <a:t> </a:t>
            </a:r>
            <a:r>
              <a:rPr lang="en-US" sz="2400" b="1" i="1" dirty="0" err="1">
                <a:gradFill>
                  <a:gsLst>
                    <a:gs pos="2917">
                      <a:schemeClr val="tx1"/>
                    </a:gs>
                    <a:gs pos="30000">
                      <a:schemeClr val="tx1"/>
                    </a:gs>
                  </a:gsLst>
                  <a:lin ang="5400000" scaled="0"/>
                </a:gradFill>
              </a:rPr>
              <a:t>tak</a:t>
            </a:r>
            <a:r>
              <a:rPr lang="en-US" sz="2400" b="1" i="1" dirty="0">
                <a:gradFill>
                  <a:gsLst>
                    <a:gs pos="2917">
                      <a:schemeClr val="tx1"/>
                    </a:gs>
                    <a:gs pos="30000">
                      <a:schemeClr val="tx1"/>
                    </a:gs>
                  </a:gsLst>
                  <a:lin ang="5400000" scaled="0"/>
                </a:gradFill>
              </a:rPr>
              <a:t> d</a:t>
            </a:r>
            <a:r>
              <a:rPr lang="pl-PL" sz="2400" b="1" i="1" dirty="0">
                <a:gradFill>
                  <a:gsLst>
                    <a:gs pos="2917">
                      <a:schemeClr val="tx1"/>
                    </a:gs>
                    <a:gs pos="30000">
                      <a:schemeClr val="tx1"/>
                    </a:gs>
                  </a:gsLst>
                  <a:lin ang="5400000" scaled="0"/>
                </a:gradFill>
              </a:rPr>
              <a:t>ł</a:t>
            </a:r>
            <a:r>
              <a:rPr lang="en-US" sz="2400" b="1" i="1" dirty="0" err="1">
                <a:gradFill>
                  <a:gsLst>
                    <a:gs pos="2917">
                      <a:schemeClr val="tx1"/>
                    </a:gs>
                    <a:gs pos="30000">
                      <a:schemeClr val="tx1"/>
                    </a:gs>
                  </a:gsLst>
                  <a:lin ang="5400000" scaled="0"/>
                </a:gradFill>
              </a:rPr>
              <a:t>ugo</a:t>
            </a:r>
            <a:r>
              <a:rPr lang="pl-PL" sz="2400" b="1" i="1" dirty="0">
                <a:gradFill>
                  <a:gsLst>
                    <a:gs pos="2917">
                      <a:schemeClr val="tx1"/>
                    </a:gs>
                    <a:gs pos="30000">
                      <a:schemeClr val="tx1"/>
                    </a:gs>
                  </a:gsLst>
                  <a:lin ang="5400000" scaled="0"/>
                </a:gradFill>
              </a:rPr>
              <a:t>,</a:t>
            </a:r>
            <a:r>
              <a:rPr lang="en-US" sz="2400" b="1" i="1" dirty="0">
                <a:gradFill>
                  <a:gsLst>
                    <a:gs pos="2917">
                      <a:schemeClr val="tx1"/>
                    </a:gs>
                    <a:gs pos="30000">
                      <a:schemeClr val="tx1"/>
                    </a:gs>
                  </a:gsLst>
                  <a:lin ang="5400000" scaled="0"/>
                </a:gradFill>
              </a:rPr>
              <a:t> </a:t>
            </a:r>
            <a:r>
              <a:rPr lang="en-US" sz="2400" b="1" i="1" dirty="0" err="1">
                <a:gradFill>
                  <a:gsLst>
                    <a:gs pos="2917">
                      <a:schemeClr val="tx1"/>
                    </a:gs>
                    <a:gs pos="30000">
                      <a:schemeClr val="tx1"/>
                    </a:gs>
                  </a:gsLst>
                  <a:lin ang="5400000" scaled="0"/>
                </a:gradFill>
              </a:rPr>
              <a:t>ile</a:t>
            </a:r>
            <a:r>
              <a:rPr lang="en-US" sz="2400" b="1" i="1" dirty="0">
                <a:gradFill>
                  <a:gsLst>
                    <a:gs pos="2917">
                      <a:schemeClr val="tx1"/>
                    </a:gs>
                    <a:gs pos="30000">
                      <a:schemeClr val="tx1"/>
                    </a:gs>
                  </a:gsLst>
                  <a:lin ang="5400000" scaled="0"/>
                </a:gradFill>
              </a:rPr>
              <a:t> </a:t>
            </a:r>
            <a:r>
              <a:rPr lang="en-US" sz="2400" b="1" i="1" dirty="0" err="1">
                <a:gradFill>
                  <a:gsLst>
                    <a:gs pos="2917">
                      <a:schemeClr val="tx1"/>
                    </a:gs>
                    <a:gs pos="30000">
                      <a:schemeClr val="tx1"/>
                    </a:gs>
                  </a:gsLst>
                  <a:lin ang="5400000" scaled="0"/>
                </a:gradFill>
              </a:rPr>
              <a:t>zdarze</a:t>
            </a:r>
            <a:r>
              <a:rPr lang="pl-PL" sz="2400" b="1" i="1" dirty="0">
                <a:gradFill>
                  <a:gsLst>
                    <a:gs pos="2917">
                      <a:schemeClr val="tx1"/>
                    </a:gs>
                    <a:gs pos="30000">
                      <a:schemeClr val="tx1"/>
                    </a:gs>
                  </a:gsLst>
                  <a:lin ang="5400000" scaled="0"/>
                </a:gradFill>
              </a:rPr>
              <a:t>ń da się przechować!</a:t>
            </a:r>
            <a:endParaRPr lang="en-US" sz="2400" b="1" i="1"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1103663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Dla porównania – Service Bus Topic / Queue</a:t>
            </a:r>
            <a:endParaRPr lang="en-US" dirty="0"/>
          </a:p>
        </p:txBody>
      </p:sp>
      <p:sp>
        <p:nvSpPr>
          <p:cNvPr id="3" name="Text Placeholder 2"/>
          <p:cNvSpPr>
            <a:spLocks noGrp="1"/>
          </p:cNvSpPr>
          <p:nvPr>
            <p:ph type="body" sz="quarter" idx="10"/>
          </p:nvPr>
        </p:nvSpPr>
        <p:spPr/>
        <p:txBody>
          <a:bodyPr/>
          <a:lstStyle/>
          <a:p>
            <a:r>
              <a:rPr lang="pl-PL" dirty="0"/>
              <a:t>Service Bus jako szyna komunikatów</a:t>
            </a:r>
          </a:p>
          <a:p>
            <a:pPr lvl="1"/>
            <a:r>
              <a:rPr lang="pl-PL" dirty="0"/>
              <a:t>Protokołu: binarny, REST, AMPQ</a:t>
            </a:r>
          </a:p>
          <a:p>
            <a:r>
              <a:rPr lang="pl-PL" dirty="0"/>
              <a:t>Queue</a:t>
            </a:r>
          </a:p>
          <a:p>
            <a:pPr lvl="1"/>
            <a:r>
              <a:rPr lang="pl-PL" dirty="0"/>
              <a:t>Transakcje, sesja, , kolejka martwych komunikatów, dostarczanie tylko raz, oczywiście asynchroniczna ale z niemal synchroniczny „zwracaniem” wartości, …</a:t>
            </a:r>
          </a:p>
          <a:p>
            <a:pPr lvl="1"/>
            <a:endParaRPr lang="pl-PL" dirty="0"/>
          </a:p>
          <a:p>
            <a:pPr lvl="1"/>
            <a:endParaRPr lang="pl-PL" dirty="0"/>
          </a:p>
          <a:p>
            <a:r>
              <a:rPr lang="pl-PL" dirty="0"/>
              <a:t>Topic + Subscription</a:t>
            </a:r>
            <a:endParaRPr lang="en-US" dirty="0"/>
          </a:p>
          <a:p>
            <a:endParaRPr lang="en-US" dirty="0"/>
          </a:p>
        </p:txBody>
      </p:sp>
      <p:pic>
        <p:nvPicPr>
          <p:cNvPr id="6" name="Picture 2" descr="http://blogs.msdn.com/resized-image.ashx/__size/550x0/__key/communityserver-blogs-components-weblogfiles/00-00-01-13-25/8831.ServiceBusSamples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220" y="4740325"/>
            <a:ext cx="4229441" cy="160718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blogs.msdn.com/resized-image.ashx/__size/550x0/__key/communityserver-blogs-components-weblogfiles/00-00-01-13-25/3617.ServiceBusSamples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841" y="3408342"/>
            <a:ext cx="4229441" cy="76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9831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Wzorzec</a:t>
            </a:r>
            <a:r>
              <a:rPr lang="en-US" dirty="0"/>
              <a:t>: Publish-subscribe</a:t>
            </a:r>
          </a:p>
        </p:txBody>
      </p:sp>
      <p:sp>
        <p:nvSpPr>
          <p:cNvPr id="3" name="Text Placeholder 2"/>
          <p:cNvSpPr>
            <a:spLocks noGrp="1"/>
          </p:cNvSpPr>
          <p:nvPr>
            <p:ph type="body" sz="quarter" idx="10"/>
          </p:nvPr>
        </p:nvSpPr>
        <p:spPr>
          <a:xfrm>
            <a:off x="269239" y="1189177"/>
            <a:ext cx="11653523" cy="2718949"/>
          </a:xfrm>
        </p:spPr>
        <p:txBody>
          <a:bodyPr/>
          <a:lstStyle/>
          <a:p>
            <a:pPr marL="0" indent="0">
              <a:buNone/>
            </a:pPr>
            <a:r>
              <a:rPr lang="en-US" dirty="0" err="1"/>
              <a:t>Scenariusz</a:t>
            </a:r>
            <a:endParaRPr lang="en-US" dirty="0"/>
          </a:p>
          <a:p>
            <a:pPr marL="390613" lvl="1" indent="-390613"/>
            <a:r>
              <a:rPr lang="pl-PL" dirty="0"/>
              <a:t>Wysłanie zdarzeń do zainteresowanych</a:t>
            </a:r>
            <a:endParaRPr lang="en-US" dirty="0"/>
          </a:p>
          <a:p>
            <a:pPr marL="0" indent="0">
              <a:buNone/>
            </a:pPr>
            <a:r>
              <a:rPr lang="en-US" dirty="0" err="1"/>
              <a:t>Przyk</a:t>
            </a:r>
            <a:r>
              <a:rPr lang="pl-PL" dirty="0"/>
              <a:t>ład:</a:t>
            </a:r>
            <a:endParaRPr lang="en-US" dirty="0"/>
          </a:p>
          <a:p>
            <a:pPr marL="390613" lvl="1" indent="-390613"/>
            <a:r>
              <a:rPr lang="en-US" dirty="0" err="1"/>
              <a:t>Powiadamianie</a:t>
            </a:r>
            <a:r>
              <a:rPr lang="en-US" dirty="0"/>
              <a:t> o </a:t>
            </a:r>
            <a:r>
              <a:rPr lang="en-US" dirty="0" err="1"/>
              <a:t>zdarzeniach</a:t>
            </a:r>
            <a:endParaRPr lang="pl-PL" dirty="0"/>
          </a:p>
          <a:p>
            <a:pPr marL="390613" lvl="1" indent="-390613"/>
            <a:r>
              <a:rPr lang="pl-PL" dirty="0"/>
              <a:t>Filtrowanie zdarzeń w zależności od „zainteresowań”</a:t>
            </a:r>
            <a:endParaRPr lang="en-US" dirty="0"/>
          </a:p>
          <a:p>
            <a:pPr marL="390613" lvl="1" indent="-390613"/>
            <a:r>
              <a:rPr lang="en-US" dirty="0" err="1"/>
              <a:t>Przetwarzanie</a:t>
            </a:r>
            <a:r>
              <a:rPr lang="en-US" dirty="0"/>
              <a:t> </a:t>
            </a:r>
            <a:r>
              <a:rPr lang="en-US" dirty="0" err="1"/>
              <a:t>zam</a:t>
            </a:r>
            <a:r>
              <a:rPr lang="pl-PL" dirty="0" err="1"/>
              <a:t>ówień</a:t>
            </a:r>
            <a:r>
              <a:rPr lang="pl-PL" dirty="0"/>
              <a:t>, obsługa faktur</a:t>
            </a:r>
            <a:endParaRPr lang="en-US" dirty="0"/>
          </a:p>
        </p:txBody>
      </p:sp>
      <p:sp>
        <p:nvSpPr>
          <p:cNvPr id="13" name="Rectangle 12"/>
          <p:cNvSpPr/>
          <p:nvPr/>
        </p:nvSpPr>
        <p:spPr bwMode="auto">
          <a:xfrm>
            <a:off x="1221754" y="4473653"/>
            <a:ext cx="2582737" cy="1249251"/>
          </a:xfrm>
          <a:prstGeom prst="rect">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04" tIns="54853" rIns="109704" bIns="54853" numCol="1" rtlCol="0" anchor="b" anchorCtr="0" compatLnSpc="1">
            <a:prstTxWarp prst="textNoShape">
              <a:avLst/>
            </a:prstTxWarp>
          </a:bodyPr>
          <a:lstStyle/>
          <a:p>
            <a:pPr algn="ctr" defTabSz="1096675" fontAlgn="base">
              <a:spcBef>
                <a:spcPct val="0"/>
              </a:spcBef>
              <a:spcAft>
                <a:spcPct val="0"/>
              </a:spcAft>
            </a:pPr>
            <a:endParaRPr lang="en-US" dirty="0">
              <a:solidFill>
                <a:srgbClr val="FFFFFF"/>
              </a:solidFill>
            </a:endParaRPr>
          </a:p>
        </p:txBody>
      </p:sp>
      <p:sp>
        <p:nvSpPr>
          <p:cNvPr id="14" name="Oval 13"/>
          <p:cNvSpPr/>
          <p:nvPr/>
        </p:nvSpPr>
        <p:spPr bwMode="auto">
          <a:xfrm>
            <a:off x="266921" y="4682146"/>
            <a:ext cx="618840" cy="82357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09704" tIns="54853" rIns="109704" bIns="54853" numCol="1" rtlCol="0" anchor="ctr" anchorCtr="0" compatLnSpc="1">
            <a:prstTxWarp prst="textNoShape">
              <a:avLst/>
            </a:prstTxWarp>
          </a:bodyPr>
          <a:lstStyle/>
          <a:p>
            <a:pPr algn="ctr" defTabSz="1096675" fontAlgn="base">
              <a:spcBef>
                <a:spcPct val="0"/>
              </a:spcBef>
              <a:spcAft>
                <a:spcPct val="0"/>
              </a:spcAft>
            </a:pPr>
            <a:r>
              <a:rPr lang="en-US" dirty="0">
                <a:solidFill>
                  <a:srgbClr val="FFFFFF"/>
                </a:solidFill>
              </a:rPr>
              <a:t>S</a:t>
            </a:r>
          </a:p>
        </p:txBody>
      </p:sp>
      <p:sp>
        <p:nvSpPr>
          <p:cNvPr id="15" name="Oval 14"/>
          <p:cNvSpPr/>
          <p:nvPr/>
        </p:nvSpPr>
        <p:spPr bwMode="auto">
          <a:xfrm>
            <a:off x="4670870" y="4903700"/>
            <a:ext cx="618840" cy="36745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09704" tIns="54853" rIns="109704" bIns="54853" numCol="1" rtlCol="0" anchor="ctr" anchorCtr="0" compatLnSpc="1">
            <a:prstTxWarp prst="textNoShape">
              <a:avLst/>
            </a:prstTxWarp>
          </a:bodyPr>
          <a:lstStyle/>
          <a:p>
            <a:pPr algn="ctr" defTabSz="1096675" fontAlgn="base">
              <a:spcBef>
                <a:spcPct val="0"/>
              </a:spcBef>
              <a:spcAft>
                <a:spcPct val="0"/>
              </a:spcAft>
            </a:pPr>
            <a:r>
              <a:rPr lang="en-US" dirty="0">
                <a:gradFill>
                  <a:gsLst>
                    <a:gs pos="0">
                      <a:srgbClr val="FFFFFF"/>
                    </a:gs>
                    <a:gs pos="100000">
                      <a:srgbClr val="FFFFFF"/>
                    </a:gs>
                  </a:gsLst>
                  <a:lin ang="5400000" scaled="0"/>
                </a:gradFill>
              </a:rPr>
              <a:t>R</a:t>
            </a:r>
          </a:p>
        </p:txBody>
      </p:sp>
      <p:cxnSp>
        <p:nvCxnSpPr>
          <p:cNvPr id="16" name="Straight Arrow Connector 15"/>
          <p:cNvCxnSpPr>
            <a:cxnSpLocks/>
            <a:stCxn id="14" idx="6"/>
            <a:endCxn id="13" idx="1"/>
          </p:cNvCxnSpPr>
          <p:nvPr/>
        </p:nvCxnSpPr>
        <p:spPr>
          <a:xfrm>
            <a:off x="885761" y="5093935"/>
            <a:ext cx="335993" cy="4344"/>
          </a:xfrm>
          <a:prstGeom prst="straightConnector1">
            <a:avLst/>
          </a:prstGeom>
          <a:ln>
            <a:solidFill>
              <a:schemeClr val="accent3"/>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cxnSpLocks/>
            <a:stCxn id="13" idx="3"/>
          </p:cNvCxnSpPr>
          <p:nvPr/>
        </p:nvCxnSpPr>
        <p:spPr>
          <a:xfrm flipV="1">
            <a:off x="3804491" y="5096107"/>
            <a:ext cx="866379" cy="2172"/>
          </a:xfrm>
          <a:prstGeom prst="straightConnector1">
            <a:avLst/>
          </a:prstGeom>
          <a:ln>
            <a:solidFill>
              <a:schemeClr val="accent3"/>
            </a:solidFill>
            <a:headEnd type="none"/>
            <a:tailEnd type="arrow"/>
          </a:ln>
        </p:spPr>
        <p:style>
          <a:lnRef idx="3">
            <a:schemeClr val="accent2"/>
          </a:lnRef>
          <a:fillRef idx="0">
            <a:schemeClr val="accent2"/>
          </a:fillRef>
          <a:effectRef idx="2">
            <a:schemeClr val="accent2"/>
          </a:effectRef>
          <a:fontRef idx="minor">
            <a:schemeClr val="tx1"/>
          </a:fontRef>
        </p:style>
      </p:cxnSp>
      <p:sp>
        <p:nvSpPr>
          <p:cNvPr id="18" name="Rounded Rectangle 17"/>
          <p:cNvSpPr/>
          <p:nvPr/>
        </p:nvSpPr>
        <p:spPr bwMode="auto">
          <a:xfrm>
            <a:off x="1369149" y="4963622"/>
            <a:ext cx="921986" cy="260628"/>
          </a:xfrm>
          <a:prstGeom prst="roundRect">
            <a:avLst/>
          </a:prstGeom>
          <a:solidFill>
            <a:schemeClr val="accent3"/>
          </a:soli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109704" tIns="54853" rIns="109704" bIns="54853" numCol="1" rtlCol="0" anchor="ctr" anchorCtr="0" compatLnSpc="1">
            <a:prstTxWarp prst="textNoShape">
              <a:avLst/>
            </a:prstTxWarp>
          </a:bodyPr>
          <a:lstStyle/>
          <a:p>
            <a:pPr algn="ctr" defTabSz="1096675" fontAlgn="base">
              <a:spcBef>
                <a:spcPct val="0"/>
              </a:spcBef>
              <a:spcAft>
                <a:spcPct val="0"/>
              </a:spcAft>
            </a:pPr>
            <a:r>
              <a:rPr lang="en-US" dirty="0">
                <a:solidFill>
                  <a:srgbClr val="FFFFFF"/>
                </a:solidFill>
              </a:rPr>
              <a:t>Topic</a:t>
            </a:r>
          </a:p>
        </p:txBody>
      </p:sp>
      <p:sp>
        <p:nvSpPr>
          <p:cNvPr id="19" name="Rounded Rectangle 18"/>
          <p:cNvSpPr/>
          <p:nvPr/>
        </p:nvSpPr>
        <p:spPr bwMode="auto">
          <a:xfrm>
            <a:off x="3113693" y="4958407"/>
            <a:ext cx="645826" cy="260628"/>
          </a:xfrm>
          <a:prstGeom prst="roundRect">
            <a:avLst/>
          </a:prstGeom>
          <a:solidFill>
            <a:schemeClr val="accent3"/>
          </a:soli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109704" tIns="54853" rIns="109704" bIns="54853" numCol="1" rtlCol="0" anchor="ctr" anchorCtr="0" compatLnSpc="1">
            <a:prstTxWarp prst="textNoShape">
              <a:avLst/>
            </a:prstTxWarp>
          </a:bodyPr>
          <a:lstStyle/>
          <a:p>
            <a:pPr algn="ctr" defTabSz="1096675" fontAlgn="base">
              <a:spcBef>
                <a:spcPct val="0"/>
              </a:spcBef>
              <a:spcAft>
                <a:spcPct val="0"/>
              </a:spcAft>
            </a:pPr>
            <a:r>
              <a:rPr lang="en-US" dirty="0">
                <a:solidFill>
                  <a:srgbClr val="FFFFFF"/>
                </a:solidFill>
              </a:rPr>
              <a:t>Sub</a:t>
            </a:r>
          </a:p>
        </p:txBody>
      </p:sp>
      <p:sp>
        <p:nvSpPr>
          <p:cNvPr id="20" name="Rounded Rectangle 19"/>
          <p:cNvSpPr/>
          <p:nvPr/>
        </p:nvSpPr>
        <p:spPr bwMode="auto">
          <a:xfrm>
            <a:off x="3113693" y="4635233"/>
            <a:ext cx="645826" cy="260628"/>
          </a:xfrm>
          <a:prstGeom prst="roundRect">
            <a:avLst/>
          </a:prstGeom>
          <a:solidFill>
            <a:schemeClr val="accent3"/>
          </a:soli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109704" tIns="54853" rIns="109704" bIns="54853" numCol="1" rtlCol="0" anchor="ctr" anchorCtr="0" compatLnSpc="1">
            <a:prstTxWarp prst="textNoShape">
              <a:avLst/>
            </a:prstTxWarp>
          </a:bodyPr>
          <a:lstStyle/>
          <a:p>
            <a:pPr algn="ctr" defTabSz="1096675" fontAlgn="base">
              <a:spcBef>
                <a:spcPct val="0"/>
              </a:spcBef>
              <a:spcAft>
                <a:spcPct val="0"/>
              </a:spcAft>
            </a:pPr>
            <a:r>
              <a:rPr lang="en-US" dirty="0">
                <a:solidFill>
                  <a:srgbClr val="FFFFFF"/>
                </a:solidFill>
              </a:rPr>
              <a:t>Sub</a:t>
            </a:r>
          </a:p>
        </p:txBody>
      </p:sp>
      <p:sp>
        <p:nvSpPr>
          <p:cNvPr id="21" name="Rounded Rectangle 20"/>
          <p:cNvSpPr/>
          <p:nvPr/>
        </p:nvSpPr>
        <p:spPr bwMode="auto">
          <a:xfrm>
            <a:off x="3113693" y="5271158"/>
            <a:ext cx="645826" cy="260628"/>
          </a:xfrm>
          <a:prstGeom prst="roundRect">
            <a:avLst/>
          </a:prstGeom>
          <a:solidFill>
            <a:schemeClr val="accent3"/>
          </a:soli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109704" tIns="54853" rIns="109704" bIns="54853" numCol="1" rtlCol="0" anchor="ctr" anchorCtr="0" compatLnSpc="1">
            <a:prstTxWarp prst="textNoShape">
              <a:avLst/>
            </a:prstTxWarp>
          </a:bodyPr>
          <a:lstStyle/>
          <a:p>
            <a:pPr algn="ctr" defTabSz="1096675" fontAlgn="base">
              <a:spcBef>
                <a:spcPct val="0"/>
              </a:spcBef>
              <a:spcAft>
                <a:spcPct val="0"/>
              </a:spcAft>
            </a:pPr>
            <a:r>
              <a:rPr lang="en-US" dirty="0">
                <a:solidFill>
                  <a:srgbClr val="FFFFFF"/>
                </a:solidFill>
              </a:rPr>
              <a:t>Sub</a:t>
            </a:r>
          </a:p>
        </p:txBody>
      </p:sp>
      <p:cxnSp>
        <p:nvCxnSpPr>
          <p:cNvPr id="23" name="Straight Arrow Connector 22"/>
          <p:cNvCxnSpPr>
            <a:cxnSpLocks/>
          </p:cNvCxnSpPr>
          <p:nvPr/>
        </p:nvCxnSpPr>
        <p:spPr>
          <a:xfrm flipV="1">
            <a:off x="3799279" y="4585721"/>
            <a:ext cx="813542" cy="267152"/>
          </a:xfrm>
          <a:prstGeom prst="straightConnector1">
            <a:avLst/>
          </a:prstGeom>
          <a:ln>
            <a:solidFill>
              <a:schemeClr val="accent3"/>
            </a:solidFill>
            <a:headEnd type="none"/>
            <a:tailEnd type="arrow"/>
          </a:ln>
        </p:spPr>
        <p:style>
          <a:lnRef idx="3">
            <a:schemeClr val="accent2"/>
          </a:lnRef>
          <a:fillRef idx="0">
            <a:schemeClr val="accent2"/>
          </a:fillRef>
          <a:effectRef idx="2">
            <a:schemeClr val="accent2"/>
          </a:effectRef>
          <a:fontRef idx="minor">
            <a:schemeClr val="tx1"/>
          </a:fontRef>
        </p:style>
      </p:cxnSp>
      <p:cxnSp>
        <p:nvCxnSpPr>
          <p:cNvPr id="25" name="Straight Arrow Connector 24"/>
          <p:cNvCxnSpPr>
            <a:cxnSpLocks/>
            <a:stCxn id="21" idx="3"/>
          </p:cNvCxnSpPr>
          <p:nvPr/>
        </p:nvCxnSpPr>
        <p:spPr>
          <a:xfrm>
            <a:off x="3759519" y="5401472"/>
            <a:ext cx="853302" cy="292011"/>
          </a:xfrm>
          <a:prstGeom prst="straightConnector1">
            <a:avLst/>
          </a:prstGeom>
          <a:ln>
            <a:solidFill>
              <a:schemeClr val="accent3"/>
            </a:solidFill>
            <a:headEnd type="none"/>
            <a:tailEnd type="arrow"/>
          </a:ln>
        </p:spPr>
        <p:style>
          <a:lnRef idx="3">
            <a:schemeClr val="accent2"/>
          </a:lnRef>
          <a:fillRef idx="0">
            <a:schemeClr val="accent2"/>
          </a:fillRef>
          <a:effectRef idx="2">
            <a:schemeClr val="accent2"/>
          </a:effectRef>
          <a:fontRef idx="minor">
            <a:schemeClr val="tx1"/>
          </a:fontRef>
        </p:style>
      </p:cxnSp>
      <p:grpSp>
        <p:nvGrpSpPr>
          <p:cNvPr id="49" name="Group 48"/>
          <p:cNvGrpSpPr/>
          <p:nvPr/>
        </p:nvGrpSpPr>
        <p:grpSpPr>
          <a:xfrm>
            <a:off x="2330894" y="4780638"/>
            <a:ext cx="743039" cy="616166"/>
            <a:chOff x="9165249" y="533400"/>
            <a:chExt cx="2743200" cy="2209800"/>
          </a:xfrm>
        </p:grpSpPr>
        <p:grpSp>
          <p:nvGrpSpPr>
            <p:cNvPr id="41" name="Group 40"/>
            <p:cNvGrpSpPr/>
            <p:nvPr/>
          </p:nvGrpSpPr>
          <p:grpSpPr>
            <a:xfrm>
              <a:off x="9165249" y="533400"/>
              <a:ext cx="2743200" cy="2209800"/>
              <a:chOff x="11047412" y="533400"/>
              <a:chExt cx="990600" cy="616254"/>
            </a:xfrm>
          </p:grpSpPr>
          <p:sp>
            <p:nvSpPr>
              <p:cNvPr id="31" name="Rounded Rectangle 30"/>
              <p:cNvSpPr/>
              <p:nvPr/>
            </p:nvSpPr>
            <p:spPr bwMode="auto">
              <a:xfrm>
                <a:off x="11047412" y="533400"/>
                <a:ext cx="990600" cy="616254"/>
              </a:xfrm>
              <a:prstGeom prst="roundRect">
                <a:avLst>
                  <a:gd name="adj" fmla="val 0"/>
                </a:avLst>
              </a:prstGeom>
              <a:solidFill>
                <a:schemeClr val="accent5"/>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cxnSp>
            <p:nvCxnSpPr>
              <p:cNvPr id="32" name="Straight Arrow Connector 31"/>
              <p:cNvCxnSpPr/>
              <p:nvPr/>
            </p:nvCxnSpPr>
            <p:spPr>
              <a:xfrm flipH="1">
                <a:off x="11688981" y="671945"/>
                <a:ext cx="272831" cy="0"/>
              </a:xfrm>
              <a:prstGeom prst="straightConnector1">
                <a:avLst/>
              </a:prstGeom>
              <a:ln w="15875">
                <a:solidFill>
                  <a:schemeClr val="bg1"/>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11688981" y="824345"/>
                <a:ext cx="272831" cy="0"/>
              </a:xfrm>
              <a:prstGeom prst="straightConnector1">
                <a:avLst/>
              </a:prstGeom>
              <a:ln w="15875">
                <a:solidFill>
                  <a:schemeClr val="bg1"/>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11688981" y="976745"/>
                <a:ext cx="272831" cy="0"/>
              </a:xfrm>
              <a:prstGeom prst="straightConnector1">
                <a:avLst/>
              </a:prstGeom>
              <a:ln w="15875">
                <a:solidFill>
                  <a:schemeClr val="bg1"/>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11094199" y="830902"/>
                <a:ext cx="200355" cy="0"/>
              </a:xfrm>
              <a:prstGeom prst="straightConnector1">
                <a:avLst/>
              </a:prstGeom>
              <a:ln w="15875">
                <a:solidFill>
                  <a:schemeClr val="bg1"/>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11311556" y="827576"/>
                <a:ext cx="368739" cy="3326"/>
              </a:xfrm>
              <a:prstGeom prst="straightConnector1">
                <a:avLst/>
              </a:prstGeom>
              <a:ln w="15875">
                <a:solidFill>
                  <a:schemeClr val="bg1"/>
                </a:solidFill>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42" name="Straight Arrow Connector 41"/>
            <p:cNvCxnSpPr/>
            <p:nvPr/>
          </p:nvCxnSpPr>
          <p:spPr>
            <a:xfrm>
              <a:off x="9980612" y="2121673"/>
              <a:ext cx="961290" cy="11927"/>
            </a:xfrm>
            <a:prstGeom prst="straightConnector1">
              <a:avLst/>
            </a:prstGeom>
            <a:ln w="15875">
              <a:solidFill>
                <a:schemeClr val="bg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9980612" y="1054873"/>
              <a:ext cx="961290" cy="11927"/>
            </a:xfrm>
            <a:prstGeom prst="straightConnector1">
              <a:avLst/>
            </a:prstGeom>
            <a:ln w="15875">
              <a:solidFill>
                <a:schemeClr val="bg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9980612" y="1066800"/>
              <a:ext cx="0" cy="10914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8" name="Oval 47"/>
          <p:cNvSpPr/>
          <p:nvPr/>
        </p:nvSpPr>
        <p:spPr bwMode="auto">
          <a:xfrm>
            <a:off x="4610251" y="4412842"/>
            <a:ext cx="618840" cy="36745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09704" tIns="54853" rIns="109704" bIns="54853" numCol="1" rtlCol="0" anchor="ctr" anchorCtr="0" compatLnSpc="1">
            <a:prstTxWarp prst="textNoShape">
              <a:avLst/>
            </a:prstTxWarp>
          </a:bodyPr>
          <a:lstStyle/>
          <a:p>
            <a:pPr algn="ctr" defTabSz="1096675" fontAlgn="base">
              <a:spcBef>
                <a:spcPct val="0"/>
              </a:spcBef>
              <a:spcAft>
                <a:spcPct val="0"/>
              </a:spcAft>
            </a:pPr>
            <a:r>
              <a:rPr lang="en-US" dirty="0">
                <a:gradFill>
                  <a:gsLst>
                    <a:gs pos="0">
                      <a:srgbClr val="FFFFFF"/>
                    </a:gs>
                    <a:gs pos="100000">
                      <a:srgbClr val="FFFFFF"/>
                    </a:gs>
                  </a:gsLst>
                  <a:lin ang="5400000" scaled="0"/>
                </a:gradFill>
              </a:rPr>
              <a:t>R</a:t>
            </a:r>
          </a:p>
        </p:txBody>
      </p:sp>
      <p:sp>
        <p:nvSpPr>
          <p:cNvPr id="61" name="Oval 60"/>
          <p:cNvSpPr/>
          <p:nvPr/>
        </p:nvSpPr>
        <p:spPr bwMode="auto">
          <a:xfrm>
            <a:off x="4610251" y="5514392"/>
            <a:ext cx="618840" cy="36745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09704" tIns="54853" rIns="109704" bIns="54853" numCol="1" rtlCol="0" anchor="ctr" anchorCtr="0" compatLnSpc="1">
            <a:prstTxWarp prst="textNoShape">
              <a:avLst/>
            </a:prstTxWarp>
          </a:bodyPr>
          <a:lstStyle/>
          <a:p>
            <a:pPr algn="ctr" defTabSz="1096675" fontAlgn="base">
              <a:spcBef>
                <a:spcPct val="0"/>
              </a:spcBef>
              <a:spcAft>
                <a:spcPct val="0"/>
              </a:spcAft>
            </a:pPr>
            <a:r>
              <a:rPr lang="en-US" dirty="0">
                <a:gradFill>
                  <a:gsLst>
                    <a:gs pos="0">
                      <a:srgbClr val="FFFFFF"/>
                    </a:gs>
                    <a:gs pos="100000">
                      <a:srgbClr val="FFFFFF"/>
                    </a:gs>
                  </a:gsLst>
                  <a:lin ang="5400000" scaled="0"/>
                </a:gradFill>
              </a:rPr>
              <a:t>R</a:t>
            </a:r>
          </a:p>
        </p:txBody>
      </p:sp>
      <p:sp>
        <p:nvSpPr>
          <p:cNvPr id="62" name="Rectangle 61"/>
          <p:cNvSpPr/>
          <p:nvPr/>
        </p:nvSpPr>
        <p:spPr bwMode="auto">
          <a:xfrm>
            <a:off x="7171020" y="4481557"/>
            <a:ext cx="2582737" cy="1249251"/>
          </a:xfrm>
          <a:prstGeom prst="rect">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04" tIns="54853" rIns="109704" bIns="54853" numCol="1" rtlCol="0" anchor="b" anchorCtr="0" compatLnSpc="1">
            <a:prstTxWarp prst="textNoShape">
              <a:avLst/>
            </a:prstTxWarp>
          </a:bodyPr>
          <a:lstStyle/>
          <a:p>
            <a:pPr algn="ctr" defTabSz="1096675" fontAlgn="base">
              <a:spcBef>
                <a:spcPct val="0"/>
              </a:spcBef>
              <a:spcAft>
                <a:spcPct val="0"/>
              </a:spcAft>
            </a:pPr>
            <a:endParaRPr lang="en-US" dirty="0">
              <a:solidFill>
                <a:srgbClr val="FFFFFF"/>
              </a:solidFill>
            </a:endParaRPr>
          </a:p>
        </p:txBody>
      </p:sp>
      <p:sp>
        <p:nvSpPr>
          <p:cNvPr id="63" name="Oval 62"/>
          <p:cNvSpPr/>
          <p:nvPr/>
        </p:nvSpPr>
        <p:spPr bwMode="auto">
          <a:xfrm>
            <a:off x="6216187" y="4690050"/>
            <a:ext cx="618840" cy="82357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09704" tIns="54853" rIns="109704" bIns="54853" numCol="1" rtlCol="0" anchor="ctr" anchorCtr="0" compatLnSpc="1">
            <a:prstTxWarp prst="textNoShape">
              <a:avLst/>
            </a:prstTxWarp>
          </a:bodyPr>
          <a:lstStyle/>
          <a:p>
            <a:pPr algn="ctr" defTabSz="1096675" fontAlgn="base">
              <a:spcBef>
                <a:spcPct val="0"/>
              </a:spcBef>
              <a:spcAft>
                <a:spcPct val="0"/>
              </a:spcAft>
            </a:pPr>
            <a:r>
              <a:rPr lang="en-US" dirty="0">
                <a:solidFill>
                  <a:srgbClr val="FFFFFF"/>
                </a:solidFill>
              </a:rPr>
              <a:t>S</a:t>
            </a:r>
          </a:p>
        </p:txBody>
      </p:sp>
      <p:sp>
        <p:nvSpPr>
          <p:cNvPr id="64" name="Oval 63"/>
          <p:cNvSpPr/>
          <p:nvPr/>
        </p:nvSpPr>
        <p:spPr bwMode="auto">
          <a:xfrm>
            <a:off x="10620136" y="4911604"/>
            <a:ext cx="618840" cy="36745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09704" tIns="54853" rIns="109704" bIns="54853" numCol="1" rtlCol="0" anchor="ctr" anchorCtr="0" compatLnSpc="1">
            <a:prstTxWarp prst="textNoShape">
              <a:avLst/>
            </a:prstTxWarp>
          </a:bodyPr>
          <a:lstStyle/>
          <a:p>
            <a:pPr algn="ctr" defTabSz="1096675" fontAlgn="base">
              <a:spcBef>
                <a:spcPct val="0"/>
              </a:spcBef>
              <a:spcAft>
                <a:spcPct val="0"/>
              </a:spcAft>
            </a:pPr>
            <a:r>
              <a:rPr lang="en-US" dirty="0">
                <a:gradFill>
                  <a:gsLst>
                    <a:gs pos="0">
                      <a:srgbClr val="FFFFFF"/>
                    </a:gs>
                    <a:gs pos="100000">
                      <a:srgbClr val="FFFFFF"/>
                    </a:gs>
                  </a:gsLst>
                  <a:lin ang="5400000" scaled="0"/>
                </a:gradFill>
              </a:rPr>
              <a:t>R</a:t>
            </a:r>
          </a:p>
        </p:txBody>
      </p:sp>
      <p:cxnSp>
        <p:nvCxnSpPr>
          <p:cNvPr id="65" name="Straight Arrow Connector 64"/>
          <p:cNvCxnSpPr>
            <a:cxnSpLocks/>
            <a:stCxn id="63" idx="6"/>
            <a:endCxn id="62" idx="1"/>
          </p:cNvCxnSpPr>
          <p:nvPr/>
        </p:nvCxnSpPr>
        <p:spPr>
          <a:xfrm>
            <a:off x="6835027" y="5101839"/>
            <a:ext cx="335993" cy="4344"/>
          </a:xfrm>
          <a:prstGeom prst="straightConnector1">
            <a:avLst/>
          </a:prstGeom>
          <a:ln>
            <a:solidFill>
              <a:schemeClr val="accent3"/>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cxnSpLocks/>
            <a:stCxn id="62" idx="3"/>
          </p:cNvCxnSpPr>
          <p:nvPr/>
        </p:nvCxnSpPr>
        <p:spPr>
          <a:xfrm flipV="1">
            <a:off x="9753757" y="5104011"/>
            <a:ext cx="866379" cy="2172"/>
          </a:xfrm>
          <a:prstGeom prst="straightConnector1">
            <a:avLst/>
          </a:prstGeom>
          <a:ln>
            <a:solidFill>
              <a:schemeClr val="accent3"/>
            </a:solidFill>
            <a:headEnd type="none"/>
            <a:tailEnd type="arrow"/>
          </a:ln>
        </p:spPr>
        <p:style>
          <a:lnRef idx="3">
            <a:schemeClr val="accent2"/>
          </a:lnRef>
          <a:fillRef idx="0">
            <a:schemeClr val="accent2"/>
          </a:fillRef>
          <a:effectRef idx="2">
            <a:schemeClr val="accent2"/>
          </a:effectRef>
          <a:fontRef idx="minor">
            <a:schemeClr val="tx1"/>
          </a:fontRef>
        </p:style>
      </p:cxnSp>
      <p:sp>
        <p:nvSpPr>
          <p:cNvPr id="67" name="Rounded Rectangle 17"/>
          <p:cNvSpPr/>
          <p:nvPr/>
        </p:nvSpPr>
        <p:spPr bwMode="auto">
          <a:xfrm>
            <a:off x="7318415" y="4971526"/>
            <a:ext cx="921986" cy="260628"/>
          </a:xfrm>
          <a:prstGeom prst="roundRect">
            <a:avLst/>
          </a:prstGeom>
          <a:solidFill>
            <a:schemeClr val="accent3"/>
          </a:soli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109704" tIns="54853" rIns="109704" bIns="54853" numCol="1" rtlCol="0" anchor="ctr" anchorCtr="0" compatLnSpc="1">
            <a:prstTxWarp prst="textNoShape">
              <a:avLst/>
            </a:prstTxWarp>
          </a:bodyPr>
          <a:lstStyle/>
          <a:p>
            <a:pPr algn="ctr" defTabSz="1096675" fontAlgn="base">
              <a:spcBef>
                <a:spcPct val="0"/>
              </a:spcBef>
              <a:spcAft>
                <a:spcPct val="0"/>
              </a:spcAft>
            </a:pPr>
            <a:r>
              <a:rPr lang="en-US" dirty="0">
                <a:solidFill>
                  <a:srgbClr val="FFFFFF"/>
                </a:solidFill>
              </a:rPr>
              <a:t>Topic</a:t>
            </a:r>
          </a:p>
        </p:txBody>
      </p:sp>
      <p:sp>
        <p:nvSpPr>
          <p:cNvPr id="68" name="Rounded Rectangle 18"/>
          <p:cNvSpPr/>
          <p:nvPr/>
        </p:nvSpPr>
        <p:spPr bwMode="auto">
          <a:xfrm>
            <a:off x="9062959" y="4966311"/>
            <a:ext cx="645826" cy="260628"/>
          </a:xfrm>
          <a:prstGeom prst="roundRect">
            <a:avLst/>
          </a:prstGeom>
          <a:solidFill>
            <a:schemeClr val="accent3"/>
          </a:soli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109704" tIns="54853" rIns="109704" bIns="54853" numCol="1" rtlCol="0" anchor="ctr" anchorCtr="0" compatLnSpc="1">
            <a:prstTxWarp prst="textNoShape">
              <a:avLst/>
            </a:prstTxWarp>
          </a:bodyPr>
          <a:lstStyle/>
          <a:p>
            <a:pPr algn="ctr" defTabSz="1096675" fontAlgn="base">
              <a:spcBef>
                <a:spcPct val="0"/>
              </a:spcBef>
              <a:spcAft>
                <a:spcPct val="0"/>
              </a:spcAft>
            </a:pPr>
            <a:r>
              <a:rPr lang="en-US" dirty="0">
                <a:solidFill>
                  <a:srgbClr val="FFFFFF"/>
                </a:solidFill>
              </a:rPr>
              <a:t>Sub</a:t>
            </a:r>
          </a:p>
        </p:txBody>
      </p:sp>
      <p:sp>
        <p:nvSpPr>
          <p:cNvPr id="69" name="Rounded Rectangle 19"/>
          <p:cNvSpPr/>
          <p:nvPr/>
        </p:nvSpPr>
        <p:spPr bwMode="auto">
          <a:xfrm>
            <a:off x="9062959" y="4643137"/>
            <a:ext cx="645826" cy="260628"/>
          </a:xfrm>
          <a:prstGeom prst="roundRect">
            <a:avLst/>
          </a:prstGeom>
          <a:solidFill>
            <a:schemeClr val="accent3"/>
          </a:soli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109704" tIns="54853" rIns="109704" bIns="54853" numCol="1" rtlCol="0" anchor="ctr" anchorCtr="0" compatLnSpc="1">
            <a:prstTxWarp prst="textNoShape">
              <a:avLst/>
            </a:prstTxWarp>
          </a:bodyPr>
          <a:lstStyle/>
          <a:p>
            <a:pPr algn="ctr" defTabSz="1096675" fontAlgn="base">
              <a:spcBef>
                <a:spcPct val="0"/>
              </a:spcBef>
              <a:spcAft>
                <a:spcPct val="0"/>
              </a:spcAft>
            </a:pPr>
            <a:r>
              <a:rPr lang="en-US" dirty="0">
                <a:solidFill>
                  <a:srgbClr val="FFFFFF"/>
                </a:solidFill>
              </a:rPr>
              <a:t>Sub</a:t>
            </a:r>
          </a:p>
        </p:txBody>
      </p:sp>
      <p:sp>
        <p:nvSpPr>
          <p:cNvPr id="70" name="Rounded Rectangle 20"/>
          <p:cNvSpPr/>
          <p:nvPr/>
        </p:nvSpPr>
        <p:spPr bwMode="auto">
          <a:xfrm>
            <a:off x="9062959" y="5279062"/>
            <a:ext cx="645826" cy="260628"/>
          </a:xfrm>
          <a:prstGeom prst="roundRect">
            <a:avLst/>
          </a:prstGeom>
          <a:solidFill>
            <a:schemeClr val="accent3"/>
          </a:soli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109704" tIns="54853" rIns="109704" bIns="54853" numCol="1" rtlCol="0" anchor="ctr" anchorCtr="0" compatLnSpc="1">
            <a:prstTxWarp prst="textNoShape">
              <a:avLst/>
            </a:prstTxWarp>
          </a:bodyPr>
          <a:lstStyle/>
          <a:p>
            <a:pPr algn="ctr" defTabSz="1096675" fontAlgn="base">
              <a:spcBef>
                <a:spcPct val="0"/>
              </a:spcBef>
              <a:spcAft>
                <a:spcPct val="0"/>
              </a:spcAft>
            </a:pPr>
            <a:r>
              <a:rPr lang="en-US" dirty="0">
                <a:solidFill>
                  <a:srgbClr val="FFFFFF"/>
                </a:solidFill>
              </a:rPr>
              <a:t>Sub</a:t>
            </a:r>
          </a:p>
        </p:txBody>
      </p:sp>
      <p:cxnSp>
        <p:nvCxnSpPr>
          <p:cNvPr id="71" name="Straight Arrow Connector 70"/>
          <p:cNvCxnSpPr>
            <a:cxnSpLocks/>
          </p:cNvCxnSpPr>
          <p:nvPr/>
        </p:nvCxnSpPr>
        <p:spPr>
          <a:xfrm flipV="1">
            <a:off x="9748545" y="4593625"/>
            <a:ext cx="813542" cy="267152"/>
          </a:xfrm>
          <a:prstGeom prst="straightConnector1">
            <a:avLst/>
          </a:prstGeom>
          <a:ln>
            <a:solidFill>
              <a:schemeClr val="accent3"/>
            </a:solidFill>
            <a:headEnd type="none"/>
            <a:tailEnd type="arrow"/>
          </a:ln>
        </p:spPr>
        <p:style>
          <a:lnRef idx="3">
            <a:schemeClr val="accent2"/>
          </a:lnRef>
          <a:fillRef idx="0">
            <a:schemeClr val="accent2"/>
          </a:fillRef>
          <a:effectRef idx="2">
            <a:schemeClr val="accent2"/>
          </a:effectRef>
          <a:fontRef idx="minor">
            <a:schemeClr val="tx1"/>
          </a:fontRef>
        </p:style>
      </p:cxnSp>
      <p:cxnSp>
        <p:nvCxnSpPr>
          <p:cNvPr id="72" name="Straight Arrow Connector 71"/>
          <p:cNvCxnSpPr>
            <a:cxnSpLocks/>
            <a:stCxn id="70" idx="3"/>
          </p:cNvCxnSpPr>
          <p:nvPr/>
        </p:nvCxnSpPr>
        <p:spPr>
          <a:xfrm>
            <a:off x="9708785" y="5409376"/>
            <a:ext cx="853302" cy="292011"/>
          </a:xfrm>
          <a:prstGeom prst="straightConnector1">
            <a:avLst/>
          </a:prstGeom>
          <a:ln>
            <a:solidFill>
              <a:schemeClr val="accent3"/>
            </a:solidFill>
            <a:headEnd type="none"/>
            <a:tailEnd type="arrow"/>
          </a:ln>
        </p:spPr>
        <p:style>
          <a:lnRef idx="3">
            <a:schemeClr val="accent2"/>
          </a:lnRef>
          <a:fillRef idx="0">
            <a:schemeClr val="accent2"/>
          </a:fillRef>
          <a:effectRef idx="2">
            <a:schemeClr val="accent2"/>
          </a:effectRef>
          <a:fontRef idx="minor">
            <a:schemeClr val="tx1"/>
          </a:fontRef>
        </p:style>
      </p:cxnSp>
      <p:sp>
        <p:nvSpPr>
          <p:cNvPr id="84" name="Oval 83"/>
          <p:cNvSpPr/>
          <p:nvPr/>
        </p:nvSpPr>
        <p:spPr bwMode="auto">
          <a:xfrm>
            <a:off x="10559517" y="4420746"/>
            <a:ext cx="618840" cy="36745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09704" tIns="54853" rIns="109704" bIns="54853" numCol="1" rtlCol="0" anchor="ctr" anchorCtr="0" compatLnSpc="1">
            <a:prstTxWarp prst="textNoShape">
              <a:avLst/>
            </a:prstTxWarp>
          </a:bodyPr>
          <a:lstStyle/>
          <a:p>
            <a:pPr algn="ctr" defTabSz="1096675" fontAlgn="base">
              <a:spcBef>
                <a:spcPct val="0"/>
              </a:spcBef>
              <a:spcAft>
                <a:spcPct val="0"/>
              </a:spcAft>
            </a:pPr>
            <a:r>
              <a:rPr lang="en-US" dirty="0">
                <a:gradFill>
                  <a:gsLst>
                    <a:gs pos="0">
                      <a:srgbClr val="FFFFFF"/>
                    </a:gs>
                    <a:gs pos="100000">
                      <a:srgbClr val="FFFFFF"/>
                    </a:gs>
                  </a:gsLst>
                  <a:lin ang="5400000" scaled="0"/>
                </a:gradFill>
              </a:rPr>
              <a:t>R</a:t>
            </a:r>
          </a:p>
        </p:txBody>
      </p:sp>
      <p:sp>
        <p:nvSpPr>
          <p:cNvPr id="85" name="Oval 84"/>
          <p:cNvSpPr/>
          <p:nvPr/>
        </p:nvSpPr>
        <p:spPr bwMode="auto">
          <a:xfrm>
            <a:off x="10559517" y="5522296"/>
            <a:ext cx="618840" cy="36745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09704" tIns="54853" rIns="109704" bIns="54853" numCol="1" rtlCol="0" anchor="ctr" anchorCtr="0" compatLnSpc="1">
            <a:prstTxWarp prst="textNoShape">
              <a:avLst/>
            </a:prstTxWarp>
          </a:bodyPr>
          <a:lstStyle/>
          <a:p>
            <a:pPr algn="ctr" defTabSz="1096675" fontAlgn="base">
              <a:spcBef>
                <a:spcPct val="0"/>
              </a:spcBef>
              <a:spcAft>
                <a:spcPct val="0"/>
              </a:spcAft>
            </a:pPr>
            <a:r>
              <a:rPr lang="en-US" dirty="0">
                <a:gradFill>
                  <a:gsLst>
                    <a:gs pos="0">
                      <a:srgbClr val="FFFFFF"/>
                    </a:gs>
                    <a:gs pos="100000">
                      <a:srgbClr val="FFFFFF"/>
                    </a:gs>
                  </a:gsLst>
                  <a:lin ang="5400000" scaled="0"/>
                </a:gradFill>
              </a:rPr>
              <a:t>R</a:t>
            </a:r>
          </a:p>
        </p:txBody>
      </p:sp>
      <p:grpSp>
        <p:nvGrpSpPr>
          <p:cNvPr id="86" name="Group 85"/>
          <p:cNvGrpSpPr/>
          <p:nvPr/>
        </p:nvGrpSpPr>
        <p:grpSpPr>
          <a:xfrm>
            <a:off x="8271314" y="4798403"/>
            <a:ext cx="743039" cy="616167"/>
            <a:chOff x="912812" y="3505200"/>
            <a:chExt cx="990600" cy="616254"/>
          </a:xfrm>
        </p:grpSpPr>
        <p:sp>
          <p:nvSpPr>
            <p:cNvPr id="87" name="Rounded Rectangle 18"/>
            <p:cNvSpPr/>
            <p:nvPr/>
          </p:nvSpPr>
          <p:spPr bwMode="auto">
            <a:xfrm>
              <a:off x="912812" y="3505200"/>
              <a:ext cx="990600" cy="616254"/>
            </a:xfrm>
            <a:prstGeom prst="roundRect">
              <a:avLst>
                <a:gd name="adj" fmla="val 0"/>
              </a:avLst>
            </a:prstGeom>
            <a:solidFill>
              <a:schemeClr val="accent5"/>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cxnSp>
          <p:nvCxnSpPr>
            <p:cNvPr id="88" name="Straight Arrow Connector 87"/>
            <p:cNvCxnSpPr/>
            <p:nvPr/>
          </p:nvCxnSpPr>
          <p:spPr>
            <a:xfrm flipH="1">
              <a:off x="1554381" y="3643745"/>
              <a:ext cx="272831" cy="0"/>
            </a:xfrm>
            <a:prstGeom prst="straightConnector1">
              <a:avLst/>
            </a:prstGeom>
            <a:ln w="15875">
              <a:solidFill>
                <a:schemeClr val="bg1"/>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H="1">
              <a:off x="1554381" y="3796145"/>
              <a:ext cx="272831" cy="0"/>
            </a:xfrm>
            <a:prstGeom prst="straightConnector1">
              <a:avLst/>
            </a:prstGeom>
            <a:ln w="15875">
              <a:solidFill>
                <a:schemeClr val="bg1"/>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H="1">
              <a:off x="1554381" y="3948545"/>
              <a:ext cx="272831" cy="0"/>
            </a:xfrm>
            <a:prstGeom prst="straightConnector1">
              <a:avLst/>
            </a:prstGeom>
            <a:ln w="15875">
              <a:solidFill>
                <a:schemeClr val="bg1"/>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V="1">
              <a:off x="1185642" y="3643745"/>
              <a:ext cx="336770" cy="152400"/>
            </a:xfrm>
            <a:prstGeom prst="straightConnector1">
              <a:avLst/>
            </a:prstGeom>
            <a:ln w="15875">
              <a:solidFill>
                <a:schemeClr val="bg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985287" y="3810000"/>
              <a:ext cx="200355" cy="0"/>
            </a:xfrm>
            <a:prstGeom prst="straightConnector1">
              <a:avLst/>
            </a:prstGeom>
            <a:ln w="15875">
              <a:solidFill>
                <a:schemeClr val="bg1"/>
              </a:solidFill>
              <a:tailEnd type="oval"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90690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A jak się to ma do IoT?</a:t>
            </a:r>
            <a:endParaRPr lang="en-US" dirty="0"/>
          </a:p>
        </p:txBody>
      </p:sp>
      <p:sp>
        <p:nvSpPr>
          <p:cNvPr id="3" name="Text Placeholder 2"/>
          <p:cNvSpPr>
            <a:spLocks noGrp="1"/>
          </p:cNvSpPr>
          <p:nvPr>
            <p:ph type="body" sz="quarter" idx="10"/>
          </p:nvPr>
        </p:nvSpPr>
        <p:spPr>
          <a:xfrm>
            <a:off x="269239" y="1189177"/>
            <a:ext cx="11653523" cy="3925562"/>
          </a:xfrm>
        </p:spPr>
        <p:txBody>
          <a:bodyPr/>
          <a:lstStyle/>
          <a:p>
            <a:r>
              <a:rPr lang="pl-PL" dirty="0"/>
              <a:t>Service Bus</a:t>
            </a:r>
            <a:r>
              <a:rPr lang="en-US" dirty="0"/>
              <a:t> </a:t>
            </a:r>
            <a:r>
              <a:rPr lang="en-US" dirty="0" err="1"/>
              <a:t>doskonale</a:t>
            </a:r>
            <a:r>
              <a:rPr lang="en-US" dirty="0"/>
              <a:t> </a:t>
            </a:r>
            <a:r>
              <a:rPr lang="en-US" dirty="0" err="1"/>
              <a:t>si</a:t>
            </a:r>
            <a:r>
              <a:rPr lang="pl-PL" dirty="0"/>
              <a:t>ę nadaje do orkiestracji całego procesu. No i tak będzie (dalej) używany</a:t>
            </a:r>
          </a:p>
          <a:p>
            <a:r>
              <a:rPr lang="pl-PL" dirty="0"/>
              <a:t>Scenariusz:</a:t>
            </a:r>
          </a:p>
          <a:p>
            <a:pPr marL="571500" indent="-571500">
              <a:buFontTx/>
              <a:buChar char="-"/>
            </a:pPr>
            <a:r>
              <a:rPr lang="pl-PL" dirty="0"/>
              <a:t>Jakaś kombinacja zdarzeń telemetrycznych</a:t>
            </a:r>
          </a:p>
          <a:p>
            <a:pPr marL="571500" indent="-571500">
              <a:buFontTx/>
              <a:buChar char="-"/>
            </a:pPr>
            <a:r>
              <a:rPr lang="pl-PL" dirty="0"/>
              <a:t>Informacja do Service Bus </a:t>
            </a:r>
            <a:r>
              <a:rPr lang="pl-PL" dirty="0" err="1"/>
              <a:t>Topics</a:t>
            </a:r>
            <a:endParaRPr lang="pl-PL" dirty="0"/>
          </a:p>
          <a:p>
            <a:pPr marL="571500" indent="-571500">
              <a:buFontTx/>
              <a:buChar char="-"/>
            </a:pPr>
            <a:r>
              <a:rPr lang="pl-PL" dirty="0"/>
              <a:t>Subskrypcje dla aplikacji które mają „zareagować”</a:t>
            </a:r>
          </a:p>
        </p:txBody>
      </p:sp>
    </p:spTree>
    <p:extLst>
      <p:ext uri="{BB962C8B-B14F-4D97-AF65-F5344CB8AC3E}">
        <p14:creationId xmlns:p14="http://schemas.microsoft.com/office/powerpoint/2010/main" val="2949904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Demo</a:t>
            </a:r>
            <a:endParaRPr lang="en-US" dirty="0"/>
          </a:p>
        </p:txBody>
      </p:sp>
      <p:sp>
        <p:nvSpPr>
          <p:cNvPr id="5" name="Text Placeholder 4"/>
          <p:cNvSpPr>
            <a:spLocks noGrp="1"/>
          </p:cNvSpPr>
          <p:nvPr>
            <p:ph type="body" sz="quarter" idx="12"/>
          </p:nvPr>
        </p:nvSpPr>
        <p:spPr/>
        <p:txBody>
          <a:bodyPr/>
          <a:lstStyle/>
          <a:p>
            <a:r>
              <a:rPr lang="pl-PL" dirty="0"/>
              <a:t>Portal – założenie Event Hub i okolice portalowe</a:t>
            </a:r>
            <a:endParaRPr lang="en-US" dirty="0"/>
          </a:p>
        </p:txBody>
      </p:sp>
    </p:spTree>
    <p:extLst>
      <p:ext uri="{BB962C8B-B14F-4D97-AF65-F5344CB8AC3E}">
        <p14:creationId xmlns:p14="http://schemas.microsoft.com/office/powerpoint/2010/main" val="1060747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268928" y="286827"/>
            <a:ext cx="11653523" cy="927809"/>
          </a:xfrm>
          <a:prstGeom prst="rect">
            <a:avLst/>
          </a:prstGeom>
        </p:spPr>
        <p:txBody>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r>
              <a:rPr lang="pl-PL" sz="5294" dirty="0">
                <a:solidFill>
                  <a:schemeClr val="bg1"/>
                </a:solidFill>
              </a:rPr>
              <a:t>Sprawy organizacyjne</a:t>
            </a:r>
          </a:p>
        </p:txBody>
      </p:sp>
      <p:sp>
        <p:nvSpPr>
          <p:cNvPr id="3" name="Title 2"/>
          <p:cNvSpPr>
            <a:spLocks noGrp="1"/>
          </p:cNvSpPr>
          <p:nvPr>
            <p:ph type="title"/>
          </p:nvPr>
        </p:nvSpPr>
        <p:spPr/>
        <p:txBody>
          <a:bodyPr/>
          <a:lstStyle/>
          <a:p>
            <a:r>
              <a:rPr lang="pl-PL" dirty="0"/>
              <a:t>Sprawy organizacyjne spotkania</a:t>
            </a:r>
            <a:endParaRPr lang="en-US" dirty="0"/>
          </a:p>
        </p:txBody>
      </p:sp>
      <p:sp>
        <p:nvSpPr>
          <p:cNvPr id="4" name="Text Placeholder 3"/>
          <p:cNvSpPr>
            <a:spLocks noGrp="1"/>
          </p:cNvSpPr>
          <p:nvPr>
            <p:ph type="body" sz="quarter" idx="10"/>
          </p:nvPr>
        </p:nvSpPr>
        <p:spPr>
          <a:xfrm>
            <a:off x="269239" y="1189177"/>
            <a:ext cx="11653523" cy="727700"/>
          </a:xfrm>
        </p:spPr>
        <p:txBody>
          <a:bodyPr/>
          <a:lstStyle/>
          <a:p>
            <a:r>
              <a:rPr lang="pl-PL" dirty="0"/>
              <a:t>Ankiety – nie będą potrzebne </a:t>
            </a:r>
            <a:r>
              <a:rPr lang="pl-PL" dirty="0">
                <a:sym typeface="Wingdings" panose="05000000000000000000" pitchFamily="2" charset="2"/>
              </a:rPr>
              <a:t></a:t>
            </a:r>
          </a:p>
        </p:txBody>
      </p:sp>
    </p:spTree>
    <p:extLst>
      <p:ext uri="{BB962C8B-B14F-4D97-AF65-F5344CB8AC3E}">
        <p14:creationId xmlns:p14="http://schemas.microsoft.com/office/powerpoint/2010/main" val="38106637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pl-PL" dirty="0"/>
              <a:t>Demo</a:t>
            </a:r>
            <a:endParaRPr lang="en-US" dirty="0"/>
          </a:p>
        </p:txBody>
      </p:sp>
      <p:sp>
        <p:nvSpPr>
          <p:cNvPr id="6" name="Text Placeholder 5"/>
          <p:cNvSpPr>
            <a:spLocks noGrp="1"/>
          </p:cNvSpPr>
          <p:nvPr>
            <p:ph type="body" sz="quarter" idx="12"/>
          </p:nvPr>
        </p:nvSpPr>
        <p:spPr>
          <a:xfrm>
            <a:off x="269239" y="3877277"/>
            <a:ext cx="11762339" cy="1793881"/>
          </a:xfrm>
        </p:spPr>
        <p:txBody>
          <a:bodyPr/>
          <a:lstStyle/>
          <a:p>
            <a:r>
              <a:rPr lang="pl-PL" dirty="0"/>
              <a:t>Event Hub i wysyłanie / odbieranie komunikatów </a:t>
            </a:r>
          </a:p>
          <a:p>
            <a:r>
              <a:rPr lang="pl-PL" dirty="0"/>
              <a:t>Service Bus Explorer</a:t>
            </a:r>
          </a:p>
          <a:p>
            <a:r>
              <a:rPr lang="pl-PL" dirty="0"/>
              <a:t>Service Bus Topic i Queue</a:t>
            </a:r>
          </a:p>
          <a:p>
            <a:r>
              <a:rPr lang="pl-PL" dirty="0"/>
              <a:t>Pierwszy „klient”: </a:t>
            </a:r>
            <a:endParaRPr lang="en-US" dirty="0"/>
          </a:p>
          <a:p>
            <a:pPr lvl="1"/>
            <a:r>
              <a:rPr lang="pl-PL" dirty="0"/>
              <a:t>C:\AzureFY15TK\30-IoTHub\TK2016DemoIoT\EventHub\TKIoT\SendUsingSDK\</a:t>
            </a:r>
            <a:endParaRPr lang="en-US" dirty="0"/>
          </a:p>
        </p:txBody>
      </p:sp>
    </p:spTree>
    <p:extLst>
      <p:ext uri="{BB962C8B-B14F-4D97-AF65-F5344CB8AC3E}">
        <p14:creationId xmlns:p14="http://schemas.microsoft.com/office/powerpoint/2010/main" val="35394608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Autoryzacja w Event Hub</a:t>
            </a:r>
            <a:endParaRPr lang="en-US" dirty="0"/>
          </a:p>
        </p:txBody>
      </p:sp>
      <p:sp>
        <p:nvSpPr>
          <p:cNvPr id="5" name="Text Placeholder 4"/>
          <p:cNvSpPr>
            <a:spLocks noGrp="1"/>
          </p:cNvSpPr>
          <p:nvPr>
            <p:ph type="body" sz="quarter" idx="10"/>
          </p:nvPr>
        </p:nvSpPr>
        <p:spPr>
          <a:xfrm>
            <a:off x="269239" y="1189177"/>
            <a:ext cx="11653523" cy="3488584"/>
          </a:xfrm>
        </p:spPr>
        <p:txBody>
          <a:bodyPr/>
          <a:lstStyle/>
          <a:p>
            <a:r>
              <a:rPr lang="pl-PL" sz="2800" dirty="0"/>
              <a:t>AMQP</a:t>
            </a:r>
          </a:p>
          <a:p>
            <a:pPr lvl="1"/>
            <a:r>
              <a:rPr lang="en-US" sz="1400" dirty="0"/>
              <a:t>Endpoint=sb://&lt;konto&gt;.servicebus.windows.net/;SharedAccessKeyName=RootManageSharedAccessKey;SharedAccessKey=</a:t>
            </a:r>
            <a:r>
              <a:rPr lang="pl-PL" sz="1400" dirty="0"/>
              <a:t>&lt;klucz&gt;</a:t>
            </a:r>
          </a:p>
          <a:p>
            <a:r>
              <a:rPr lang="pl-PL" sz="2400" dirty="0"/>
              <a:t>HTTP</a:t>
            </a:r>
            <a:r>
              <a:rPr lang="pl-PL" sz="2400" b="1" dirty="0"/>
              <a:t>S</a:t>
            </a:r>
            <a:r>
              <a:rPr lang="pl-PL" sz="2400" dirty="0"/>
              <a:t> &lt;- TYLKO, nie da się bez szyfrowania</a:t>
            </a:r>
            <a:endParaRPr lang="en-US" sz="2400" dirty="0"/>
          </a:p>
          <a:p>
            <a:pPr lvl="1"/>
            <a:r>
              <a:rPr lang="en-US" dirty="0">
                <a:hlinkClick r:id="rId2"/>
              </a:rPr>
              <a:t>https://mk06tkiot.servicebus.windows.net/tkiot/publishers/device0002/messages</a:t>
            </a:r>
            <a:endParaRPr lang="en-US" dirty="0"/>
          </a:p>
          <a:p>
            <a:pPr lvl="1"/>
            <a:r>
              <a:rPr lang="en-US" sz="1800" dirty="0"/>
              <a:t>Authorization: </a:t>
            </a:r>
            <a:r>
              <a:rPr lang="en-US" sz="1800" dirty="0" err="1"/>
              <a:t>SharedAccessSignature</a:t>
            </a:r>
            <a:r>
              <a:rPr lang="en-US" sz="1800" dirty="0"/>
              <a:t> </a:t>
            </a:r>
            <a:r>
              <a:rPr lang="en-US" sz="1800" dirty="0" err="1"/>
              <a:t>sr</a:t>
            </a:r>
            <a:r>
              <a:rPr lang="en-US" sz="1800" dirty="0"/>
              <a:t>=https%3a%2f%2fmk06tkiot.servicebus.windows.net%2ftkiot%2fpublishers%2fdevice0002%2fmessages&amp;sig=&lt;sig&gt;&amp;se=1483699501&amp;skn=</a:t>
            </a:r>
            <a:r>
              <a:rPr lang="en-US" sz="1800" dirty="0" err="1"/>
              <a:t>sasdevice</a:t>
            </a:r>
            <a:endParaRPr lang="pl-PL" sz="1800" dirty="0"/>
          </a:p>
          <a:p>
            <a:r>
              <a:rPr lang="pl-PL" sz="2800" dirty="0"/>
              <a:t>SAS</a:t>
            </a:r>
            <a:r>
              <a:rPr lang="en-US" sz="2800" dirty="0"/>
              <a:t> – </a:t>
            </a:r>
            <a:r>
              <a:rPr lang="en-US" sz="2800" dirty="0" err="1"/>
              <a:t>generowanie</a:t>
            </a:r>
            <a:r>
              <a:rPr lang="en-US" sz="2800" dirty="0"/>
              <a:t>:</a:t>
            </a:r>
            <a:endParaRPr lang="pl-PL" sz="2800" dirty="0"/>
          </a:p>
          <a:p>
            <a:endParaRPr lang="en-US" dirty="0"/>
          </a:p>
        </p:txBody>
      </p:sp>
      <p:pic>
        <p:nvPicPr>
          <p:cNvPr id="6" name="Picture 5"/>
          <p:cNvPicPr>
            <a:picLocks noChangeAspect="1"/>
          </p:cNvPicPr>
          <p:nvPr/>
        </p:nvPicPr>
        <p:blipFill>
          <a:blip r:embed="rId3"/>
          <a:stretch>
            <a:fillRect/>
          </a:stretch>
        </p:blipFill>
        <p:spPr>
          <a:xfrm>
            <a:off x="266921" y="3895613"/>
            <a:ext cx="8662737" cy="2962387"/>
          </a:xfrm>
          <a:prstGeom prst="rect">
            <a:avLst/>
          </a:prstGeom>
        </p:spPr>
      </p:pic>
    </p:spTree>
    <p:extLst>
      <p:ext uri="{BB962C8B-B14F-4D97-AF65-F5344CB8AC3E}">
        <p14:creationId xmlns:p14="http://schemas.microsoft.com/office/powerpoint/2010/main" val="38029188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pl-PL" dirty="0"/>
              <a:t>Demo</a:t>
            </a:r>
            <a:endParaRPr lang="en-US" dirty="0"/>
          </a:p>
        </p:txBody>
      </p:sp>
      <p:sp>
        <p:nvSpPr>
          <p:cNvPr id="6" name="Text Placeholder 5"/>
          <p:cNvSpPr>
            <a:spLocks noGrp="1"/>
          </p:cNvSpPr>
          <p:nvPr>
            <p:ph type="body" sz="quarter" idx="12"/>
          </p:nvPr>
        </p:nvSpPr>
        <p:spPr>
          <a:xfrm>
            <a:off x="269240" y="2933701"/>
            <a:ext cx="9860674" cy="2737458"/>
          </a:xfrm>
        </p:spPr>
        <p:txBody>
          <a:bodyPr/>
          <a:lstStyle/>
          <a:p>
            <a:r>
              <a:rPr lang="pl-PL" dirty="0"/>
              <a:t>Session i Service Bus Queue</a:t>
            </a:r>
            <a:endParaRPr lang="en-US" dirty="0"/>
          </a:p>
          <a:p>
            <a:pPr lvl="1"/>
            <a:r>
              <a:rPr lang="pl-PL" dirty="0"/>
              <a:t>"C:\AzureFY15TK\12 Service Bus (CQRS)\</a:t>
            </a:r>
            <a:r>
              <a:rPr lang="pl-PL" dirty="0" err="1"/>
              <a:t>ServiceBusWebAndConsoleDemo</a:t>
            </a:r>
            <a:r>
              <a:rPr lang="pl-PL" dirty="0"/>
              <a:t>" </a:t>
            </a:r>
          </a:p>
          <a:p>
            <a:r>
              <a:rPr lang="pl-PL" dirty="0"/>
              <a:t>Opcje:</a:t>
            </a:r>
          </a:p>
          <a:p>
            <a:pPr lvl="1"/>
            <a:r>
              <a:rPr lang="en-US" dirty="0"/>
              <a:t>C:\AzureFY15TK\30-IoTHub\TK2016DemoIoT\EventHub\EventHubSAS\EventHubSASGenerator </a:t>
            </a:r>
            <a:r>
              <a:rPr lang="pl-PL" dirty="0"/>
              <a:t>(HTTP i Topic)</a:t>
            </a:r>
          </a:p>
          <a:p>
            <a:pPr lvl="1"/>
            <a:r>
              <a:rPr lang="pl-PL" dirty="0"/>
              <a:t>C:\AzureFY15TK\30-IoTHub\TK2016DemoIoT\EventHub\TKIoT\SendUsingHTTP\</a:t>
            </a:r>
          </a:p>
          <a:p>
            <a:endParaRPr lang="en-US" dirty="0"/>
          </a:p>
        </p:txBody>
      </p:sp>
    </p:spTree>
    <p:extLst>
      <p:ext uri="{BB962C8B-B14F-4D97-AF65-F5344CB8AC3E}">
        <p14:creationId xmlns:p14="http://schemas.microsoft.com/office/powerpoint/2010/main" val="14230131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Podsumowanie – zdarzenia w Azure</a:t>
            </a:r>
            <a:endParaRPr lang="en-US" dirty="0"/>
          </a:p>
        </p:txBody>
      </p:sp>
      <p:sp>
        <p:nvSpPr>
          <p:cNvPr id="5" name="Text Placeholder 4"/>
          <p:cNvSpPr>
            <a:spLocks noGrp="1"/>
          </p:cNvSpPr>
          <p:nvPr>
            <p:ph type="body" sz="quarter" idx="10"/>
          </p:nvPr>
        </p:nvSpPr>
        <p:spPr>
          <a:xfrm>
            <a:off x="269239" y="1189177"/>
            <a:ext cx="11653523" cy="4046236"/>
          </a:xfrm>
        </p:spPr>
        <p:txBody>
          <a:bodyPr/>
          <a:lstStyle/>
          <a:p>
            <a:r>
              <a:rPr lang="pl-PL" dirty="0"/>
              <a:t>Event Hub – </a:t>
            </a:r>
            <a:r>
              <a:rPr lang="pl-PL" i="1" dirty="0" err="1"/>
              <a:t>partitioning</a:t>
            </a:r>
            <a:r>
              <a:rPr lang="pl-PL" i="1" dirty="0"/>
              <a:t> </a:t>
            </a:r>
            <a:r>
              <a:rPr lang="pl-PL" i="1" dirty="0" err="1"/>
              <a:t>consumer</a:t>
            </a:r>
            <a:endParaRPr lang="pl-PL" i="1" dirty="0"/>
          </a:p>
          <a:p>
            <a:r>
              <a:rPr lang="pl-PL" dirty="0"/>
              <a:t>Service Bus Queue i </a:t>
            </a:r>
            <a:r>
              <a:rPr lang="pl-PL" dirty="0" err="1"/>
              <a:t>Topics</a:t>
            </a:r>
            <a:r>
              <a:rPr lang="pl-PL" dirty="0"/>
              <a:t> – </a:t>
            </a:r>
            <a:r>
              <a:rPr lang="pl-PL" i="1" dirty="0" err="1"/>
              <a:t>competing</a:t>
            </a:r>
            <a:r>
              <a:rPr lang="pl-PL" i="1" dirty="0"/>
              <a:t> </a:t>
            </a:r>
            <a:r>
              <a:rPr lang="pl-PL" i="1" dirty="0" err="1"/>
              <a:t>consumer</a:t>
            </a:r>
            <a:endParaRPr lang="pl-PL" i="1" dirty="0"/>
          </a:p>
          <a:p>
            <a:endParaRPr lang="en-US" dirty="0"/>
          </a:p>
          <a:p>
            <a:r>
              <a:rPr lang="pl-PL" dirty="0"/>
              <a:t>API: HTTP</a:t>
            </a:r>
            <a:r>
              <a:rPr lang="pl-PL" b="1" dirty="0"/>
              <a:t>S</a:t>
            </a:r>
            <a:r>
              <a:rPr lang="pl-PL" dirty="0"/>
              <a:t> i AMQP</a:t>
            </a:r>
          </a:p>
          <a:p>
            <a:endParaRPr lang="pl-PL" dirty="0"/>
          </a:p>
          <a:p>
            <a:r>
              <a:rPr lang="pl-PL" dirty="0"/>
              <a:t>SAS</a:t>
            </a:r>
          </a:p>
        </p:txBody>
      </p:sp>
    </p:spTree>
    <p:extLst>
      <p:ext uri="{BB962C8B-B14F-4D97-AF65-F5344CB8AC3E}">
        <p14:creationId xmlns:p14="http://schemas.microsoft.com/office/powerpoint/2010/main" val="14262629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Czego</a:t>
            </a:r>
            <a:r>
              <a:rPr lang="en-US" dirty="0"/>
              <a:t> </a:t>
            </a:r>
            <a:r>
              <a:rPr lang="en-US" dirty="0" err="1"/>
              <a:t>nam</a:t>
            </a:r>
            <a:r>
              <a:rPr lang="en-US" dirty="0"/>
              <a:t> </a:t>
            </a:r>
            <a:r>
              <a:rPr lang="en-US" dirty="0" err="1"/>
              <a:t>brakuje</a:t>
            </a:r>
            <a:r>
              <a:rPr lang="en-US" dirty="0"/>
              <a:t>?</a:t>
            </a:r>
          </a:p>
        </p:txBody>
      </p:sp>
      <p:sp>
        <p:nvSpPr>
          <p:cNvPr id="4" name="Text Placeholder 3"/>
          <p:cNvSpPr>
            <a:spLocks noGrp="1"/>
          </p:cNvSpPr>
          <p:nvPr>
            <p:ph type="body" sz="quarter" idx="10"/>
          </p:nvPr>
        </p:nvSpPr>
        <p:spPr>
          <a:xfrm>
            <a:off x="269239" y="1189177"/>
            <a:ext cx="11653523" cy="5374035"/>
          </a:xfrm>
        </p:spPr>
        <p:txBody>
          <a:bodyPr/>
          <a:lstStyle/>
          <a:p>
            <a:r>
              <a:rPr lang="en-US" dirty="0"/>
              <a:t>(jest: </a:t>
            </a:r>
            <a:r>
              <a:rPr lang="en-US" dirty="0" err="1"/>
              <a:t>telemetria</a:t>
            </a:r>
            <a:r>
              <a:rPr lang="en-US" dirty="0"/>
              <a:t>)</a:t>
            </a:r>
          </a:p>
          <a:p>
            <a:r>
              <a:rPr lang="en-US" dirty="0" err="1"/>
              <a:t>Wyzwania</a:t>
            </a:r>
            <a:r>
              <a:rPr lang="en-US" dirty="0"/>
              <a:t>:</a:t>
            </a:r>
          </a:p>
          <a:p>
            <a:pPr lvl="1"/>
            <a:r>
              <a:rPr lang="en-US" dirty="0" err="1"/>
              <a:t>Identyfikacja</a:t>
            </a:r>
            <a:r>
              <a:rPr lang="en-US" dirty="0"/>
              <a:t> </a:t>
            </a:r>
            <a:r>
              <a:rPr lang="en-US" dirty="0" err="1"/>
              <a:t>urz</a:t>
            </a:r>
            <a:r>
              <a:rPr lang="pl-PL" dirty="0" err="1"/>
              <a:t>ądzenia</a:t>
            </a:r>
            <a:r>
              <a:rPr lang="pl-PL" dirty="0"/>
              <a:t>, które wysyła komunikaty (</a:t>
            </a:r>
            <a:r>
              <a:rPr lang="pl-PL" dirty="0" err="1"/>
              <a:t>deaktywacja</a:t>
            </a:r>
            <a:r>
              <a:rPr lang="pl-PL" dirty="0"/>
              <a:t>, zmiana certyfikatu itp..)</a:t>
            </a:r>
          </a:p>
          <a:p>
            <a:pPr lvl="1"/>
            <a:r>
              <a:rPr lang="pl-PL" dirty="0"/>
              <a:t>Grupowanie urządzeń (na którym piętrze, jakiego typu itp.)</a:t>
            </a:r>
          </a:p>
          <a:p>
            <a:pPr lvl="1"/>
            <a:r>
              <a:rPr lang="pl-PL" dirty="0"/>
              <a:t>Wydawanie poleceń urządzeniu</a:t>
            </a:r>
          </a:p>
          <a:p>
            <a:pPr lvl="2"/>
            <a:r>
              <a:rPr lang="pl-PL" dirty="0"/>
              <a:t>Aktualizacja oprogramowania na urządzeniu</a:t>
            </a:r>
          </a:p>
          <a:p>
            <a:pPr lvl="2"/>
            <a:r>
              <a:rPr lang="pl-PL" dirty="0"/>
              <a:t>Wołanie metody na urządzeniu</a:t>
            </a:r>
          </a:p>
          <a:p>
            <a:pPr lvl="2"/>
            <a:r>
              <a:rPr lang="pl-PL" dirty="0"/>
              <a:t>Wysyłanie komunikatu do urządzenia</a:t>
            </a:r>
          </a:p>
          <a:p>
            <a:pPr lvl="2"/>
            <a:r>
              <a:rPr lang="pl-PL" dirty="0"/>
              <a:t>Grupowe polecenia! Do urządzeń o danej cesze</a:t>
            </a:r>
          </a:p>
          <a:p>
            <a:pPr lvl="2"/>
            <a:r>
              <a:rPr lang="pl-PL" dirty="0"/>
              <a:t>…</a:t>
            </a:r>
            <a:endParaRPr lang="en-US" dirty="0"/>
          </a:p>
          <a:p>
            <a:pPr lvl="1"/>
            <a:r>
              <a:rPr lang="pl-PL" dirty="0"/>
              <a:t>Duże komunikaty (na przykład – obraz)</a:t>
            </a:r>
            <a:endParaRPr lang="en-US" dirty="0"/>
          </a:p>
          <a:p>
            <a:pPr lvl="1"/>
            <a:r>
              <a:rPr lang="en-US" dirty="0"/>
              <a:t>Stan </a:t>
            </a:r>
            <a:r>
              <a:rPr lang="en-US" dirty="0" err="1"/>
              <a:t>urz</a:t>
            </a:r>
            <a:r>
              <a:rPr lang="pl-PL" dirty="0" err="1"/>
              <a:t>ądzenia</a:t>
            </a:r>
            <a:r>
              <a:rPr lang="pl-PL" dirty="0"/>
              <a:t> – czy przyjął polecenie, jakie ma właściwości </a:t>
            </a:r>
            <a:r>
              <a:rPr lang="pl-PL" dirty="0" err="1"/>
              <a:t>itp</a:t>
            </a:r>
            <a:endParaRPr lang="pl-PL" dirty="0"/>
          </a:p>
          <a:p>
            <a:pPr lvl="1"/>
            <a:r>
              <a:rPr lang="pl-PL" dirty="0"/>
              <a:t>Maleństwa bez Windows / Linux / Java (i brak obsługi AMQP / HTTP)</a:t>
            </a:r>
          </a:p>
          <a:p>
            <a:pPr lvl="2"/>
            <a:r>
              <a:rPr lang="pl-PL" dirty="0"/>
              <a:t>Czyli jakaś bramka pośrednia</a:t>
            </a:r>
          </a:p>
        </p:txBody>
      </p:sp>
    </p:spTree>
    <p:extLst>
      <p:ext uri="{BB962C8B-B14F-4D97-AF65-F5344CB8AC3E}">
        <p14:creationId xmlns:p14="http://schemas.microsoft.com/office/powerpoint/2010/main" val="40998573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6" name="Rectangle 16"/>
          <p:cNvSpPr>
            <a:spLocks noChangeArrowheads="1"/>
          </p:cNvSpPr>
          <p:nvPr/>
        </p:nvSpPr>
        <p:spPr bwMode="auto">
          <a:xfrm>
            <a:off x="596907" y="4612029"/>
            <a:ext cx="1366644" cy="980857"/>
          </a:xfrm>
          <a:prstGeom prst="rect">
            <a:avLst/>
          </a:prstGeom>
          <a:no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418">
              <a:defRPr/>
            </a:pPr>
            <a:r>
              <a:rPr lang="en-US" altLang="en-US" sz="1600" kern="0" dirty="0">
                <a:solidFill>
                  <a:srgbClr val="000000"/>
                </a:solidFill>
                <a:latin typeface="Segoe UI Light" panose="020B0502040204020203" pitchFamily="34" charset="0"/>
                <a:cs typeface="Segoe UI Light" panose="020B0502040204020203" pitchFamily="34" charset="0"/>
              </a:rPr>
              <a:t>Devices</a:t>
            </a:r>
            <a:endParaRPr lang="en-US" sz="1600" kern="0" dirty="0">
              <a:solidFill>
                <a:srgbClr val="000000"/>
              </a:solidFill>
              <a:latin typeface="Segoe UI Light" panose="020B0502040204020203" pitchFamily="34" charset="0"/>
              <a:cs typeface="Segoe UI Light" panose="020B0502040204020203" pitchFamily="34" charset="0"/>
            </a:endParaRPr>
          </a:p>
        </p:txBody>
      </p:sp>
      <p:sp>
        <p:nvSpPr>
          <p:cNvPr id="6" name="Azuee Iot Suite"/>
          <p:cNvSpPr>
            <a:spLocks noChangeArrowheads="1"/>
          </p:cNvSpPr>
          <p:nvPr/>
        </p:nvSpPr>
        <p:spPr bwMode="auto">
          <a:xfrm>
            <a:off x="2868940" y="2026903"/>
            <a:ext cx="6559980" cy="4091372"/>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dirty="0">
              <a:solidFill>
                <a:srgbClr val="000000"/>
              </a:solidFill>
              <a:latin typeface="Segoe UI"/>
            </a:endParaRPr>
          </a:p>
        </p:txBody>
      </p:sp>
      <p:sp>
        <p:nvSpPr>
          <p:cNvPr id="3080" name="Rectangle 148"/>
          <p:cNvSpPr>
            <a:spLocks noChangeArrowheads="1"/>
          </p:cNvSpPr>
          <p:nvPr/>
        </p:nvSpPr>
        <p:spPr bwMode="auto">
          <a:xfrm>
            <a:off x="6840124" y="3089136"/>
            <a:ext cx="3366922" cy="2364863"/>
          </a:xfrm>
          <a:prstGeom prst="rect">
            <a:avLst/>
          </a:prstGeom>
          <a:noFill/>
          <a:ln>
            <a:noFill/>
          </a:ln>
        </p:spPr>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grpSp>
        <p:nvGrpSpPr>
          <p:cNvPr id="12293" name="Group 12292"/>
          <p:cNvGrpSpPr/>
          <p:nvPr/>
        </p:nvGrpSpPr>
        <p:grpSpPr>
          <a:xfrm>
            <a:off x="1700961" y="4307987"/>
            <a:ext cx="1053950" cy="115872"/>
            <a:chOff x="2220913" y="3722688"/>
            <a:chExt cx="1054100" cy="115888"/>
          </a:xfrm>
          <a:noFill/>
        </p:grpSpPr>
        <p:sp>
          <p:nvSpPr>
            <p:cNvPr id="3208" name="Line 18"/>
            <p:cNvSpPr>
              <a:spLocks noChangeShapeType="1"/>
            </p:cNvSpPr>
            <p:nvPr/>
          </p:nvSpPr>
          <p:spPr bwMode="auto">
            <a:xfrm>
              <a:off x="2220913" y="3779838"/>
              <a:ext cx="966788" cy="0"/>
            </a:xfrm>
            <a:prstGeom prst="line">
              <a:avLst/>
            </a:prstGeom>
            <a:grpFill/>
            <a:ln>
              <a:headEnd/>
              <a:tailEnd/>
            </a:ln>
            <a:extLst/>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3209" name="Freeform 19"/>
            <p:cNvSpPr>
              <a:spLocks/>
            </p:cNvSpPr>
            <p:nvPr/>
          </p:nvSpPr>
          <p:spPr bwMode="auto">
            <a:xfrm>
              <a:off x="3159125" y="3722688"/>
              <a:ext cx="115888" cy="115888"/>
            </a:xfrm>
            <a:custGeom>
              <a:avLst/>
              <a:gdLst>
                <a:gd name="T0" fmla="*/ 171 w 171"/>
                <a:gd name="T1" fmla="*/ 85 h 171"/>
                <a:gd name="T2" fmla="*/ 0 w 171"/>
                <a:gd name="T3" fmla="*/ 171 h 171"/>
                <a:gd name="T4" fmla="*/ 0 w 171"/>
                <a:gd name="T5" fmla="*/ 0 h 171"/>
                <a:gd name="T6" fmla="*/ 171 w 171"/>
                <a:gd name="T7" fmla="*/ 85 h 171"/>
              </a:gdLst>
              <a:ahLst/>
              <a:cxnLst>
                <a:cxn ang="0">
                  <a:pos x="T0" y="T1"/>
                </a:cxn>
                <a:cxn ang="0">
                  <a:pos x="T2" y="T3"/>
                </a:cxn>
                <a:cxn ang="0">
                  <a:pos x="T4" y="T5"/>
                </a:cxn>
                <a:cxn ang="0">
                  <a:pos x="T6" y="T7"/>
                </a:cxn>
              </a:cxnLst>
              <a:rect l="0" t="0" r="r" b="b"/>
              <a:pathLst>
                <a:path w="171" h="171">
                  <a:moveTo>
                    <a:pt x="171" y="85"/>
                  </a:moveTo>
                  <a:lnTo>
                    <a:pt x="0" y="171"/>
                  </a:lnTo>
                  <a:cubicBezTo>
                    <a:pt x="27" y="117"/>
                    <a:pt x="27" y="54"/>
                    <a:pt x="0" y="0"/>
                  </a:cubicBezTo>
                  <a:lnTo>
                    <a:pt x="171" y="85"/>
                  </a:ln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grpSp>
      <p:grpSp>
        <p:nvGrpSpPr>
          <p:cNvPr id="12295" name="Group 12294"/>
          <p:cNvGrpSpPr/>
          <p:nvPr/>
        </p:nvGrpSpPr>
        <p:grpSpPr>
          <a:xfrm>
            <a:off x="1700960" y="4568300"/>
            <a:ext cx="1041253" cy="115872"/>
            <a:chOff x="2220913" y="3983038"/>
            <a:chExt cx="1041400" cy="115888"/>
          </a:xfrm>
          <a:noFill/>
        </p:grpSpPr>
        <p:sp>
          <p:nvSpPr>
            <p:cNvPr id="209" name="Line 83"/>
            <p:cNvSpPr>
              <a:spLocks noChangeShapeType="1"/>
            </p:cNvSpPr>
            <p:nvPr/>
          </p:nvSpPr>
          <p:spPr bwMode="auto">
            <a:xfrm flipH="1">
              <a:off x="2308225" y="4041775"/>
              <a:ext cx="954088" cy="0"/>
            </a:xfrm>
            <a:prstGeom prst="line">
              <a:avLst/>
            </a:prstGeom>
            <a:grpFill/>
            <a:ln>
              <a:headEnd/>
              <a:tailEnd/>
            </a:ln>
            <a:extLst/>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210"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grpSp>
      <p:grpSp>
        <p:nvGrpSpPr>
          <p:cNvPr id="12289" name="Group 12288"/>
          <p:cNvGrpSpPr/>
          <p:nvPr/>
        </p:nvGrpSpPr>
        <p:grpSpPr>
          <a:xfrm>
            <a:off x="1091445" y="4353303"/>
            <a:ext cx="326978" cy="338090"/>
            <a:chOff x="1308100" y="3205163"/>
            <a:chExt cx="327025" cy="338138"/>
          </a:xfrm>
          <a:noFill/>
        </p:grpSpPr>
        <p:sp>
          <p:nvSpPr>
            <p:cNvPr id="249" name="Freeform 123"/>
            <p:cNvSpPr>
              <a:spLocks noEditPoints="1"/>
            </p:cNvSpPr>
            <p:nvPr/>
          </p:nvSpPr>
          <p:spPr bwMode="auto">
            <a:xfrm>
              <a:off x="1308100" y="3205163"/>
              <a:ext cx="327025" cy="338138"/>
            </a:xfrm>
            <a:custGeom>
              <a:avLst/>
              <a:gdLst>
                <a:gd name="T0" fmla="*/ 382 w 482"/>
                <a:gd name="T1" fmla="*/ 0 h 500"/>
                <a:gd name="T2" fmla="*/ 67 w 482"/>
                <a:gd name="T3" fmla="*/ 0 h 500"/>
                <a:gd name="T4" fmla="*/ 0 w 482"/>
                <a:gd name="T5" fmla="*/ 67 h 500"/>
                <a:gd name="T6" fmla="*/ 0 w 482"/>
                <a:gd name="T7" fmla="*/ 434 h 500"/>
                <a:gd name="T8" fmla="*/ 67 w 482"/>
                <a:gd name="T9" fmla="*/ 500 h 500"/>
                <a:gd name="T10" fmla="*/ 415 w 482"/>
                <a:gd name="T11" fmla="*/ 500 h 500"/>
                <a:gd name="T12" fmla="*/ 482 w 482"/>
                <a:gd name="T13" fmla="*/ 434 h 500"/>
                <a:gd name="T14" fmla="*/ 482 w 482"/>
                <a:gd name="T15" fmla="*/ 99 h 500"/>
                <a:gd name="T16" fmla="*/ 382 w 482"/>
                <a:gd name="T17" fmla="*/ 0 h 500"/>
                <a:gd name="T18" fmla="*/ 441 w 482"/>
                <a:gd name="T19" fmla="*/ 434 h 500"/>
                <a:gd name="T20" fmla="*/ 415 w 482"/>
                <a:gd name="T21" fmla="*/ 460 h 500"/>
                <a:gd name="T22" fmla="*/ 67 w 482"/>
                <a:gd name="T23" fmla="*/ 460 h 500"/>
                <a:gd name="T24" fmla="*/ 41 w 482"/>
                <a:gd name="T25" fmla="*/ 434 h 500"/>
                <a:gd name="T26" fmla="*/ 41 w 482"/>
                <a:gd name="T27" fmla="*/ 67 h 500"/>
                <a:gd name="T28" fmla="*/ 67 w 482"/>
                <a:gd name="T29" fmla="*/ 41 h 500"/>
                <a:gd name="T30" fmla="*/ 361 w 482"/>
                <a:gd name="T31" fmla="*/ 41 h 500"/>
                <a:gd name="T32" fmla="*/ 361 w 482"/>
                <a:gd name="T33" fmla="*/ 123 h 500"/>
                <a:gd name="T34" fmla="*/ 441 w 482"/>
                <a:gd name="T35" fmla="*/ 123 h 500"/>
                <a:gd name="T36" fmla="*/ 441 w 482"/>
                <a:gd name="T37" fmla="*/ 434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2" h="500">
                  <a:moveTo>
                    <a:pt x="382" y="0"/>
                  </a:moveTo>
                  <a:lnTo>
                    <a:pt x="67" y="0"/>
                  </a:lnTo>
                  <a:cubicBezTo>
                    <a:pt x="30" y="0"/>
                    <a:pt x="0" y="30"/>
                    <a:pt x="0" y="67"/>
                  </a:cubicBezTo>
                  <a:lnTo>
                    <a:pt x="0" y="434"/>
                  </a:lnTo>
                  <a:cubicBezTo>
                    <a:pt x="0" y="471"/>
                    <a:pt x="30" y="500"/>
                    <a:pt x="67" y="500"/>
                  </a:cubicBezTo>
                  <a:lnTo>
                    <a:pt x="415" y="500"/>
                  </a:lnTo>
                  <a:cubicBezTo>
                    <a:pt x="452" y="500"/>
                    <a:pt x="482" y="471"/>
                    <a:pt x="482" y="434"/>
                  </a:cubicBezTo>
                  <a:lnTo>
                    <a:pt x="482" y="99"/>
                  </a:lnTo>
                  <a:lnTo>
                    <a:pt x="382" y="0"/>
                  </a:lnTo>
                  <a:close/>
                  <a:moveTo>
                    <a:pt x="441" y="434"/>
                  </a:moveTo>
                  <a:cubicBezTo>
                    <a:pt x="441" y="448"/>
                    <a:pt x="430" y="460"/>
                    <a:pt x="415" y="460"/>
                  </a:cubicBezTo>
                  <a:lnTo>
                    <a:pt x="67" y="460"/>
                  </a:lnTo>
                  <a:cubicBezTo>
                    <a:pt x="52" y="460"/>
                    <a:pt x="41" y="448"/>
                    <a:pt x="41" y="434"/>
                  </a:cubicBezTo>
                  <a:lnTo>
                    <a:pt x="41" y="67"/>
                  </a:lnTo>
                  <a:cubicBezTo>
                    <a:pt x="41" y="52"/>
                    <a:pt x="52" y="41"/>
                    <a:pt x="67" y="41"/>
                  </a:cubicBezTo>
                  <a:lnTo>
                    <a:pt x="361" y="41"/>
                  </a:lnTo>
                  <a:lnTo>
                    <a:pt x="361" y="123"/>
                  </a:lnTo>
                  <a:lnTo>
                    <a:pt x="441" y="123"/>
                  </a:lnTo>
                  <a:lnTo>
                    <a:pt x="441" y="434"/>
                  </a:ln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250" name="Freeform 124"/>
            <p:cNvSpPr>
              <a:spLocks/>
            </p:cNvSpPr>
            <p:nvPr/>
          </p:nvSpPr>
          <p:spPr bwMode="auto">
            <a:xfrm>
              <a:off x="1390650" y="3284538"/>
              <a:ext cx="58738" cy="179388"/>
            </a:xfrm>
            <a:custGeom>
              <a:avLst/>
              <a:gdLst>
                <a:gd name="T0" fmla="*/ 23 w 86"/>
                <a:gd name="T1" fmla="*/ 56 h 265"/>
                <a:gd name="T2" fmla="*/ 23 w 86"/>
                <a:gd name="T3" fmla="*/ 89 h 265"/>
                <a:gd name="T4" fmla="*/ 0 w 86"/>
                <a:gd name="T5" fmla="*/ 118 h 265"/>
                <a:gd name="T6" fmla="*/ 0 w 86"/>
                <a:gd name="T7" fmla="*/ 146 h 265"/>
                <a:gd name="T8" fmla="*/ 23 w 86"/>
                <a:gd name="T9" fmla="*/ 174 h 265"/>
                <a:gd name="T10" fmla="*/ 23 w 86"/>
                <a:gd name="T11" fmla="*/ 210 h 265"/>
                <a:gd name="T12" fmla="*/ 35 w 86"/>
                <a:gd name="T13" fmla="*/ 250 h 265"/>
                <a:gd name="T14" fmla="*/ 86 w 86"/>
                <a:gd name="T15" fmla="*/ 265 h 265"/>
                <a:gd name="T16" fmla="*/ 86 w 86"/>
                <a:gd name="T17" fmla="*/ 236 h 265"/>
                <a:gd name="T18" fmla="*/ 67 w 86"/>
                <a:gd name="T19" fmla="*/ 230 h 265"/>
                <a:gd name="T20" fmla="*/ 61 w 86"/>
                <a:gd name="T21" fmla="*/ 209 h 265"/>
                <a:gd name="T22" fmla="*/ 61 w 86"/>
                <a:gd name="T23" fmla="*/ 179 h 265"/>
                <a:gd name="T24" fmla="*/ 38 w 86"/>
                <a:gd name="T25" fmla="*/ 132 h 265"/>
                <a:gd name="T26" fmla="*/ 38 w 86"/>
                <a:gd name="T27" fmla="*/ 132 h 265"/>
                <a:gd name="T28" fmla="*/ 61 w 86"/>
                <a:gd name="T29" fmla="*/ 86 h 265"/>
                <a:gd name="T30" fmla="*/ 61 w 86"/>
                <a:gd name="T31" fmla="*/ 54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89"/>
                  </a:lnTo>
                  <a:cubicBezTo>
                    <a:pt x="23" y="109"/>
                    <a:pt x="15" y="118"/>
                    <a:pt x="0" y="118"/>
                  </a:cubicBezTo>
                  <a:lnTo>
                    <a:pt x="0" y="146"/>
                  </a:lnTo>
                  <a:cubicBezTo>
                    <a:pt x="15" y="146"/>
                    <a:pt x="23" y="155"/>
                    <a:pt x="23" y="174"/>
                  </a:cubicBezTo>
                  <a:lnTo>
                    <a:pt x="23" y="210"/>
                  </a:lnTo>
                  <a:cubicBezTo>
                    <a:pt x="23" y="229"/>
                    <a:pt x="27" y="242"/>
                    <a:pt x="35" y="250"/>
                  </a:cubicBezTo>
                  <a:cubicBezTo>
                    <a:pt x="45" y="260"/>
                    <a:pt x="62" y="265"/>
                    <a:pt x="86" y="265"/>
                  </a:cubicBezTo>
                  <a:lnTo>
                    <a:pt x="86" y="236"/>
                  </a:lnTo>
                  <a:cubicBezTo>
                    <a:pt x="77" y="236"/>
                    <a:pt x="71" y="234"/>
                    <a:pt x="67" y="230"/>
                  </a:cubicBezTo>
                  <a:cubicBezTo>
                    <a:pt x="63" y="226"/>
                    <a:pt x="61" y="219"/>
                    <a:pt x="61" y="209"/>
                  </a:cubicBezTo>
                  <a:lnTo>
                    <a:pt x="61" y="179"/>
                  </a:lnTo>
                  <a:cubicBezTo>
                    <a:pt x="61" y="154"/>
                    <a:pt x="54" y="139"/>
                    <a:pt x="38" y="132"/>
                  </a:cubicBezTo>
                  <a:lnTo>
                    <a:pt x="38" y="132"/>
                  </a:lnTo>
                  <a:cubicBezTo>
                    <a:pt x="54" y="125"/>
                    <a:pt x="61" y="110"/>
                    <a:pt x="61" y="86"/>
                  </a:cubicBezTo>
                  <a:lnTo>
                    <a:pt x="61" y="54"/>
                  </a:lnTo>
                  <a:cubicBezTo>
                    <a:pt x="61" y="37"/>
                    <a:pt x="70" y="28"/>
                    <a:pt x="86" y="28"/>
                  </a:cubicBezTo>
                  <a:lnTo>
                    <a:pt x="86" y="0"/>
                  </a:lnTo>
                  <a:cubicBezTo>
                    <a:pt x="62" y="0"/>
                    <a:pt x="46" y="5"/>
                    <a:pt x="36" y="14"/>
                  </a:cubicBezTo>
                  <a:cubicBezTo>
                    <a:pt x="27" y="23"/>
                    <a:pt x="23" y="37"/>
                    <a:pt x="23" y="56"/>
                  </a:cubicBez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251" name="Freeform 125"/>
            <p:cNvSpPr>
              <a:spLocks/>
            </p:cNvSpPr>
            <p:nvPr/>
          </p:nvSpPr>
          <p:spPr bwMode="auto">
            <a:xfrm>
              <a:off x="1484313" y="3284538"/>
              <a:ext cx="57150" cy="179388"/>
            </a:xfrm>
            <a:custGeom>
              <a:avLst/>
              <a:gdLst>
                <a:gd name="T0" fmla="*/ 62 w 85"/>
                <a:gd name="T1" fmla="*/ 90 h 265"/>
                <a:gd name="T2" fmla="*/ 62 w 85"/>
                <a:gd name="T3" fmla="*/ 55 h 265"/>
                <a:gd name="T4" fmla="*/ 49 w 85"/>
                <a:gd name="T5" fmla="*/ 14 h 265"/>
                <a:gd name="T6" fmla="*/ 0 w 85"/>
                <a:gd name="T7" fmla="*/ 0 h 265"/>
                <a:gd name="T8" fmla="*/ 0 w 85"/>
                <a:gd name="T9" fmla="*/ 28 h 265"/>
                <a:gd name="T10" fmla="*/ 24 w 85"/>
                <a:gd name="T11" fmla="*/ 54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8 w 85"/>
                <a:gd name="T23" fmla="*/ 230 h 265"/>
                <a:gd name="T24" fmla="*/ 0 w 85"/>
                <a:gd name="T25" fmla="*/ 236 h 265"/>
                <a:gd name="T26" fmla="*/ 0 w 85"/>
                <a:gd name="T27" fmla="*/ 265 h 265"/>
                <a:gd name="T28" fmla="*/ 50 w 85"/>
                <a:gd name="T29" fmla="*/ 250 h 265"/>
                <a:gd name="T30" fmla="*/ 62 w 85"/>
                <a:gd name="T31" fmla="*/ 209 h 265"/>
                <a:gd name="T32" fmla="*/ 62 w 85"/>
                <a:gd name="T33" fmla="*/ 174 h 265"/>
                <a:gd name="T34" fmla="*/ 85 w 85"/>
                <a:gd name="T35" fmla="*/ 146 h 265"/>
                <a:gd name="T36" fmla="*/ 85 w 85"/>
                <a:gd name="T37" fmla="*/ 118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5"/>
                  </a:lnTo>
                  <a:cubicBezTo>
                    <a:pt x="62" y="36"/>
                    <a:pt x="58" y="23"/>
                    <a:pt x="49" y="14"/>
                  </a:cubicBezTo>
                  <a:cubicBezTo>
                    <a:pt x="40" y="5"/>
                    <a:pt x="23" y="0"/>
                    <a:pt x="0" y="0"/>
                  </a:cubicBezTo>
                  <a:lnTo>
                    <a:pt x="0" y="28"/>
                  </a:lnTo>
                  <a:cubicBezTo>
                    <a:pt x="16" y="28"/>
                    <a:pt x="24" y="37"/>
                    <a:pt x="24" y="54"/>
                  </a:cubicBezTo>
                  <a:lnTo>
                    <a:pt x="24" y="85"/>
                  </a:lnTo>
                  <a:cubicBezTo>
                    <a:pt x="24" y="110"/>
                    <a:pt x="31" y="126"/>
                    <a:pt x="47" y="132"/>
                  </a:cubicBezTo>
                  <a:lnTo>
                    <a:pt x="47" y="133"/>
                  </a:lnTo>
                  <a:cubicBezTo>
                    <a:pt x="31" y="139"/>
                    <a:pt x="24" y="154"/>
                    <a:pt x="24" y="178"/>
                  </a:cubicBezTo>
                  <a:lnTo>
                    <a:pt x="24" y="210"/>
                  </a:lnTo>
                  <a:cubicBezTo>
                    <a:pt x="24" y="219"/>
                    <a:pt x="22" y="226"/>
                    <a:pt x="18" y="230"/>
                  </a:cubicBezTo>
                  <a:cubicBezTo>
                    <a:pt x="15" y="234"/>
                    <a:pt x="9" y="236"/>
                    <a:pt x="0" y="236"/>
                  </a:cubicBezTo>
                  <a:lnTo>
                    <a:pt x="0" y="265"/>
                  </a:lnTo>
                  <a:cubicBezTo>
                    <a:pt x="24" y="265"/>
                    <a:pt x="40" y="260"/>
                    <a:pt x="50" y="250"/>
                  </a:cubicBezTo>
                  <a:cubicBezTo>
                    <a:pt x="58" y="242"/>
                    <a:pt x="62" y="228"/>
                    <a:pt x="62" y="209"/>
                  </a:cubicBezTo>
                  <a:lnTo>
                    <a:pt x="62" y="174"/>
                  </a:lnTo>
                  <a:cubicBezTo>
                    <a:pt x="62" y="155"/>
                    <a:pt x="70" y="146"/>
                    <a:pt x="85" y="146"/>
                  </a:cubicBezTo>
                  <a:lnTo>
                    <a:pt x="85" y="118"/>
                  </a:lnTo>
                  <a:cubicBezTo>
                    <a:pt x="70" y="118"/>
                    <a:pt x="62" y="109"/>
                    <a:pt x="62" y="90"/>
                  </a:cubicBez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grpSp>
      <p:sp>
        <p:nvSpPr>
          <p:cNvPr id="3210" name="Rectangle 20"/>
          <p:cNvSpPr>
            <a:spLocks noChangeArrowheads="1"/>
          </p:cNvSpPr>
          <p:nvPr/>
        </p:nvSpPr>
        <p:spPr bwMode="auto">
          <a:xfrm>
            <a:off x="10566259" y="3961549"/>
            <a:ext cx="1315433" cy="1202058"/>
          </a:xfrm>
          <a:prstGeom prst="rect">
            <a:avLst/>
          </a:prstGeom>
          <a:no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18">
              <a:defRPr/>
            </a:pPr>
            <a:r>
              <a:rPr lang="en-US" altLang="en-US" sz="1600" kern="0" dirty="0">
                <a:solidFill>
                  <a:srgbClr val="000000"/>
                </a:solidFill>
                <a:latin typeface="Segoe UI Light" panose="020B0502040204020203" pitchFamily="34" charset="0"/>
                <a:cs typeface="Segoe UI Light" panose="020B0502040204020203" pitchFamily="34" charset="0"/>
              </a:rPr>
              <a:t>Back end systems and processes</a:t>
            </a:r>
          </a:p>
          <a:p>
            <a:pPr defTabSz="932418">
              <a:defRPr/>
            </a:pPr>
            <a:endParaRPr lang="en-US" sz="1600" kern="0" dirty="0">
              <a:solidFill>
                <a:srgbClr val="000000"/>
              </a:solidFill>
              <a:latin typeface="Segoe UI Light" panose="020B0502040204020203" pitchFamily="34" charset="0"/>
              <a:cs typeface="Segoe UI Light" panose="020B0502040204020203" pitchFamily="34" charset="0"/>
            </a:endParaRPr>
          </a:p>
        </p:txBody>
      </p:sp>
      <p:sp>
        <p:nvSpPr>
          <p:cNvPr id="253" name="Rectangle 127"/>
          <p:cNvSpPr>
            <a:spLocks noChangeArrowheads="1"/>
          </p:cNvSpPr>
          <p:nvPr/>
        </p:nvSpPr>
        <p:spPr bwMode="auto">
          <a:xfrm>
            <a:off x="975573" y="4826743"/>
            <a:ext cx="35266" cy="153888"/>
          </a:xfrm>
          <a:prstGeom prst="rect">
            <a:avLst/>
          </a:prstGeom>
          <a:noFill/>
          <a:ln>
            <a:noFill/>
          </a:ln>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defRPr/>
            </a:pPr>
            <a:r>
              <a:rPr lang="en-US" altLang="en-US" sz="1000" kern="0" dirty="0">
                <a:solidFill>
                  <a:srgbClr val="000000"/>
                </a:solidFill>
                <a:latin typeface="Segoe UI" panose="020B0502040204020203" pitchFamily="34" charset="0"/>
              </a:rPr>
              <a:t> </a:t>
            </a:r>
            <a:endParaRPr lang="en-US" altLang="en-US" sz="1765" kern="0" dirty="0">
              <a:solidFill>
                <a:srgbClr val="000000"/>
              </a:solidFill>
            </a:endParaRPr>
          </a:p>
        </p:txBody>
      </p:sp>
      <p:sp>
        <p:nvSpPr>
          <p:cNvPr id="387" name="Freeform 386"/>
          <p:cNvSpPr>
            <a:spLocks noChangeAspect="1"/>
          </p:cNvSpPr>
          <p:nvPr/>
        </p:nvSpPr>
        <p:spPr bwMode="auto">
          <a:xfrm rot="5280000">
            <a:off x="3157082" y="3973000"/>
            <a:ext cx="447268" cy="568732"/>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rgbClr val="000000"/>
              </a:solidFill>
              <a:latin typeface="Segoe UI"/>
            </a:endParaRPr>
          </a:p>
        </p:txBody>
      </p:sp>
      <p:grpSp>
        <p:nvGrpSpPr>
          <p:cNvPr id="12575" name="Group 12574"/>
          <p:cNvGrpSpPr/>
          <p:nvPr/>
        </p:nvGrpSpPr>
        <p:grpSpPr>
          <a:xfrm>
            <a:off x="5291364" y="4023944"/>
            <a:ext cx="484118" cy="498404"/>
            <a:chOff x="2296894" y="-3310276"/>
            <a:chExt cx="484187" cy="498475"/>
          </a:xfrm>
          <a:noFill/>
        </p:grpSpPr>
        <p:sp>
          <p:nvSpPr>
            <p:cNvPr id="12361"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62"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63"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64"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65"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66"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67"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68"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grpSp>
      <p:sp>
        <p:nvSpPr>
          <p:cNvPr id="12369" name="Rectangle 180"/>
          <p:cNvSpPr>
            <a:spLocks noChangeArrowheads="1"/>
          </p:cNvSpPr>
          <p:nvPr/>
        </p:nvSpPr>
        <p:spPr bwMode="auto">
          <a:xfrm>
            <a:off x="5201901" y="4604334"/>
            <a:ext cx="642805" cy="169277"/>
          </a:xfrm>
          <a:prstGeom prst="rect">
            <a:avLst/>
          </a:prstGeom>
          <a:noFill/>
          <a:ln>
            <a:noFill/>
            <a:headEnd/>
            <a:tailEnd/>
          </a:ln>
          <a:extLst/>
        </p:spPr>
        <p:style>
          <a:lnRef idx="2">
            <a:schemeClr val="dk1"/>
          </a:lnRef>
          <a:fillRef idx="1">
            <a:schemeClr val="lt1"/>
          </a:fillRef>
          <a:effectRef idx="0">
            <a:schemeClr val="dk1"/>
          </a:effectRef>
          <a:fontRef idx="minor">
            <a:schemeClr val="dk1"/>
          </a:fontRef>
        </p:style>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defRPr/>
            </a:pPr>
            <a:r>
              <a:rPr lang="en-US" altLang="en-US" sz="1100" kern="0" dirty="0">
                <a:solidFill>
                  <a:srgbClr val="000000"/>
                </a:solidFill>
                <a:latin typeface="Segoe UI" panose="020B0502040204020203" pitchFamily="34" charset="0"/>
              </a:rPr>
              <a:t>Event Hub</a:t>
            </a:r>
            <a:endParaRPr lang="en-US" altLang="en-US" sz="1765" kern="0" dirty="0">
              <a:solidFill>
                <a:srgbClr val="000000"/>
              </a:solidFill>
            </a:endParaRPr>
          </a:p>
        </p:txBody>
      </p:sp>
      <p:sp>
        <p:nvSpPr>
          <p:cNvPr id="12370" name="Line 181"/>
          <p:cNvSpPr>
            <a:spLocks noChangeShapeType="1"/>
          </p:cNvSpPr>
          <p:nvPr/>
        </p:nvSpPr>
        <p:spPr bwMode="auto">
          <a:xfrm>
            <a:off x="3616789" y="4273145"/>
            <a:ext cx="380946" cy="0"/>
          </a:xfrm>
          <a:prstGeom prst="line">
            <a:avLst/>
          </a:prstGeom>
          <a:ln>
            <a:headEnd/>
            <a:tailEnd/>
          </a:ln>
          <a:extLst/>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71" name="Freeform 182"/>
          <p:cNvSpPr>
            <a:spLocks/>
          </p:cNvSpPr>
          <p:nvPr/>
        </p:nvSpPr>
        <p:spPr bwMode="auto">
          <a:xfrm>
            <a:off x="3965990" y="4209654"/>
            <a:ext cx="128569" cy="126982"/>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no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72" name="Line 183"/>
          <p:cNvSpPr>
            <a:spLocks noChangeShapeType="1"/>
          </p:cNvSpPr>
          <p:nvPr/>
        </p:nvSpPr>
        <p:spPr bwMode="auto">
          <a:xfrm>
            <a:off x="5783419" y="4273145"/>
            <a:ext cx="460310" cy="0"/>
          </a:xfrm>
          <a:prstGeom prst="line">
            <a:avLst/>
          </a:prstGeom>
          <a:ln>
            <a:headEnd/>
            <a:tailEnd/>
          </a:ln>
          <a:extLst/>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73" name="Freeform 184"/>
          <p:cNvSpPr>
            <a:spLocks/>
          </p:cNvSpPr>
          <p:nvPr/>
        </p:nvSpPr>
        <p:spPr bwMode="auto">
          <a:xfrm>
            <a:off x="6213570" y="4209654"/>
            <a:ext cx="126982" cy="126982"/>
          </a:xfrm>
          <a:custGeom>
            <a:avLst/>
            <a:gdLst>
              <a:gd name="T0" fmla="*/ 171 w 171"/>
              <a:gd name="T1" fmla="*/ 86 h 171"/>
              <a:gd name="T2" fmla="*/ 0 w 171"/>
              <a:gd name="T3" fmla="*/ 171 h 171"/>
              <a:gd name="T4" fmla="*/ 0 w 171"/>
              <a:gd name="T5" fmla="*/ 0 h 171"/>
              <a:gd name="T6" fmla="*/ 171 w 171"/>
              <a:gd name="T7" fmla="*/ 86 h 171"/>
            </a:gdLst>
            <a:ahLst/>
            <a:cxnLst>
              <a:cxn ang="0">
                <a:pos x="T0" y="T1"/>
              </a:cxn>
              <a:cxn ang="0">
                <a:pos x="T2" y="T3"/>
              </a:cxn>
              <a:cxn ang="0">
                <a:pos x="T4" y="T5"/>
              </a:cxn>
              <a:cxn ang="0">
                <a:pos x="T6" y="T7"/>
              </a:cxn>
            </a:cxnLst>
            <a:rect l="0" t="0" r="r" b="b"/>
            <a:pathLst>
              <a:path w="171" h="171">
                <a:moveTo>
                  <a:pt x="171" y="86"/>
                </a:moveTo>
                <a:lnTo>
                  <a:pt x="0" y="171"/>
                </a:lnTo>
                <a:cubicBezTo>
                  <a:pt x="27" y="117"/>
                  <a:pt x="27" y="54"/>
                  <a:pt x="0" y="0"/>
                </a:cubicBezTo>
                <a:lnTo>
                  <a:pt x="171" y="86"/>
                </a:lnTo>
                <a:close/>
              </a:path>
            </a:pathLst>
          </a:custGeom>
          <a:no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grpSp>
        <p:nvGrpSpPr>
          <p:cNvPr id="12574" name="Group 12573"/>
          <p:cNvGrpSpPr/>
          <p:nvPr/>
        </p:nvGrpSpPr>
        <p:grpSpPr>
          <a:xfrm>
            <a:off x="5311999" y="3184276"/>
            <a:ext cx="458722" cy="398406"/>
            <a:chOff x="2317532" y="-4150064"/>
            <a:chExt cx="458787" cy="398463"/>
          </a:xfrm>
          <a:noFill/>
        </p:grpSpPr>
        <p:sp>
          <p:nvSpPr>
            <p:cNvPr id="12374"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75"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76"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77"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grpSp>
      <p:sp>
        <p:nvSpPr>
          <p:cNvPr id="12378" name="Rectangle 189"/>
          <p:cNvSpPr>
            <a:spLocks noChangeArrowheads="1"/>
          </p:cNvSpPr>
          <p:nvPr/>
        </p:nvSpPr>
        <p:spPr bwMode="auto">
          <a:xfrm>
            <a:off x="5110415" y="3598555"/>
            <a:ext cx="867225" cy="338554"/>
          </a:xfrm>
          <a:prstGeom prst="rect">
            <a:avLst/>
          </a:prstGeom>
          <a:noFill/>
          <a:ln>
            <a:noFill/>
            <a:headEnd/>
            <a:tailEnd/>
          </a:ln>
          <a:extLst/>
        </p:spPr>
        <p:style>
          <a:lnRef idx="2">
            <a:schemeClr val="dk1"/>
          </a:lnRef>
          <a:fillRef idx="1">
            <a:schemeClr val="lt1"/>
          </a:fillRef>
          <a:effectRef idx="0">
            <a:schemeClr val="dk1"/>
          </a:effectRef>
          <a:fontRef idx="minor">
            <a:schemeClr val="dk1"/>
          </a:fontRef>
        </p:style>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defRPr/>
            </a:pPr>
            <a:r>
              <a:rPr lang="en-US" altLang="en-US" sz="1100" kern="0" dirty="0">
                <a:solidFill>
                  <a:srgbClr val="000000"/>
                </a:solidFill>
                <a:latin typeface="Segoe UI" panose="020B0502040204020203" pitchFamily="34" charset="0"/>
              </a:rPr>
              <a:t>Storage blobs</a:t>
            </a:r>
            <a:br>
              <a:rPr lang="pl-PL" altLang="en-US" sz="1100" kern="0" dirty="0">
                <a:solidFill>
                  <a:srgbClr val="000000"/>
                </a:solidFill>
                <a:latin typeface="Segoe UI" panose="020B0502040204020203" pitchFamily="34" charset="0"/>
              </a:rPr>
            </a:br>
            <a:r>
              <a:rPr lang="pl-PL" altLang="en-US" sz="1100" kern="0" dirty="0">
                <a:solidFill>
                  <a:srgbClr val="000000"/>
                </a:solidFill>
                <a:latin typeface="Segoe UI" panose="020B0502040204020203" pitchFamily="34" charset="0"/>
              </a:rPr>
              <a:t>Data Lake</a:t>
            </a:r>
            <a:endParaRPr lang="en-US" altLang="en-US" sz="1765" kern="0" dirty="0">
              <a:solidFill>
                <a:srgbClr val="000000"/>
              </a:solidFill>
            </a:endParaRPr>
          </a:p>
        </p:txBody>
      </p:sp>
      <p:sp>
        <p:nvSpPr>
          <p:cNvPr id="12379" name="Freeform 190"/>
          <p:cNvSpPr>
            <a:spLocks noEditPoints="1"/>
          </p:cNvSpPr>
          <p:nvPr/>
        </p:nvSpPr>
        <p:spPr bwMode="auto">
          <a:xfrm>
            <a:off x="7435772" y="3179514"/>
            <a:ext cx="311106" cy="406342"/>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no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80" name="Rectangle 191"/>
          <p:cNvSpPr>
            <a:spLocks noChangeArrowheads="1"/>
          </p:cNvSpPr>
          <p:nvPr/>
        </p:nvSpPr>
        <p:spPr bwMode="auto">
          <a:xfrm>
            <a:off x="7197680" y="3596082"/>
            <a:ext cx="867464" cy="169282"/>
          </a:xfrm>
          <a:prstGeom prst="rect">
            <a:avLst/>
          </a:prstGeom>
          <a:noFill/>
          <a:ln>
            <a:noFill/>
            <a:headEnd/>
            <a:tailEnd/>
          </a:ln>
          <a:extLst/>
        </p:spPr>
        <p:style>
          <a:lnRef idx="2">
            <a:schemeClr val="dk1"/>
          </a:lnRef>
          <a:fillRef idx="1">
            <a:schemeClr val="lt1"/>
          </a:fillRef>
          <a:effectRef idx="0">
            <a:schemeClr val="dk1"/>
          </a:effectRef>
          <a:fontRef idx="minor">
            <a:schemeClr val="dk1"/>
          </a:fontRef>
        </p:style>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defRPr/>
            </a:pPr>
            <a:r>
              <a:rPr lang="en-US" altLang="en-US" sz="1100" kern="0" dirty="0">
                <a:solidFill>
                  <a:srgbClr val="000000"/>
                </a:solidFill>
                <a:latin typeface="Segoe UI" panose="020B0502040204020203" pitchFamily="34" charset="0"/>
              </a:rPr>
              <a:t>Document DB</a:t>
            </a:r>
            <a:endParaRPr lang="en-US" altLang="en-US" sz="1765" kern="0" dirty="0">
              <a:solidFill>
                <a:srgbClr val="000000"/>
              </a:solidFill>
            </a:endParaRPr>
          </a:p>
        </p:txBody>
      </p:sp>
      <p:sp>
        <p:nvSpPr>
          <p:cNvPr id="12381" name="Freeform 192"/>
          <p:cNvSpPr>
            <a:spLocks/>
          </p:cNvSpPr>
          <p:nvPr/>
        </p:nvSpPr>
        <p:spPr bwMode="auto">
          <a:xfrm>
            <a:off x="6804037" y="3873152"/>
            <a:ext cx="787288" cy="376185"/>
          </a:xfrm>
          <a:custGeom>
            <a:avLst/>
            <a:gdLst>
              <a:gd name="T0" fmla="*/ 0 w 496"/>
              <a:gd name="T1" fmla="*/ 237 h 237"/>
              <a:gd name="T2" fmla="*/ 496 w 496"/>
              <a:gd name="T3" fmla="*/ 237 h 237"/>
              <a:gd name="T4" fmla="*/ 496 w 496"/>
              <a:gd name="T5" fmla="*/ 0 h 237"/>
            </a:gdLst>
            <a:ahLst/>
            <a:cxnLst>
              <a:cxn ang="0">
                <a:pos x="T0" y="T1"/>
              </a:cxn>
              <a:cxn ang="0">
                <a:pos x="T2" y="T3"/>
              </a:cxn>
              <a:cxn ang="0">
                <a:pos x="T4" y="T5"/>
              </a:cxn>
            </a:cxnLst>
            <a:rect l="0" t="0" r="r" b="b"/>
            <a:pathLst>
              <a:path w="496" h="237">
                <a:moveTo>
                  <a:pt x="0" y="237"/>
                </a:moveTo>
                <a:lnTo>
                  <a:pt x="496" y="237"/>
                </a:lnTo>
                <a:lnTo>
                  <a:pt x="496" y="0"/>
                </a:lnTo>
              </a:path>
            </a:pathLst>
          </a:custGeom>
          <a:noFill/>
          <a:ln>
            <a:headEnd/>
            <a:tailEnd/>
          </a:ln>
          <a:extLst/>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82" name="Freeform 193"/>
          <p:cNvSpPr>
            <a:spLocks/>
          </p:cNvSpPr>
          <p:nvPr/>
        </p:nvSpPr>
        <p:spPr bwMode="auto">
          <a:xfrm>
            <a:off x="7527834" y="3776329"/>
            <a:ext cx="126982" cy="126982"/>
          </a:xfrm>
          <a:custGeom>
            <a:avLst/>
            <a:gdLst>
              <a:gd name="T0" fmla="*/ 86 w 172"/>
              <a:gd name="T1" fmla="*/ 0 h 171"/>
              <a:gd name="T2" fmla="*/ 172 w 172"/>
              <a:gd name="T3" fmla="*/ 171 h 171"/>
              <a:gd name="T4" fmla="*/ 0 w 172"/>
              <a:gd name="T5" fmla="*/ 171 h 171"/>
              <a:gd name="T6" fmla="*/ 86 w 172"/>
              <a:gd name="T7" fmla="*/ 0 h 171"/>
            </a:gdLst>
            <a:ahLst/>
            <a:cxnLst>
              <a:cxn ang="0">
                <a:pos x="T0" y="T1"/>
              </a:cxn>
              <a:cxn ang="0">
                <a:pos x="T2" y="T3"/>
              </a:cxn>
              <a:cxn ang="0">
                <a:pos x="T4" y="T5"/>
              </a:cxn>
              <a:cxn ang="0">
                <a:pos x="T6" y="T7"/>
              </a:cxn>
            </a:cxnLst>
            <a:rect l="0" t="0" r="r" b="b"/>
            <a:pathLst>
              <a:path w="172" h="171">
                <a:moveTo>
                  <a:pt x="86" y="0"/>
                </a:moveTo>
                <a:lnTo>
                  <a:pt x="172" y="171"/>
                </a:lnTo>
                <a:cubicBezTo>
                  <a:pt x="118" y="144"/>
                  <a:pt x="54" y="144"/>
                  <a:pt x="0" y="171"/>
                </a:cubicBezTo>
                <a:lnTo>
                  <a:pt x="86" y="0"/>
                </a:lnTo>
                <a:close/>
              </a:path>
            </a:pathLst>
          </a:custGeom>
          <a:no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83" name="Freeform 194"/>
          <p:cNvSpPr>
            <a:spLocks/>
          </p:cNvSpPr>
          <p:nvPr/>
        </p:nvSpPr>
        <p:spPr bwMode="auto">
          <a:xfrm>
            <a:off x="4578677" y="3384273"/>
            <a:ext cx="617449" cy="639672"/>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a:headEnd/>
            <a:tailEnd/>
          </a:ln>
          <a:extLst/>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84" name="Freeform 195"/>
          <p:cNvSpPr>
            <a:spLocks/>
          </p:cNvSpPr>
          <p:nvPr/>
        </p:nvSpPr>
        <p:spPr bwMode="auto">
          <a:xfrm>
            <a:off x="5164382" y="3319194"/>
            <a:ext cx="128569" cy="128570"/>
          </a:xfrm>
          <a:custGeom>
            <a:avLst/>
            <a:gdLst>
              <a:gd name="T0" fmla="*/ 172 w 172"/>
              <a:gd name="T1" fmla="*/ 86 h 172"/>
              <a:gd name="T2" fmla="*/ 0 w 172"/>
              <a:gd name="T3" fmla="*/ 172 h 172"/>
              <a:gd name="T4" fmla="*/ 0 w 172"/>
              <a:gd name="T5" fmla="*/ 0 h 172"/>
              <a:gd name="T6" fmla="*/ 172 w 172"/>
              <a:gd name="T7" fmla="*/ 86 h 172"/>
            </a:gdLst>
            <a:ahLst/>
            <a:cxnLst>
              <a:cxn ang="0">
                <a:pos x="T0" y="T1"/>
              </a:cxn>
              <a:cxn ang="0">
                <a:pos x="T2" y="T3"/>
              </a:cxn>
              <a:cxn ang="0">
                <a:pos x="T4" y="T5"/>
              </a:cxn>
              <a:cxn ang="0">
                <a:pos x="T6" y="T7"/>
              </a:cxn>
            </a:cxnLst>
            <a:rect l="0" t="0" r="r" b="b"/>
            <a:pathLst>
              <a:path w="172" h="172">
                <a:moveTo>
                  <a:pt x="172" y="86"/>
                </a:moveTo>
                <a:lnTo>
                  <a:pt x="0" y="172"/>
                </a:lnTo>
                <a:cubicBezTo>
                  <a:pt x="27" y="118"/>
                  <a:pt x="27" y="54"/>
                  <a:pt x="0" y="0"/>
                </a:cubicBezTo>
                <a:lnTo>
                  <a:pt x="172" y="86"/>
                </a:lnTo>
                <a:close/>
              </a:path>
            </a:pathLst>
          </a:custGeom>
          <a:no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grpSp>
        <p:nvGrpSpPr>
          <p:cNvPr id="12579" name="Group 12578"/>
          <p:cNvGrpSpPr/>
          <p:nvPr/>
        </p:nvGrpSpPr>
        <p:grpSpPr>
          <a:xfrm>
            <a:off x="6308807" y="2416034"/>
            <a:ext cx="507928" cy="450786"/>
            <a:chOff x="3314482" y="-4918414"/>
            <a:chExt cx="508000" cy="450850"/>
          </a:xfrm>
          <a:noFill/>
        </p:grpSpPr>
        <p:sp>
          <p:nvSpPr>
            <p:cNvPr id="12385" name="Freeform 196"/>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grpSp>
          <p:nvGrpSpPr>
            <p:cNvPr id="12578" name="Group 12577"/>
            <p:cNvGrpSpPr/>
            <p:nvPr/>
          </p:nvGrpSpPr>
          <p:grpSpPr>
            <a:xfrm>
              <a:off x="3395444" y="-4880314"/>
              <a:ext cx="363537" cy="342900"/>
              <a:chOff x="3395444" y="-4880314"/>
              <a:chExt cx="363537" cy="342900"/>
            </a:xfrm>
            <a:grpFill/>
          </p:grpSpPr>
          <p:sp>
            <p:nvSpPr>
              <p:cNvPr id="12386"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87"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88"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90"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91"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92"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93"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94"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95"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96"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97"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98"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99"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grpSp>
      </p:grpSp>
      <p:sp>
        <p:nvSpPr>
          <p:cNvPr id="12402" name="Rectangle 212"/>
          <p:cNvSpPr>
            <a:spLocks noChangeArrowheads="1"/>
          </p:cNvSpPr>
          <p:nvPr/>
        </p:nvSpPr>
        <p:spPr bwMode="auto">
          <a:xfrm>
            <a:off x="6098176" y="2935950"/>
            <a:ext cx="1074012" cy="169277"/>
          </a:xfrm>
          <a:prstGeom prst="rect">
            <a:avLst/>
          </a:prstGeom>
          <a:noFill/>
          <a:ln>
            <a:noFill/>
            <a:headEnd/>
            <a:tailEnd/>
          </a:ln>
          <a:extLst/>
        </p:spPr>
        <p:style>
          <a:lnRef idx="2">
            <a:schemeClr val="dk1"/>
          </a:lnRef>
          <a:fillRef idx="1">
            <a:schemeClr val="lt1"/>
          </a:fillRef>
          <a:effectRef idx="0">
            <a:schemeClr val="dk1"/>
          </a:effectRef>
          <a:fontRef idx="minor">
            <a:schemeClr val="dk1"/>
          </a:fontRef>
        </p:style>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sz="1100" kern="0" dirty="0">
                <a:solidFill>
                  <a:srgbClr val="000000"/>
                </a:solidFill>
                <a:latin typeface="Segoe UI" panose="020B0502040204020203" pitchFamily="34" charset="0"/>
              </a:rPr>
              <a:t>Web/Mobile App</a:t>
            </a:r>
            <a:endParaRPr lang="en-US" altLang="en-US" sz="1765" kern="0" dirty="0">
              <a:solidFill>
                <a:srgbClr val="000000"/>
              </a:solidFill>
            </a:endParaRPr>
          </a:p>
        </p:txBody>
      </p:sp>
      <p:sp>
        <p:nvSpPr>
          <p:cNvPr id="12403" name="Freeform 213"/>
          <p:cNvSpPr>
            <a:spLocks/>
          </p:cNvSpPr>
          <p:nvPr/>
        </p:nvSpPr>
        <p:spPr bwMode="auto">
          <a:xfrm>
            <a:off x="6899273" y="2641428"/>
            <a:ext cx="692052" cy="441263"/>
          </a:xfrm>
          <a:custGeom>
            <a:avLst/>
            <a:gdLst>
              <a:gd name="T0" fmla="*/ 0 w 436"/>
              <a:gd name="T1" fmla="*/ 0 h 278"/>
              <a:gd name="T2" fmla="*/ 436 w 436"/>
              <a:gd name="T3" fmla="*/ 0 h 278"/>
              <a:gd name="T4" fmla="*/ 436 w 436"/>
              <a:gd name="T5" fmla="*/ 278 h 278"/>
            </a:gdLst>
            <a:ahLst/>
            <a:cxnLst>
              <a:cxn ang="0">
                <a:pos x="T0" y="T1"/>
              </a:cxn>
              <a:cxn ang="0">
                <a:pos x="T2" y="T3"/>
              </a:cxn>
              <a:cxn ang="0">
                <a:pos x="T4" y="T5"/>
              </a:cxn>
            </a:cxnLst>
            <a:rect l="0" t="0" r="r" b="b"/>
            <a:pathLst>
              <a:path w="436" h="278">
                <a:moveTo>
                  <a:pt x="0" y="0"/>
                </a:moveTo>
                <a:lnTo>
                  <a:pt x="436" y="0"/>
                </a:lnTo>
                <a:lnTo>
                  <a:pt x="436" y="278"/>
                </a:lnTo>
              </a:path>
            </a:pathLst>
          </a:custGeom>
          <a:noFill/>
          <a:ln>
            <a:headEnd/>
            <a:tailEnd/>
          </a:ln>
          <a:extLst/>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404" name="Freeform 214"/>
          <p:cNvSpPr>
            <a:spLocks/>
          </p:cNvSpPr>
          <p:nvPr/>
        </p:nvSpPr>
        <p:spPr bwMode="auto">
          <a:xfrm>
            <a:off x="6804037" y="2577935"/>
            <a:ext cx="125395" cy="126982"/>
          </a:xfrm>
          <a:custGeom>
            <a:avLst/>
            <a:gdLst>
              <a:gd name="T0" fmla="*/ 0 w 171"/>
              <a:gd name="T1" fmla="*/ 85 h 171"/>
              <a:gd name="T2" fmla="*/ 171 w 171"/>
              <a:gd name="T3" fmla="*/ 0 h 171"/>
              <a:gd name="T4" fmla="*/ 171 w 171"/>
              <a:gd name="T5" fmla="*/ 171 h 171"/>
              <a:gd name="T6" fmla="*/ 0 w 171"/>
              <a:gd name="T7" fmla="*/ 85 h 171"/>
            </a:gdLst>
            <a:ahLst/>
            <a:cxnLst>
              <a:cxn ang="0">
                <a:pos x="T0" y="T1"/>
              </a:cxn>
              <a:cxn ang="0">
                <a:pos x="T2" y="T3"/>
              </a:cxn>
              <a:cxn ang="0">
                <a:pos x="T4" y="T5"/>
              </a:cxn>
              <a:cxn ang="0">
                <a:pos x="T6" y="T7"/>
              </a:cxn>
            </a:cxnLst>
            <a:rect l="0" t="0" r="r" b="b"/>
            <a:pathLst>
              <a:path w="171" h="171">
                <a:moveTo>
                  <a:pt x="0" y="85"/>
                </a:moveTo>
                <a:lnTo>
                  <a:pt x="171" y="0"/>
                </a:lnTo>
                <a:cubicBezTo>
                  <a:pt x="144" y="54"/>
                  <a:pt x="144" y="117"/>
                  <a:pt x="171" y="171"/>
                </a:cubicBezTo>
                <a:lnTo>
                  <a:pt x="0" y="85"/>
                </a:lnTo>
                <a:close/>
              </a:path>
            </a:pathLst>
          </a:custGeom>
          <a:no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405" name="Freeform 215"/>
          <p:cNvSpPr>
            <a:spLocks/>
          </p:cNvSpPr>
          <p:nvPr/>
        </p:nvSpPr>
        <p:spPr bwMode="auto">
          <a:xfrm>
            <a:off x="7527834" y="3052532"/>
            <a:ext cx="126982" cy="126982"/>
          </a:xfrm>
          <a:custGeom>
            <a:avLst/>
            <a:gdLst>
              <a:gd name="T0" fmla="*/ 86 w 172"/>
              <a:gd name="T1" fmla="*/ 171 h 171"/>
              <a:gd name="T2" fmla="*/ 0 w 172"/>
              <a:gd name="T3" fmla="*/ 0 h 171"/>
              <a:gd name="T4" fmla="*/ 172 w 172"/>
              <a:gd name="T5" fmla="*/ 0 h 171"/>
              <a:gd name="T6" fmla="*/ 86 w 172"/>
              <a:gd name="T7" fmla="*/ 171 h 171"/>
            </a:gdLst>
            <a:ahLst/>
            <a:cxnLst>
              <a:cxn ang="0">
                <a:pos x="T0" y="T1"/>
              </a:cxn>
              <a:cxn ang="0">
                <a:pos x="T2" y="T3"/>
              </a:cxn>
              <a:cxn ang="0">
                <a:pos x="T4" y="T5"/>
              </a:cxn>
              <a:cxn ang="0">
                <a:pos x="T6" y="T7"/>
              </a:cxn>
            </a:cxnLst>
            <a:rect l="0" t="0" r="r" b="b"/>
            <a:pathLst>
              <a:path w="172" h="171">
                <a:moveTo>
                  <a:pt x="86" y="171"/>
                </a:moveTo>
                <a:lnTo>
                  <a:pt x="0" y="0"/>
                </a:lnTo>
                <a:cubicBezTo>
                  <a:pt x="54" y="27"/>
                  <a:pt x="118" y="27"/>
                  <a:pt x="172" y="0"/>
                </a:cubicBezTo>
                <a:lnTo>
                  <a:pt x="86" y="171"/>
                </a:lnTo>
                <a:close/>
              </a:path>
            </a:pathLst>
          </a:custGeom>
          <a:no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407" name="Line 217"/>
          <p:cNvSpPr>
            <a:spLocks noChangeShapeType="1"/>
          </p:cNvSpPr>
          <p:nvPr/>
        </p:nvSpPr>
        <p:spPr bwMode="auto">
          <a:xfrm flipV="1">
            <a:off x="6562770" y="3238243"/>
            <a:ext cx="0" cy="779352"/>
          </a:xfrm>
          <a:prstGeom prst="line">
            <a:avLst/>
          </a:prstGeom>
          <a:ln>
            <a:headEnd/>
            <a:tailEnd/>
          </a:ln>
          <a:extLst/>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408" name="Freeform 218"/>
          <p:cNvSpPr>
            <a:spLocks/>
          </p:cNvSpPr>
          <p:nvPr/>
        </p:nvSpPr>
        <p:spPr bwMode="auto">
          <a:xfrm>
            <a:off x="6499279" y="3141418"/>
            <a:ext cx="126982" cy="126982"/>
          </a:xfrm>
          <a:custGeom>
            <a:avLst/>
            <a:gdLst>
              <a:gd name="T0" fmla="*/ 86 w 172"/>
              <a:gd name="T1" fmla="*/ 0 h 172"/>
              <a:gd name="T2" fmla="*/ 172 w 172"/>
              <a:gd name="T3" fmla="*/ 172 h 172"/>
              <a:gd name="T4" fmla="*/ 0 w 172"/>
              <a:gd name="T5" fmla="*/ 172 h 172"/>
              <a:gd name="T6" fmla="*/ 86 w 172"/>
              <a:gd name="T7" fmla="*/ 0 h 172"/>
            </a:gdLst>
            <a:ahLst/>
            <a:cxnLst>
              <a:cxn ang="0">
                <a:pos x="T0" y="T1"/>
              </a:cxn>
              <a:cxn ang="0">
                <a:pos x="T2" y="T3"/>
              </a:cxn>
              <a:cxn ang="0">
                <a:pos x="T4" y="T5"/>
              </a:cxn>
              <a:cxn ang="0">
                <a:pos x="T6" y="T7"/>
              </a:cxn>
            </a:cxnLst>
            <a:rect l="0" t="0" r="r" b="b"/>
            <a:pathLst>
              <a:path w="172" h="172">
                <a:moveTo>
                  <a:pt x="86" y="0"/>
                </a:moveTo>
                <a:lnTo>
                  <a:pt x="172" y="172"/>
                </a:lnTo>
                <a:cubicBezTo>
                  <a:pt x="118" y="145"/>
                  <a:pt x="54" y="145"/>
                  <a:pt x="0" y="172"/>
                </a:cubicBezTo>
                <a:lnTo>
                  <a:pt x="86" y="0"/>
                </a:lnTo>
                <a:close/>
              </a:path>
            </a:pathLst>
          </a:custGeom>
          <a:no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334" name="Freeform 234"/>
          <p:cNvSpPr>
            <a:spLocks/>
          </p:cNvSpPr>
          <p:nvPr/>
        </p:nvSpPr>
        <p:spPr bwMode="auto">
          <a:xfrm>
            <a:off x="3350316" y="2641428"/>
            <a:ext cx="2969791" cy="1287280"/>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a:headEnd/>
            <a:tailEnd/>
          </a:ln>
          <a:extLst/>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335" name="Freeform 235"/>
          <p:cNvSpPr>
            <a:spLocks/>
          </p:cNvSpPr>
          <p:nvPr/>
        </p:nvSpPr>
        <p:spPr bwMode="auto">
          <a:xfrm>
            <a:off x="3280287" y="3896961"/>
            <a:ext cx="126982" cy="126982"/>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no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grpSp>
        <p:nvGrpSpPr>
          <p:cNvPr id="12576" name="Group 12575"/>
          <p:cNvGrpSpPr/>
          <p:nvPr/>
        </p:nvGrpSpPr>
        <p:grpSpPr>
          <a:xfrm>
            <a:off x="4102496" y="4023944"/>
            <a:ext cx="641258" cy="498404"/>
            <a:chOff x="1107857" y="-3310276"/>
            <a:chExt cx="641349" cy="498475"/>
          </a:xfrm>
          <a:noFill/>
        </p:grpSpPr>
        <p:sp>
          <p:nvSpPr>
            <p:cNvPr id="336"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a:headEnd/>
              <a:tailEnd/>
            </a:ln>
          </p:spPr>
          <p:style>
            <a:lnRef idx="2">
              <a:schemeClr val="accent1"/>
            </a:lnRef>
            <a:fillRef idx="1">
              <a:schemeClr val="lt1"/>
            </a:fillRef>
            <a:effectRef idx="0">
              <a:schemeClr val="accent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337"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a:headEnd/>
              <a:tailEnd/>
            </a:ln>
          </p:spPr>
          <p:style>
            <a:lnRef idx="2">
              <a:schemeClr val="accent1"/>
            </a:lnRef>
            <a:fillRef idx="1">
              <a:schemeClr val="lt1"/>
            </a:fillRef>
            <a:effectRef idx="0">
              <a:schemeClr val="accent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338"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a:headEnd/>
              <a:tailEnd/>
            </a:ln>
          </p:spPr>
          <p:style>
            <a:lnRef idx="2">
              <a:schemeClr val="accent1"/>
            </a:lnRef>
            <a:fillRef idx="1">
              <a:schemeClr val="lt1"/>
            </a:fillRef>
            <a:effectRef idx="0">
              <a:schemeClr val="accent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339"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a:headEnd/>
              <a:tailEnd/>
            </a:ln>
          </p:spPr>
          <p:style>
            <a:lnRef idx="2">
              <a:schemeClr val="accent1"/>
            </a:lnRef>
            <a:fillRef idx="1">
              <a:schemeClr val="lt1"/>
            </a:fillRef>
            <a:effectRef idx="0">
              <a:schemeClr val="accent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grpSp>
      <p:sp>
        <p:nvSpPr>
          <p:cNvPr id="340" name="Rectangle 240"/>
          <p:cNvSpPr>
            <a:spLocks noChangeArrowheads="1"/>
          </p:cNvSpPr>
          <p:nvPr/>
        </p:nvSpPr>
        <p:spPr bwMode="auto">
          <a:xfrm>
            <a:off x="3910154" y="4619098"/>
            <a:ext cx="1032334" cy="169277"/>
          </a:xfrm>
          <a:prstGeom prst="rect">
            <a:avLst/>
          </a:prstGeom>
          <a:noFill/>
          <a:ln>
            <a:noFill/>
            <a:headEnd/>
            <a:tailEnd/>
          </a:ln>
          <a:extLst/>
        </p:spPr>
        <p:style>
          <a:lnRef idx="2">
            <a:schemeClr val="dk1"/>
          </a:lnRef>
          <a:fillRef idx="1">
            <a:schemeClr val="lt1"/>
          </a:fillRef>
          <a:effectRef idx="0">
            <a:schemeClr val="dk1"/>
          </a:effectRef>
          <a:fontRef idx="minor">
            <a:schemeClr val="dk1"/>
          </a:fontRef>
        </p:style>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defRPr/>
            </a:pPr>
            <a:r>
              <a:rPr lang="en-US" altLang="en-US" sz="1100" kern="0" dirty="0">
                <a:solidFill>
                  <a:srgbClr val="000000"/>
                </a:solidFill>
                <a:latin typeface="Segoe UI" panose="020B0502040204020203" pitchFamily="34" charset="0"/>
              </a:rPr>
              <a:t>Stream Analytics</a:t>
            </a:r>
            <a:endParaRPr lang="en-US" altLang="en-US" sz="1765" kern="0" dirty="0">
              <a:solidFill>
                <a:srgbClr val="000000"/>
              </a:solidFill>
            </a:endParaRPr>
          </a:p>
        </p:txBody>
      </p:sp>
      <p:sp>
        <p:nvSpPr>
          <p:cNvPr id="341" name="Line 241"/>
          <p:cNvSpPr>
            <a:spLocks noChangeShapeType="1"/>
          </p:cNvSpPr>
          <p:nvPr/>
        </p:nvSpPr>
        <p:spPr bwMode="auto">
          <a:xfrm>
            <a:off x="4761214" y="4273145"/>
            <a:ext cx="426976" cy="0"/>
          </a:xfrm>
          <a:prstGeom prst="line">
            <a:avLst/>
          </a:prstGeom>
          <a:ln>
            <a:headEnd/>
            <a:tailEnd/>
          </a:ln>
          <a:extLst/>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342" name="Freeform 242"/>
          <p:cNvSpPr>
            <a:spLocks/>
          </p:cNvSpPr>
          <p:nvPr/>
        </p:nvSpPr>
        <p:spPr bwMode="auto">
          <a:xfrm>
            <a:off x="5156446" y="4209654"/>
            <a:ext cx="128569" cy="126982"/>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no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grpSp>
        <p:nvGrpSpPr>
          <p:cNvPr id="12577" name="Group 12576"/>
          <p:cNvGrpSpPr/>
          <p:nvPr/>
        </p:nvGrpSpPr>
        <p:grpSpPr>
          <a:xfrm>
            <a:off x="8730988" y="4035055"/>
            <a:ext cx="425390" cy="426977"/>
            <a:chOff x="5737007" y="-3299164"/>
            <a:chExt cx="425450" cy="427038"/>
          </a:xfrm>
          <a:noFill/>
        </p:grpSpPr>
        <p:sp>
          <p:nvSpPr>
            <p:cNvPr id="348"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349" name="Oval 249"/>
            <p:cNvSpPr>
              <a:spLocks noChangeArrowheads="1"/>
            </p:cNvSpPr>
            <p:nvPr/>
          </p:nvSpPr>
          <p:spPr bwMode="auto">
            <a:xfrm>
              <a:off x="5937032" y="-3132476"/>
              <a:ext cx="60325" cy="60325"/>
            </a:xfrm>
            <a:prstGeom prst="ellipse">
              <a:avLst/>
            </a:pr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grpSp>
      <p:sp>
        <p:nvSpPr>
          <p:cNvPr id="350" name="Rectangle 250"/>
          <p:cNvSpPr>
            <a:spLocks noChangeArrowheads="1"/>
          </p:cNvSpPr>
          <p:nvPr/>
        </p:nvSpPr>
        <p:spPr bwMode="auto">
          <a:xfrm>
            <a:off x="8541115" y="4568127"/>
            <a:ext cx="687689" cy="169277"/>
          </a:xfrm>
          <a:prstGeom prst="rect">
            <a:avLst/>
          </a:prstGeom>
          <a:noFill/>
          <a:ln>
            <a:noFill/>
            <a:headEnd/>
            <a:tailEnd/>
          </a:ln>
          <a:extLst/>
        </p:spPr>
        <p:style>
          <a:lnRef idx="2">
            <a:schemeClr val="dk1"/>
          </a:lnRef>
          <a:fillRef idx="1">
            <a:schemeClr val="lt1"/>
          </a:fillRef>
          <a:effectRef idx="0">
            <a:schemeClr val="dk1"/>
          </a:effectRef>
          <a:fontRef idx="minor">
            <a:schemeClr val="dk1"/>
          </a:fontRef>
        </p:style>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defRPr/>
            </a:pPr>
            <a:r>
              <a:rPr lang="en-US" altLang="en-US" sz="1100" kern="0" dirty="0">
                <a:solidFill>
                  <a:srgbClr val="000000"/>
                </a:solidFill>
                <a:latin typeface="Segoe UI" panose="020B0502040204020203" pitchFamily="34" charset="0"/>
              </a:rPr>
              <a:t>Logic Apps</a:t>
            </a:r>
            <a:endParaRPr lang="en-US" altLang="en-US" sz="1765" kern="0" dirty="0">
              <a:solidFill>
                <a:srgbClr val="000000"/>
              </a:solidFill>
            </a:endParaRPr>
          </a:p>
        </p:txBody>
      </p:sp>
      <p:sp>
        <p:nvSpPr>
          <p:cNvPr id="352" name="Line 251"/>
          <p:cNvSpPr>
            <a:spLocks noChangeShapeType="1"/>
          </p:cNvSpPr>
          <p:nvPr/>
        </p:nvSpPr>
        <p:spPr bwMode="auto">
          <a:xfrm>
            <a:off x="6804037" y="4249337"/>
            <a:ext cx="1820604" cy="0"/>
          </a:xfrm>
          <a:prstGeom prst="line">
            <a:avLst/>
          </a:prstGeom>
          <a:ln>
            <a:headEnd/>
            <a:tailEnd/>
          </a:ln>
          <a:extLst/>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353" name="Freeform 252"/>
          <p:cNvSpPr>
            <a:spLocks/>
          </p:cNvSpPr>
          <p:nvPr/>
        </p:nvSpPr>
        <p:spPr bwMode="auto">
          <a:xfrm>
            <a:off x="8592895" y="4185846"/>
            <a:ext cx="126982" cy="126982"/>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no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grpSp>
        <p:nvGrpSpPr>
          <p:cNvPr id="12571" name="Group 12570"/>
          <p:cNvGrpSpPr/>
          <p:nvPr/>
        </p:nvGrpSpPr>
        <p:grpSpPr>
          <a:xfrm>
            <a:off x="7350060" y="4979483"/>
            <a:ext cx="479357" cy="485707"/>
            <a:chOff x="4355882" y="-2354601"/>
            <a:chExt cx="479425" cy="485775"/>
          </a:xfrm>
          <a:noFill/>
        </p:grpSpPr>
        <p:sp>
          <p:nvSpPr>
            <p:cNvPr id="354" name="Freeform 253"/>
            <p:cNvSpPr>
              <a:spLocks/>
            </p:cNvSpPr>
            <p:nvPr/>
          </p:nvSpPr>
          <p:spPr bwMode="auto">
            <a:xfrm>
              <a:off x="4498757" y="-2168864"/>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355" name="Freeform 254"/>
            <p:cNvSpPr>
              <a:spLocks/>
            </p:cNvSpPr>
            <p:nvPr/>
          </p:nvSpPr>
          <p:spPr bwMode="auto">
            <a:xfrm>
              <a:off x="4603532" y="-2170451"/>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356" name="Freeform 255"/>
            <p:cNvSpPr>
              <a:spLocks noEditPoints="1"/>
            </p:cNvSpPr>
            <p:nvPr/>
          </p:nvSpPr>
          <p:spPr bwMode="auto">
            <a:xfrm>
              <a:off x="4355882" y="-2354601"/>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grpSp>
      <p:sp>
        <p:nvSpPr>
          <p:cNvPr id="375" name="Rectangle 256"/>
          <p:cNvSpPr>
            <a:spLocks noChangeArrowheads="1"/>
          </p:cNvSpPr>
          <p:nvPr/>
        </p:nvSpPr>
        <p:spPr bwMode="auto">
          <a:xfrm>
            <a:off x="7415137" y="5523918"/>
            <a:ext cx="397545" cy="169277"/>
          </a:xfrm>
          <a:prstGeom prst="rect">
            <a:avLst/>
          </a:prstGeom>
          <a:noFill/>
          <a:ln>
            <a:noFill/>
            <a:headEnd/>
            <a:tailEnd/>
          </a:ln>
          <a:extLst/>
        </p:spPr>
        <p:style>
          <a:lnRef idx="2">
            <a:schemeClr val="dk1"/>
          </a:lnRef>
          <a:fillRef idx="1">
            <a:schemeClr val="lt1"/>
          </a:fillRef>
          <a:effectRef idx="0">
            <a:schemeClr val="dk1"/>
          </a:effectRef>
          <a:fontRef idx="minor">
            <a:schemeClr val="dk1"/>
          </a:fontRef>
        </p:style>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defRPr/>
            </a:pPr>
            <a:r>
              <a:rPr lang="en-US" altLang="en-US" sz="1100" kern="0" dirty="0">
                <a:solidFill>
                  <a:srgbClr val="000000"/>
                </a:solidFill>
                <a:latin typeface="Segoe UI" panose="020B0502040204020203" pitchFamily="34" charset="0"/>
              </a:rPr>
              <a:t>Azure </a:t>
            </a:r>
            <a:endParaRPr lang="en-US" altLang="en-US" sz="1765" kern="0" dirty="0">
              <a:solidFill>
                <a:srgbClr val="000000"/>
              </a:solidFill>
            </a:endParaRPr>
          </a:p>
        </p:txBody>
      </p:sp>
      <p:sp>
        <p:nvSpPr>
          <p:cNvPr id="376" name="Rectangle 257"/>
          <p:cNvSpPr>
            <a:spLocks noChangeArrowheads="1"/>
          </p:cNvSpPr>
          <p:nvPr/>
        </p:nvSpPr>
        <p:spPr bwMode="auto">
          <a:xfrm>
            <a:off x="7097682" y="5696932"/>
            <a:ext cx="990656" cy="169277"/>
          </a:xfrm>
          <a:prstGeom prst="rect">
            <a:avLst/>
          </a:prstGeom>
          <a:noFill/>
          <a:ln>
            <a:noFill/>
            <a:headEnd/>
            <a:tailEnd/>
          </a:ln>
          <a:extLst/>
        </p:spPr>
        <p:style>
          <a:lnRef idx="2">
            <a:schemeClr val="dk1"/>
          </a:lnRef>
          <a:fillRef idx="1">
            <a:schemeClr val="lt1"/>
          </a:fillRef>
          <a:effectRef idx="0">
            <a:schemeClr val="dk1"/>
          </a:effectRef>
          <a:fontRef idx="minor">
            <a:schemeClr val="dk1"/>
          </a:fontRef>
        </p:style>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defRPr/>
            </a:pPr>
            <a:r>
              <a:rPr lang="en-US" altLang="en-US" sz="1100" kern="0" dirty="0">
                <a:solidFill>
                  <a:srgbClr val="000000"/>
                </a:solidFill>
                <a:latin typeface="Segoe UI" panose="020B0502040204020203" pitchFamily="34" charset="0"/>
              </a:rPr>
              <a:t>Active Directory</a:t>
            </a:r>
            <a:endParaRPr lang="en-US" altLang="en-US" sz="1765" kern="0" dirty="0">
              <a:solidFill>
                <a:srgbClr val="000000"/>
              </a:solidFill>
            </a:endParaRPr>
          </a:p>
        </p:txBody>
      </p:sp>
      <p:sp>
        <p:nvSpPr>
          <p:cNvPr id="378" name="Rectangle 260"/>
          <p:cNvSpPr>
            <a:spLocks noChangeArrowheads="1"/>
          </p:cNvSpPr>
          <p:nvPr/>
        </p:nvSpPr>
        <p:spPr bwMode="auto">
          <a:xfrm>
            <a:off x="3118728" y="4604334"/>
            <a:ext cx="495328" cy="169277"/>
          </a:xfrm>
          <a:prstGeom prst="rect">
            <a:avLst/>
          </a:prstGeom>
          <a:noFill/>
          <a:ln>
            <a:noFill/>
            <a:headEnd/>
            <a:tailEnd/>
          </a:ln>
          <a:extLst/>
        </p:spPr>
        <p:style>
          <a:lnRef idx="2">
            <a:schemeClr val="dk1"/>
          </a:lnRef>
          <a:fillRef idx="1">
            <a:schemeClr val="lt1"/>
          </a:fillRef>
          <a:effectRef idx="0">
            <a:schemeClr val="dk1"/>
          </a:effectRef>
          <a:fontRef idx="minor">
            <a:schemeClr val="dk1"/>
          </a:fontRef>
        </p:style>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defRPr/>
            </a:pPr>
            <a:r>
              <a:rPr lang="en-US" altLang="en-US" sz="1100" kern="0" dirty="0">
                <a:solidFill>
                  <a:srgbClr val="000000"/>
                </a:solidFill>
                <a:latin typeface="Segoe UI" panose="020B0502040204020203" pitchFamily="34" charset="0"/>
              </a:rPr>
              <a:t>IoT Hub</a:t>
            </a:r>
            <a:endParaRPr lang="en-US" altLang="en-US" sz="1765" kern="0" dirty="0">
              <a:solidFill>
                <a:srgbClr val="000000"/>
              </a:solidFill>
            </a:endParaRPr>
          </a:p>
        </p:txBody>
      </p:sp>
      <p:grpSp>
        <p:nvGrpSpPr>
          <p:cNvPr id="12570" name="Group 12569"/>
          <p:cNvGrpSpPr/>
          <p:nvPr/>
        </p:nvGrpSpPr>
        <p:grpSpPr>
          <a:xfrm>
            <a:off x="6308807" y="4023944"/>
            <a:ext cx="507928" cy="449200"/>
            <a:chOff x="3314482" y="-3310276"/>
            <a:chExt cx="508000" cy="449263"/>
          </a:xfrm>
          <a:noFill/>
        </p:grpSpPr>
        <p:sp>
          <p:nvSpPr>
            <p:cNvPr id="383"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544"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545"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548"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549"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550"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551"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552"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553"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554"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555"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556"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557"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558"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grpSp>
      <p:sp>
        <p:nvSpPr>
          <p:cNvPr id="12559" name="Rectangle 275"/>
          <p:cNvSpPr>
            <a:spLocks noChangeArrowheads="1"/>
          </p:cNvSpPr>
          <p:nvPr/>
        </p:nvSpPr>
        <p:spPr bwMode="auto">
          <a:xfrm>
            <a:off x="6293481" y="4608355"/>
            <a:ext cx="851195" cy="507831"/>
          </a:xfrm>
          <a:prstGeom prst="rect">
            <a:avLst/>
          </a:prstGeom>
          <a:noFill/>
          <a:ln>
            <a:noFill/>
            <a:headEnd/>
            <a:tailEnd/>
          </a:ln>
          <a:extLst/>
        </p:spPr>
        <p:style>
          <a:lnRef idx="2">
            <a:schemeClr val="dk1"/>
          </a:lnRef>
          <a:fillRef idx="1">
            <a:schemeClr val="lt1"/>
          </a:fillRef>
          <a:effectRef idx="0">
            <a:schemeClr val="dk1"/>
          </a:effectRef>
          <a:fontRef idx="minor">
            <a:schemeClr val="dk1"/>
          </a:fontRef>
        </p:style>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defRPr/>
            </a:pPr>
            <a:r>
              <a:rPr lang="en-US" altLang="en-US" sz="1100" kern="0" dirty="0">
                <a:solidFill>
                  <a:srgbClr val="000000"/>
                </a:solidFill>
                <a:latin typeface="Segoe UI" panose="020B0502040204020203" pitchFamily="34" charset="0"/>
              </a:rPr>
              <a:t>Web Jobs</a:t>
            </a:r>
            <a:br>
              <a:rPr lang="pl-PL" altLang="en-US" sz="1100" kern="0" dirty="0">
                <a:solidFill>
                  <a:srgbClr val="000000"/>
                </a:solidFill>
                <a:latin typeface="Segoe UI" panose="020B0502040204020203" pitchFamily="34" charset="0"/>
              </a:rPr>
            </a:br>
            <a:r>
              <a:rPr lang="pl-PL" altLang="en-US" sz="1100" kern="0" dirty="0" err="1">
                <a:solidFill>
                  <a:srgbClr val="000000"/>
                </a:solidFill>
                <a:latin typeface="Segoe UI" panose="020B0502040204020203" pitchFamily="34" charset="0"/>
              </a:rPr>
              <a:t>Function</a:t>
            </a:r>
            <a:endParaRPr lang="pl-PL" altLang="en-US" sz="1100" kern="0" dirty="0">
              <a:solidFill>
                <a:srgbClr val="000000"/>
              </a:solidFill>
              <a:latin typeface="Segoe UI" panose="020B0502040204020203" pitchFamily="34" charset="0"/>
            </a:endParaRPr>
          </a:p>
          <a:p>
            <a:pPr defTabSz="914225">
              <a:defRPr/>
            </a:pPr>
            <a:r>
              <a:rPr lang="pl-PL" altLang="en-US" sz="1100" kern="0" dirty="0">
                <a:solidFill>
                  <a:srgbClr val="000000"/>
                </a:solidFill>
                <a:latin typeface="Segoe UI" panose="020B0502040204020203" pitchFamily="34" charset="0"/>
              </a:rPr>
              <a:t>Service Fabric</a:t>
            </a:r>
            <a:endParaRPr lang="en-US" altLang="en-US" sz="1765" kern="0" dirty="0">
              <a:solidFill>
                <a:srgbClr val="000000"/>
              </a:solidFill>
            </a:endParaRPr>
          </a:p>
        </p:txBody>
      </p:sp>
      <p:grpSp>
        <p:nvGrpSpPr>
          <p:cNvPr id="299" name="Group 298"/>
          <p:cNvGrpSpPr/>
          <p:nvPr/>
        </p:nvGrpSpPr>
        <p:grpSpPr>
          <a:xfrm>
            <a:off x="9507075" y="4636004"/>
            <a:ext cx="1053950" cy="115872"/>
            <a:chOff x="2220913" y="3722688"/>
            <a:chExt cx="1054100" cy="115888"/>
          </a:xfrm>
          <a:noFill/>
        </p:grpSpPr>
        <p:sp>
          <p:nvSpPr>
            <p:cNvPr id="300" name="Line 18"/>
            <p:cNvSpPr>
              <a:spLocks noChangeShapeType="1"/>
            </p:cNvSpPr>
            <p:nvPr/>
          </p:nvSpPr>
          <p:spPr bwMode="auto">
            <a:xfrm>
              <a:off x="2220913" y="3779838"/>
              <a:ext cx="966788" cy="0"/>
            </a:xfrm>
            <a:prstGeom prst="line">
              <a:avLst/>
            </a:prstGeom>
            <a:grpFill/>
            <a:ln>
              <a:headEnd/>
              <a:tailEnd/>
            </a:ln>
            <a:extLst/>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301" name="Freeform 19"/>
            <p:cNvSpPr>
              <a:spLocks/>
            </p:cNvSpPr>
            <p:nvPr/>
          </p:nvSpPr>
          <p:spPr bwMode="auto">
            <a:xfrm>
              <a:off x="3159125" y="3722688"/>
              <a:ext cx="115888" cy="115888"/>
            </a:xfrm>
            <a:custGeom>
              <a:avLst/>
              <a:gdLst>
                <a:gd name="T0" fmla="*/ 171 w 171"/>
                <a:gd name="T1" fmla="*/ 85 h 171"/>
                <a:gd name="T2" fmla="*/ 0 w 171"/>
                <a:gd name="T3" fmla="*/ 171 h 171"/>
                <a:gd name="T4" fmla="*/ 0 w 171"/>
                <a:gd name="T5" fmla="*/ 0 h 171"/>
                <a:gd name="T6" fmla="*/ 171 w 171"/>
                <a:gd name="T7" fmla="*/ 85 h 171"/>
              </a:gdLst>
              <a:ahLst/>
              <a:cxnLst>
                <a:cxn ang="0">
                  <a:pos x="T0" y="T1"/>
                </a:cxn>
                <a:cxn ang="0">
                  <a:pos x="T2" y="T3"/>
                </a:cxn>
                <a:cxn ang="0">
                  <a:pos x="T4" y="T5"/>
                </a:cxn>
                <a:cxn ang="0">
                  <a:pos x="T6" y="T7"/>
                </a:cxn>
              </a:cxnLst>
              <a:rect l="0" t="0" r="r" b="b"/>
              <a:pathLst>
                <a:path w="171" h="171">
                  <a:moveTo>
                    <a:pt x="171" y="85"/>
                  </a:moveTo>
                  <a:lnTo>
                    <a:pt x="0" y="171"/>
                  </a:lnTo>
                  <a:cubicBezTo>
                    <a:pt x="27" y="117"/>
                    <a:pt x="27" y="54"/>
                    <a:pt x="0" y="0"/>
                  </a:cubicBezTo>
                  <a:lnTo>
                    <a:pt x="171" y="85"/>
                  </a:ln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grpSp>
      <p:grpSp>
        <p:nvGrpSpPr>
          <p:cNvPr id="302" name="Group 301"/>
          <p:cNvGrpSpPr/>
          <p:nvPr/>
        </p:nvGrpSpPr>
        <p:grpSpPr>
          <a:xfrm>
            <a:off x="9449138" y="4399469"/>
            <a:ext cx="1041253" cy="115872"/>
            <a:chOff x="2220913" y="3983038"/>
            <a:chExt cx="1041400" cy="115888"/>
          </a:xfrm>
          <a:noFill/>
        </p:grpSpPr>
        <p:sp>
          <p:nvSpPr>
            <p:cNvPr id="303" name="Line 83"/>
            <p:cNvSpPr>
              <a:spLocks noChangeShapeType="1"/>
            </p:cNvSpPr>
            <p:nvPr/>
          </p:nvSpPr>
          <p:spPr bwMode="auto">
            <a:xfrm flipH="1">
              <a:off x="2308225" y="4041775"/>
              <a:ext cx="954088" cy="0"/>
            </a:xfrm>
            <a:prstGeom prst="line">
              <a:avLst/>
            </a:prstGeom>
            <a:grpFill/>
            <a:ln>
              <a:headEnd/>
              <a:tailEnd/>
            </a:ln>
            <a:extLst/>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304"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grpSp>
      <p:sp>
        <p:nvSpPr>
          <p:cNvPr id="123" name="Freeform 194"/>
          <p:cNvSpPr>
            <a:spLocks/>
          </p:cNvSpPr>
          <p:nvPr/>
        </p:nvSpPr>
        <p:spPr bwMode="auto">
          <a:xfrm>
            <a:off x="5498383" y="2637220"/>
            <a:ext cx="617449" cy="534358"/>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a:headEnd/>
            <a:tailEnd/>
          </a:ln>
          <a:extLst/>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2" name="Title 1"/>
          <p:cNvSpPr>
            <a:spLocks noGrp="1"/>
          </p:cNvSpPr>
          <p:nvPr>
            <p:ph type="title"/>
          </p:nvPr>
        </p:nvSpPr>
        <p:spPr/>
        <p:txBody>
          <a:bodyPr/>
          <a:lstStyle/>
          <a:p>
            <a:r>
              <a:rPr lang="en-US" dirty="0"/>
              <a:t>Microsoft IoT Suite – “</a:t>
            </a:r>
            <a:r>
              <a:rPr lang="en-US" dirty="0" err="1"/>
              <a:t>architektura</a:t>
            </a:r>
            <a:r>
              <a:rPr lang="en-US" dirty="0"/>
              <a:t>”</a:t>
            </a:r>
          </a:p>
        </p:txBody>
      </p:sp>
    </p:spTree>
    <p:extLst>
      <p:ext uri="{BB962C8B-B14F-4D97-AF65-F5344CB8AC3E}">
        <p14:creationId xmlns:p14="http://schemas.microsoft.com/office/powerpoint/2010/main" val="7003327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pl-PL" dirty="0"/>
              <a:t>Architektura</a:t>
            </a:r>
            <a:r>
              <a:rPr lang="en-US" dirty="0"/>
              <a:t>”, “</a:t>
            </a:r>
            <a:r>
              <a:rPr lang="en-US" dirty="0" err="1"/>
              <a:t>indeks</a:t>
            </a:r>
            <a:r>
              <a:rPr lang="en-US" dirty="0"/>
              <a:t>”</a:t>
            </a:r>
            <a:r>
              <a:rPr lang="pl-PL" dirty="0"/>
              <a:t> – na dalsze rozważania</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891" y="1189176"/>
            <a:ext cx="1380275" cy="601371"/>
          </a:xfrm>
          <a:prstGeom prst="rect">
            <a:avLst/>
          </a:prstGeom>
        </p:spPr>
      </p:pic>
      <p:pic>
        <p:nvPicPr>
          <p:cNvPr id="102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388" y="4643031"/>
            <a:ext cx="1296809" cy="129680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891" y="5982931"/>
            <a:ext cx="816166" cy="77709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64645" y="5132218"/>
            <a:ext cx="1060067" cy="468995"/>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2051" y="3162003"/>
            <a:ext cx="624232" cy="624232"/>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13749" y="3162003"/>
            <a:ext cx="624232" cy="624232"/>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15125" y="1484016"/>
            <a:ext cx="762000" cy="76200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39777" y="5291434"/>
            <a:ext cx="624232" cy="624232"/>
          </a:xfrm>
          <a:prstGeom prst="rect">
            <a:avLst/>
          </a:prstGeom>
        </p:spPr>
      </p:pic>
      <p:pic>
        <p:nvPicPr>
          <p:cNvPr id="11" name="Picture 10" descr="HTML5 - Wikipedia, the free encyclopedia"/>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150" y="3135338"/>
            <a:ext cx="681148" cy="681148"/>
          </a:xfrm>
          <a:prstGeom prst="rect">
            <a:avLst/>
          </a:prstGeom>
        </p:spPr>
      </p:pic>
      <p:cxnSp>
        <p:nvCxnSpPr>
          <p:cNvPr id="13" name="Straight Arrow Connector 12"/>
          <p:cNvCxnSpPr>
            <a:cxnSpLocks/>
            <a:stCxn id="11" idx="3"/>
            <a:endCxn id="3" idx="1"/>
          </p:cNvCxnSpPr>
          <p:nvPr/>
        </p:nvCxnSpPr>
        <p:spPr>
          <a:xfrm flipV="1">
            <a:off x="778298" y="3474119"/>
            <a:ext cx="493753" cy="1793"/>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3" idx="3"/>
            <a:endCxn id="5" idx="1"/>
          </p:cNvCxnSpPr>
          <p:nvPr/>
        </p:nvCxnSpPr>
        <p:spPr>
          <a:xfrm>
            <a:off x="1896283" y="3474119"/>
            <a:ext cx="217466"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9" idx="1"/>
          </p:cNvCxnSpPr>
          <p:nvPr/>
        </p:nvCxnSpPr>
        <p:spPr>
          <a:xfrm flipV="1">
            <a:off x="1366787" y="5603550"/>
            <a:ext cx="672990" cy="35265"/>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6" idx="3"/>
            <a:endCxn id="9" idx="1"/>
          </p:cNvCxnSpPr>
          <p:nvPr/>
        </p:nvCxnSpPr>
        <p:spPr>
          <a:xfrm flipV="1">
            <a:off x="947057" y="5603550"/>
            <a:ext cx="1092720" cy="76793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9" idx="0"/>
            <a:endCxn id="5" idx="2"/>
          </p:cNvCxnSpPr>
          <p:nvPr/>
        </p:nvCxnSpPr>
        <p:spPr>
          <a:xfrm flipV="1">
            <a:off x="2351893" y="3786235"/>
            <a:ext cx="73972" cy="150519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4" idx="3"/>
            <a:endCxn id="5" idx="0"/>
          </p:cNvCxnSpPr>
          <p:nvPr/>
        </p:nvCxnSpPr>
        <p:spPr>
          <a:xfrm>
            <a:off x="1511166" y="1489862"/>
            <a:ext cx="914699" cy="1672141"/>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70718" y="3590418"/>
            <a:ext cx="1185474" cy="517065"/>
          </a:xfrm>
          <a:prstGeom prst="rect">
            <a:avLst/>
          </a:prstGeom>
          <a:noFill/>
        </p:spPr>
        <p:txBody>
          <a:bodyPr wrap="square" lIns="182880" tIns="146304" rIns="182880" bIns="146304" rtlCol="0">
            <a:spAutoFit/>
          </a:bodyPr>
          <a:lstStyle/>
          <a:p>
            <a:pPr>
              <a:lnSpc>
                <a:spcPct val="90000"/>
              </a:lnSpc>
              <a:spcAft>
                <a:spcPts val="600"/>
              </a:spcAft>
            </a:pPr>
            <a:r>
              <a:rPr lang="pl-PL" sz="1600" dirty="0" err="1">
                <a:gradFill>
                  <a:gsLst>
                    <a:gs pos="2917">
                      <a:schemeClr val="tx1"/>
                    </a:gs>
                    <a:gs pos="30000">
                      <a:schemeClr val="tx1"/>
                    </a:gs>
                  </a:gsLst>
                  <a:lin ang="5400000" scaled="0"/>
                </a:gradFill>
              </a:rPr>
              <a:t>Function</a:t>
            </a:r>
            <a:endParaRPr lang="en-US" sz="1600" dirty="0" err="1">
              <a:gradFill>
                <a:gsLst>
                  <a:gs pos="2917">
                    <a:schemeClr val="tx1"/>
                  </a:gs>
                  <a:gs pos="30000">
                    <a:schemeClr val="tx1"/>
                  </a:gs>
                </a:gsLst>
                <a:lin ang="5400000" scaled="0"/>
              </a:gradFill>
            </a:endParaRPr>
          </a:p>
        </p:txBody>
      </p:sp>
      <p:sp>
        <p:nvSpPr>
          <p:cNvPr id="29" name="TextBox 28"/>
          <p:cNvSpPr txBox="1"/>
          <p:nvPr/>
        </p:nvSpPr>
        <p:spPr>
          <a:xfrm>
            <a:off x="2325933" y="2593887"/>
            <a:ext cx="1185474" cy="738664"/>
          </a:xfrm>
          <a:prstGeom prst="rect">
            <a:avLst/>
          </a:prstGeom>
          <a:noFill/>
        </p:spPr>
        <p:txBody>
          <a:bodyPr wrap="square" lIns="182880" tIns="146304" rIns="182880" bIns="146304" rtlCol="0">
            <a:spAutoFit/>
          </a:bodyPr>
          <a:lstStyle/>
          <a:p>
            <a:pPr>
              <a:lnSpc>
                <a:spcPct val="90000"/>
              </a:lnSpc>
              <a:spcAft>
                <a:spcPts val="600"/>
              </a:spcAft>
            </a:pPr>
            <a:r>
              <a:rPr lang="pl-PL" sz="1600" dirty="0">
                <a:gradFill>
                  <a:gsLst>
                    <a:gs pos="2917">
                      <a:schemeClr val="tx1"/>
                    </a:gs>
                    <a:gs pos="30000">
                      <a:schemeClr val="tx1"/>
                    </a:gs>
                  </a:gsLst>
                  <a:lin ang="5400000" scaled="0"/>
                </a:gradFill>
              </a:rPr>
              <a:t>IoT </a:t>
            </a:r>
            <a:br>
              <a:rPr lang="pl-PL" sz="1600" dirty="0">
                <a:gradFill>
                  <a:gsLst>
                    <a:gs pos="2917">
                      <a:schemeClr val="tx1"/>
                    </a:gs>
                    <a:gs pos="30000">
                      <a:schemeClr val="tx1"/>
                    </a:gs>
                  </a:gsLst>
                  <a:lin ang="5400000" scaled="0"/>
                </a:gradFill>
              </a:rPr>
            </a:br>
            <a:r>
              <a:rPr lang="pl-PL" sz="1600" dirty="0">
                <a:gradFill>
                  <a:gsLst>
                    <a:gs pos="2917">
                      <a:schemeClr val="tx1"/>
                    </a:gs>
                    <a:gs pos="30000">
                      <a:schemeClr val="tx1"/>
                    </a:gs>
                  </a:gsLst>
                  <a:lin ang="5400000" scaled="0"/>
                </a:gradFill>
              </a:rPr>
              <a:t>Hub</a:t>
            </a:r>
            <a:endParaRPr lang="en-US" sz="1600" dirty="0" err="1">
              <a:gradFill>
                <a:gsLst>
                  <a:gs pos="2917">
                    <a:schemeClr val="tx1"/>
                  </a:gs>
                  <a:gs pos="30000">
                    <a:schemeClr val="tx1"/>
                  </a:gs>
                </a:gsLst>
                <a:lin ang="5400000" scaled="0"/>
              </a:gradFill>
            </a:endParaRPr>
          </a:p>
        </p:txBody>
      </p:sp>
      <p:cxnSp>
        <p:nvCxnSpPr>
          <p:cNvPr id="30" name="Connector: Elbow 29"/>
          <p:cNvCxnSpPr>
            <a:stCxn id="5" idx="3"/>
            <a:endCxn id="8" idx="1"/>
          </p:cNvCxnSpPr>
          <p:nvPr/>
        </p:nvCxnSpPr>
        <p:spPr>
          <a:xfrm flipV="1">
            <a:off x="2737981" y="1865016"/>
            <a:ext cx="877144" cy="1609103"/>
          </a:xfrm>
          <a:prstGeom prst="bentConnector3">
            <a:avLst>
              <a:gd name="adj1" fmla="val 5380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rot="18997771">
            <a:off x="2487262" y="1252800"/>
            <a:ext cx="1232453" cy="787908"/>
          </a:xfrm>
          <a:prstGeom prst="rect">
            <a:avLst/>
          </a:prstGeom>
          <a:noFill/>
        </p:spPr>
        <p:txBody>
          <a:bodyPr wrap="none" lIns="182880" tIns="146304" rIns="182880" bIns="146304" rtlCol="0">
            <a:spAutoFit/>
          </a:bodyPr>
          <a:lstStyle/>
          <a:p>
            <a:pPr>
              <a:spcAft>
                <a:spcPts val="600"/>
              </a:spcAft>
            </a:pPr>
            <a:r>
              <a:rPr lang="pl-PL" sz="1600" dirty="0">
                <a:gradFill>
                  <a:gsLst>
                    <a:gs pos="2917">
                      <a:schemeClr val="tx1"/>
                    </a:gs>
                    <a:gs pos="30000">
                      <a:schemeClr val="tx1"/>
                    </a:gs>
                  </a:gsLst>
                  <a:lin ang="5400000" scaled="0"/>
                </a:gradFill>
              </a:rPr>
              <a:t>Nagłe </a:t>
            </a:r>
            <a:br>
              <a:rPr lang="pl-PL" sz="1600" dirty="0">
                <a:gradFill>
                  <a:gsLst>
                    <a:gs pos="2917">
                      <a:schemeClr val="tx1"/>
                    </a:gs>
                    <a:gs pos="30000">
                      <a:schemeClr val="tx1"/>
                    </a:gs>
                  </a:gsLst>
                  <a:lin ang="5400000" scaled="0"/>
                </a:gradFill>
              </a:rPr>
            </a:br>
            <a:r>
              <a:rPr lang="pl-PL" sz="1600" dirty="0">
                <a:gradFill>
                  <a:gsLst>
                    <a:gs pos="2917">
                      <a:schemeClr val="tx1"/>
                    </a:gs>
                    <a:gs pos="30000">
                      <a:schemeClr val="tx1"/>
                    </a:gs>
                  </a:gsLst>
                  <a:lin ang="5400000" scaled="0"/>
                </a:gradFill>
              </a:rPr>
              <a:t>zdarzenia</a:t>
            </a:r>
          </a:p>
        </p:txBody>
      </p:sp>
      <p:pic>
        <p:nvPicPr>
          <p:cNvPr id="1024" name="Picture 102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89296" y="3146002"/>
            <a:ext cx="624232" cy="624232"/>
          </a:xfrm>
          <a:prstGeom prst="rect">
            <a:avLst/>
          </a:prstGeom>
        </p:spPr>
      </p:pic>
      <p:cxnSp>
        <p:nvCxnSpPr>
          <p:cNvPr id="1027" name="Straight Arrow Connector 1026"/>
          <p:cNvCxnSpPr>
            <a:cxnSpLocks/>
          </p:cNvCxnSpPr>
          <p:nvPr/>
        </p:nvCxnSpPr>
        <p:spPr>
          <a:xfrm>
            <a:off x="2674511" y="3466655"/>
            <a:ext cx="1927080" cy="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377125" y="2616655"/>
            <a:ext cx="1185474" cy="738664"/>
          </a:xfrm>
          <a:prstGeom prst="rect">
            <a:avLst/>
          </a:prstGeom>
          <a:noFill/>
        </p:spPr>
        <p:txBody>
          <a:bodyPr wrap="square" lIns="182880" tIns="146304" rIns="182880" bIns="146304" rtlCol="0">
            <a:spAutoFit/>
          </a:bodyPr>
          <a:lstStyle/>
          <a:p>
            <a:pPr algn="ctr">
              <a:lnSpc>
                <a:spcPct val="90000"/>
              </a:lnSpc>
            </a:pPr>
            <a:r>
              <a:rPr lang="pl-PL" sz="1600" dirty="0" err="1">
                <a:gradFill>
                  <a:gsLst>
                    <a:gs pos="2917">
                      <a:schemeClr val="tx1"/>
                    </a:gs>
                    <a:gs pos="30000">
                      <a:schemeClr val="tx1"/>
                    </a:gs>
                  </a:gsLst>
                  <a:lin ang="5400000" scaled="0"/>
                </a:gradFill>
              </a:rPr>
              <a:t>Stream</a:t>
            </a:r>
            <a:r>
              <a:rPr lang="pl-PL" sz="1600" dirty="0">
                <a:gradFill>
                  <a:gsLst>
                    <a:gs pos="2917">
                      <a:schemeClr val="tx1"/>
                    </a:gs>
                    <a:gs pos="30000">
                      <a:schemeClr val="tx1"/>
                    </a:gs>
                  </a:gsLst>
                  <a:lin ang="5400000" scaled="0"/>
                </a:gradFill>
              </a:rPr>
              <a:t> </a:t>
            </a:r>
          </a:p>
          <a:p>
            <a:pPr algn="ctr">
              <a:lnSpc>
                <a:spcPct val="90000"/>
              </a:lnSpc>
            </a:pPr>
            <a:r>
              <a:rPr lang="pl-PL" sz="1600" dirty="0">
                <a:gradFill>
                  <a:gsLst>
                    <a:gs pos="2917">
                      <a:schemeClr val="tx1"/>
                    </a:gs>
                    <a:gs pos="30000">
                      <a:schemeClr val="tx1"/>
                    </a:gs>
                  </a:gsLst>
                  <a:lin ang="5400000" scaled="0"/>
                </a:gradFill>
              </a:rPr>
              <a:t>Analytics</a:t>
            </a:r>
            <a:endParaRPr lang="en-US" sz="1600" dirty="0" err="1">
              <a:gradFill>
                <a:gsLst>
                  <a:gs pos="2917">
                    <a:schemeClr val="tx1"/>
                  </a:gs>
                  <a:gs pos="30000">
                    <a:schemeClr val="tx1"/>
                  </a:gs>
                </a:gsLst>
                <a:lin ang="5400000" scaled="0"/>
              </a:gradFill>
            </a:endParaRPr>
          </a:p>
        </p:txBody>
      </p:sp>
      <p:pic>
        <p:nvPicPr>
          <p:cNvPr id="1028" name="Picture 102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325935" y="5209520"/>
            <a:ext cx="624232" cy="624232"/>
          </a:xfrm>
          <a:prstGeom prst="rect">
            <a:avLst/>
          </a:prstGeom>
        </p:spPr>
      </p:pic>
      <p:sp>
        <p:nvSpPr>
          <p:cNvPr id="42" name="TextBox 41"/>
          <p:cNvSpPr txBox="1"/>
          <p:nvPr/>
        </p:nvSpPr>
        <p:spPr>
          <a:xfrm>
            <a:off x="3713112" y="5413066"/>
            <a:ext cx="1185474" cy="738664"/>
          </a:xfrm>
          <a:prstGeom prst="rect">
            <a:avLst/>
          </a:prstGeom>
          <a:noFill/>
        </p:spPr>
        <p:txBody>
          <a:bodyPr wrap="square" lIns="182880" tIns="146304" rIns="182880" bIns="146304" rtlCol="0">
            <a:spAutoFit/>
          </a:bodyPr>
          <a:lstStyle/>
          <a:p>
            <a:pPr>
              <a:lnSpc>
                <a:spcPct val="90000"/>
              </a:lnSpc>
              <a:spcAft>
                <a:spcPts val="600"/>
              </a:spcAft>
            </a:pPr>
            <a:r>
              <a:rPr lang="pl-PL" sz="1600" dirty="0">
                <a:gradFill>
                  <a:gsLst>
                    <a:gs pos="2917">
                      <a:schemeClr val="tx1"/>
                    </a:gs>
                    <a:gs pos="30000">
                      <a:schemeClr val="tx1"/>
                    </a:gs>
                  </a:gsLst>
                  <a:lin ang="5400000" scaled="0"/>
                </a:gradFill>
              </a:rPr>
              <a:t>Service</a:t>
            </a:r>
            <a:br>
              <a:rPr lang="pl-PL" sz="1600" dirty="0">
                <a:gradFill>
                  <a:gsLst>
                    <a:gs pos="2917">
                      <a:schemeClr val="tx1"/>
                    </a:gs>
                    <a:gs pos="30000">
                      <a:schemeClr val="tx1"/>
                    </a:gs>
                  </a:gsLst>
                  <a:lin ang="5400000" scaled="0"/>
                </a:gradFill>
              </a:rPr>
            </a:br>
            <a:r>
              <a:rPr lang="pl-PL" sz="1600" dirty="0">
                <a:gradFill>
                  <a:gsLst>
                    <a:gs pos="2917">
                      <a:schemeClr val="tx1"/>
                    </a:gs>
                    <a:gs pos="30000">
                      <a:schemeClr val="tx1"/>
                    </a:gs>
                  </a:gsLst>
                  <a:lin ang="5400000" scaled="0"/>
                </a:gradFill>
              </a:rPr>
              <a:t>Fabric</a:t>
            </a:r>
            <a:endParaRPr lang="en-US" sz="1600" dirty="0" err="1">
              <a:gradFill>
                <a:gsLst>
                  <a:gs pos="2917">
                    <a:schemeClr val="tx1"/>
                  </a:gs>
                  <a:gs pos="30000">
                    <a:schemeClr val="tx1"/>
                  </a:gs>
                </a:gsLst>
                <a:lin ang="5400000" scaled="0"/>
              </a:gradFill>
            </a:endParaRPr>
          </a:p>
        </p:txBody>
      </p:sp>
      <p:pic>
        <p:nvPicPr>
          <p:cNvPr id="43" name="Picture 4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40323" y="4080956"/>
            <a:ext cx="624232" cy="624232"/>
          </a:xfrm>
          <a:prstGeom prst="rect">
            <a:avLst/>
          </a:prstGeom>
        </p:spPr>
      </p:pic>
      <p:cxnSp>
        <p:nvCxnSpPr>
          <p:cNvPr id="1036" name="Connector: Elbow 1035"/>
          <p:cNvCxnSpPr>
            <a:cxnSpLocks/>
            <a:stCxn id="5" idx="3"/>
            <a:endCxn id="1028" idx="0"/>
          </p:cNvCxnSpPr>
          <p:nvPr/>
        </p:nvCxnSpPr>
        <p:spPr>
          <a:xfrm>
            <a:off x="2737981" y="3474119"/>
            <a:ext cx="900070" cy="1735401"/>
          </a:xfrm>
          <a:prstGeom prst="bentConnector2">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8" name="Connector: Elbow 1037"/>
          <p:cNvCxnSpPr>
            <a:cxnSpLocks/>
            <a:stCxn id="5" idx="3"/>
            <a:endCxn id="43" idx="1"/>
          </p:cNvCxnSpPr>
          <p:nvPr/>
        </p:nvCxnSpPr>
        <p:spPr>
          <a:xfrm>
            <a:off x="2737981" y="3474119"/>
            <a:ext cx="1802342" cy="918953"/>
          </a:xfrm>
          <a:prstGeom prst="bentConnector3">
            <a:avLst>
              <a:gd name="adj1" fmla="val 50000"/>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rot="5400000">
            <a:off x="3054376" y="3625900"/>
            <a:ext cx="1185474" cy="787908"/>
          </a:xfrm>
          <a:prstGeom prst="rect">
            <a:avLst/>
          </a:prstGeom>
          <a:noFill/>
        </p:spPr>
        <p:txBody>
          <a:bodyPr wrap="square" lIns="182880" tIns="146304" rIns="182880" bIns="146304" rtlCol="0">
            <a:spAutoFit/>
          </a:bodyPr>
          <a:lstStyle/>
          <a:p>
            <a:r>
              <a:rPr lang="pl-PL" sz="1600" dirty="0">
                <a:gradFill>
                  <a:gsLst>
                    <a:gs pos="2917">
                      <a:schemeClr val="tx1"/>
                    </a:gs>
                    <a:gs pos="30000">
                      <a:schemeClr val="tx1"/>
                    </a:gs>
                  </a:gsLst>
                  <a:lin ang="5400000" scaled="0"/>
                </a:gradFill>
              </a:rPr>
              <a:t>Własny </a:t>
            </a:r>
            <a:br>
              <a:rPr lang="pl-PL" sz="1600" dirty="0">
                <a:gradFill>
                  <a:gsLst>
                    <a:gs pos="2917">
                      <a:schemeClr val="tx1"/>
                    </a:gs>
                    <a:gs pos="30000">
                      <a:schemeClr val="tx1"/>
                    </a:gs>
                  </a:gsLst>
                  <a:lin ang="5400000" scaled="0"/>
                </a:gradFill>
              </a:rPr>
            </a:br>
            <a:r>
              <a:rPr lang="pl-PL" sz="1600" dirty="0">
                <a:gradFill>
                  <a:gsLst>
                    <a:gs pos="2917">
                      <a:schemeClr val="tx1"/>
                    </a:gs>
                    <a:gs pos="30000">
                      <a:schemeClr val="tx1"/>
                    </a:gs>
                  </a:gsLst>
                  <a:lin ang="5400000" scaled="0"/>
                </a:gradFill>
              </a:rPr>
              <a:t>kod</a:t>
            </a:r>
            <a:endParaRPr lang="en-US" sz="1600" dirty="0" err="1">
              <a:gradFill>
                <a:gsLst>
                  <a:gs pos="2917">
                    <a:schemeClr val="tx1"/>
                  </a:gs>
                  <a:gs pos="30000">
                    <a:schemeClr val="tx1"/>
                  </a:gs>
                </a:gsLst>
                <a:lin ang="5400000" scaled="0"/>
              </a:gradFill>
            </a:endParaRPr>
          </a:p>
        </p:txBody>
      </p:sp>
      <p:pic>
        <p:nvPicPr>
          <p:cNvPr id="1040" name="Picture 103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21885" y="1484015"/>
            <a:ext cx="624232" cy="624232"/>
          </a:xfrm>
          <a:prstGeom prst="rect">
            <a:avLst/>
          </a:prstGeom>
        </p:spPr>
      </p:pic>
      <p:pic>
        <p:nvPicPr>
          <p:cNvPr id="1041" name="Picture 104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321884" y="2823222"/>
            <a:ext cx="624232" cy="624232"/>
          </a:xfrm>
          <a:prstGeom prst="rect">
            <a:avLst/>
          </a:prstGeom>
        </p:spPr>
      </p:pic>
      <p:pic>
        <p:nvPicPr>
          <p:cNvPr id="1042" name="Picture 104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578761" y="2076581"/>
            <a:ext cx="624232" cy="624232"/>
          </a:xfrm>
          <a:prstGeom prst="rect">
            <a:avLst/>
          </a:prstGeom>
        </p:spPr>
      </p:pic>
      <p:pic>
        <p:nvPicPr>
          <p:cNvPr id="1043" name="Picture 104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300250" y="4162429"/>
            <a:ext cx="624232" cy="624232"/>
          </a:xfrm>
          <a:prstGeom prst="rect">
            <a:avLst/>
          </a:prstGeom>
        </p:spPr>
      </p:pic>
      <p:pic>
        <p:nvPicPr>
          <p:cNvPr id="1044" name="Picture 104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321884" y="5501637"/>
            <a:ext cx="624232" cy="624232"/>
          </a:xfrm>
          <a:prstGeom prst="rect">
            <a:avLst/>
          </a:prstGeom>
        </p:spPr>
      </p:pic>
      <p:sp>
        <p:nvSpPr>
          <p:cNvPr id="58" name="TextBox 57"/>
          <p:cNvSpPr txBox="1"/>
          <p:nvPr/>
        </p:nvSpPr>
        <p:spPr>
          <a:xfrm>
            <a:off x="4377125" y="4482844"/>
            <a:ext cx="1185474" cy="517065"/>
          </a:xfrm>
          <a:prstGeom prst="rect">
            <a:avLst/>
          </a:prstGeom>
          <a:noFill/>
        </p:spPr>
        <p:txBody>
          <a:bodyPr wrap="square" lIns="182880" tIns="146304" rIns="182880" bIns="146304" rtlCol="0">
            <a:spAutoFit/>
          </a:bodyPr>
          <a:lstStyle/>
          <a:p>
            <a:pPr>
              <a:lnSpc>
                <a:spcPct val="90000"/>
              </a:lnSpc>
              <a:spcAft>
                <a:spcPts val="600"/>
              </a:spcAft>
            </a:pPr>
            <a:r>
              <a:rPr lang="pl-PL" sz="1600" dirty="0" err="1">
                <a:gradFill>
                  <a:gsLst>
                    <a:gs pos="2917">
                      <a:schemeClr val="tx1"/>
                    </a:gs>
                    <a:gs pos="30000">
                      <a:schemeClr val="tx1"/>
                    </a:gs>
                  </a:gsLst>
                  <a:lin ang="5400000" scaled="0"/>
                </a:gradFill>
              </a:rPr>
              <a:t>Function</a:t>
            </a:r>
            <a:endParaRPr lang="en-US" sz="1600" dirty="0" err="1">
              <a:gradFill>
                <a:gsLst>
                  <a:gs pos="2917">
                    <a:schemeClr val="tx1"/>
                  </a:gs>
                  <a:gs pos="30000">
                    <a:schemeClr val="tx1"/>
                  </a:gs>
                </a:gsLst>
                <a:lin ang="5400000" scaled="0"/>
              </a:gradFill>
            </a:endParaRPr>
          </a:p>
        </p:txBody>
      </p:sp>
      <p:pic>
        <p:nvPicPr>
          <p:cNvPr id="1045" name="Picture 1044"/>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609658" y="3424664"/>
            <a:ext cx="624232" cy="624232"/>
          </a:xfrm>
          <a:prstGeom prst="rect">
            <a:avLst/>
          </a:prstGeom>
        </p:spPr>
      </p:pic>
      <p:pic>
        <p:nvPicPr>
          <p:cNvPr id="1046" name="Picture 104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884984" y="3462357"/>
            <a:ext cx="624232" cy="624232"/>
          </a:xfrm>
          <a:prstGeom prst="rect">
            <a:avLst/>
          </a:prstGeom>
        </p:spPr>
      </p:pic>
      <p:pic>
        <p:nvPicPr>
          <p:cNvPr id="1047" name="Picture 1046"/>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609658" y="4772746"/>
            <a:ext cx="624232" cy="624232"/>
          </a:xfrm>
          <a:prstGeom prst="rect">
            <a:avLst/>
          </a:prstGeom>
        </p:spPr>
      </p:pic>
      <p:sp>
        <p:nvSpPr>
          <p:cNvPr id="104" name="TextBox 103"/>
          <p:cNvSpPr txBox="1"/>
          <p:nvPr/>
        </p:nvSpPr>
        <p:spPr>
          <a:xfrm>
            <a:off x="1759156" y="5827946"/>
            <a:ext cx="1185474" cy="738664"/>
          </a:xfrm>
          <a:prstGeom prst="rect">
            <a:avLst/>
          </a:prstGeom>
          <a:noFill/>
        </p:spPr>
        <p:txBody>
          <a:bodyPr wrap="square" lIns="182880" tIns="146304" rIns="182880" bIns="146304" rtlCol="0">
            <a:spAutoFit/>
          </a:bodyPr>
          <a:lstStyle/>
          <a:p>
            <a:pPr>
              <a:lnSpc>
                <a:spcPct val="90000"/>
              </a:lnSpc>
              <a:spcAft>
                <a:spcPts val="600"/>
              </a:spcAft>
            </a:pPr>
            <a:r>
              <a:rPr lang="pl-PL" sz="1600" dirty="0">
                <a:gradFill>
                  <a:gsLst>
                    <a:gs pos="2917">
                      <a:schemeClr val="tx1"/>
                    </a:gs>
                    <a:gs pos="30000">
                      <a:schemeClr val="tx1"/>
                    </a:gs>
                  </a:gsLst>
                  <a:lin ang="5400000" scaled="0"/>
                </a:gradFill>
              </a:rPr>
              <a:t>Lokalny </a:t>
            </a:r>
            <a:r>
              <a:rPr lang="en-US" sz="1600" dirty="0">
                <a:gradFill>
                  <a:gsLst>
                    <a:gs pos="2917">
                      <a:schemeClr val="tx1"/>
                    </a:gs>
                    <a:gs pos="30000">
                      <a:schemeClr val="tx1"/>
                    </a:gs>
                  </a:gsLst>
                  <a:lin ang="5400000" scaled="0"/>
                </a:gradFill>
              </a:rPr>
              <a:t>g</a:t>
            </a:r>
            <a:r>
              <a:rPr lang="pl-PL" sz="1600" dirty="0" err="1">
                <a:gradFill>
                  <a:gsLst>
                    <a:gs pos="2917">
                      <a:schemeClr val="tx1"/>
                    </a:gs>
                    <a:gs pos="30000">
                      <a:schemeClr val="tx1"/>
                    </a:gs>
                  </a:gsLst>
                  <a:lin ang="5400000" scaled="0"/>
                </a:gradFill>
              </a:rPr>
              <a:t>ateway</a:t>
            </a:r>
            <a:endParaRPr lang="en-US" sz="1600" dirty="0" err="1">
              <a:gradFill>
                <a:gsLst>
                  <a:gs pos="2917">
                    <a:schemeClr val="tx1"/>
                  </a:gs>
                  <a:gs pos="30000">
                    <a:schemeClr val="tx1"/>
                  </a:gs>
                </a:gsLst>
                <a:lin ang="5400000" scaled="0"/>
              </a:gradFill>
            </a:endParaRPr>
          </a:p>
        </p:txBody>
      </p:sp>
      <p:sp>
        <p:nvSpPr>
          <p:cNvPr id="44" name="TextBox 43"/>
          <p:cNvSpPr txBox="1"/>
          <p:nvPr/>
        </p:nvSpPr>
        <p:spPr>
          <a:xfrm>
            <a:off x="6796764" y="1414151"/>
            <a:ext cx="1185474" cy="738664"/>
          </a:xfrm>
          <a:prstGeom prst="rect">
            <a:avLst/>
          </a:prstGeom>
          <a:noFill/>
        </p:spPr>
        <p:txBody>
          <a:bodyPr wrap="square" lIns="182880" tIns="146304" rIns="182880" bIns="146304" rtlCol="0">
            <a:spAutoFit/>
          </a:bodyPr>
          <a:lstStyle/>
          <a:p>
            <a:pPr algn="ctr">
              <a:lnSpc>
                <a:spcPct val="90000"/>
              </a:lnSpc>
            </a:pPr>
            <a:r>
              <a:rPr lang="en-US" sz="1600" dirty="0">
                <a:gradFill>
                  <a:gsLst>
                    <a:gs pos="2917">
                      <a:schemeClr val="tx1"/>
                    </a:gs>
                    <a:gs pos="30000">
                      <a:schemeClr val="tx1"/>
                    </a:gs>
                  </a:gsLst>
                  <a:lin ang="5400000" scaled="0"/>
                </a:gradFill>
              </a:rPr>
              <a:t>Blob Storage</a:t>
            </a:r>
          </a:p>
        </p:txBody>
      </p:sp>
      <p:sp>
        <p:nvSpPr>
          <p:cNvPr id="45" name="TextBox 44"/>
          <p:cNvSpPr txBox="1"/>
          <p:nvPr/>
        </p:nvSpPr>
        <p:spPr>
          <a:xfrm>
            <a:off x="6804704" y="2766006"/>
            <a:ext cx="1185474" cy="960263"/>
          </a:xfrm>
          <a:prstGeom prst="rect">
            <a:avLst/>
          </a:prstGeom>
          <a:noFill/>
        </p:spPr>
        <p:txBody>
          <a:bodyPr wrap="square" lIns="182880" tIns="146304" rIns="182880" bIns="146304" rtlCol="0">
            <a:spAutoFit/>
          </a:bodyPr>
          <a:lstStyle/>
          <a:p>
            <a:pPr algn="ctr">
              <a:lnSpc>
                <a:spcPct val="90000"/>
              </a:lnSpc>
            </a:pPr>
            <a:r>
              <a:rPr lang="en-US" sz="1600" dirty="0">
                <a:gradFill>
                  <a:gsLst>
                    <a:gs pos="2917">
                      <a:schemeClr val="tx1"/>
                    </a:gs>
                    <a:gs pos="30000">
                      <a:schemeClr val="tx1"/>
                    </a:gs>
                  </a:gsLst>
                  <a:lin ang="5400000" scaled="0"/>
                </a:gradFill>
              </a:rPr>
              <a:t>Data Lake Store</a:t>
            </a:r>
          </a:p>
        </p:txBody>
      </p:sp>
      <p:sp>
        <p:nvSpPr>
          <p:cNvPr id="46" name="TextBox 45"/>
          <p:cNvSpPr txBox="1"/>
          <p:nvPr/>
        </p:nvSpPr>
        <p:spPr>
          <a:xfrm>
            <a:off x="6776715" y="4039646"/>
            <a:ext cx="1363078" cy="738664"/>
          </a:xfrm>
          <a:prstGeom prst="rect">
            <a:avLst/>
          </a:prstGeom>
          <a:noFill/>
        </p:spPr>
        <p:txBody>
          <a:bodyPr wrap="square" lIns="182880" tIns="146304" rIns="182880" bIns="146304" rtlCol="0">
            <a:spAutoFit/>
          </a:bodyPr>
          <a:lstStyle/>
          <a:p>
            <a:pPr algn="ctr">
              <a:lnSpc>
                <a:spcPct val="90000"/>
              </a:lnSpc>
            </a:pPr>
            <a:r>
              <a:rPr lang="en-US" sz="1600" dirty="0">
                <a:gradFill>
                  <a:gsLst>
                    <a:gs pos="2917">
                      <a:schemeClr val="tx1"/>
                    </a:gs>
                    <a:gs pos="30000">
                      <a:schemeClr val="tx1"/>
                    </a:gs>
                  </a:gsLst>
                  <a:lin ang="5400000" scaled="0"/>
                </a:gradFill>
              </a:rPr>
              <a:t>Document DB</a:t>
            </a:r>
          </a:p>
        </p:txBody>
      </p:sp>
      <p:sp>
        <p:nvSpPr>
          <p:cNvPr id="47" name="TextBox 46"/>
          <p:cNvSpPr txBox="1"/>
          <p:nvPr/>
        </p:nvSpPr>
        <p:spPr>
          <a:xfrm>
            <a:off x="6796763" y="5493285"/>
            <a:ext cx="1343029" cy="738664"/>
          </a:xfrm>
          <a:prstGeom prst="rect">
            <a:avLst/>
          </a:prstGeom>
          <a:noFill/>
        </p:spPr>
        <p:txBody>
          <a:bodyPr wrap="square" lIns="182880" tIns="146304" rIns="182880" bIns="146304" rtlCol="0">
            <a:spAutoFit/>
          </a:bodyPr>
          <a:lstStyle/>
          <a:p>
            <a:pPr algn="ctr">
              <a:lnSpc>
                <a:spcPct val="90000"/>
              </a:lnSpc>
            </a:pPr>
            <a:r>
              <a:rPr lang="en-US" sz="1600" dirty="0">
                <a:gradFill>
                  <a:gsLst>
                    <a:gs pos="2917">
                      <a:schemeClr val="tx1"/>
                    </a:gs>
                    <a:gs pos="30000">
                      <a:schemeClr val="tx1"/>
                    </a:gs>
                  </a:gsLst>
                  <a:lin ang="5400000" scaled="0"/>
                </a:gradFill>
              </a:rPr>
              <a:t>SQL Database</a:t>
            </a:r>
          </a:p>
        </p:txBody>
      </p:sp>
      <p:sp>
        <p:nvSpPr>
          <p:cNvPr id="12" name="TextBox 11"/>
          <p:cNvSpPr txBox="1"/>
          <p:nvPr/>
        </p:nvSpPr>
        <p:spPr>
          <a:xfrm>
            <a:off x="6097160" y="6284120"/>
            <a:ext cx="116589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DANE</a:t>
            </a:r>
          </a:p>
        </p:txBody>
      </p:sp>
      <p:sp>
        <p:nvSpPr>
          <p:cNvPr id="48" name="TextBox 47"/>
          <p:cNvSpPr txBox="1"/>
          <p:nvPr/>
        </p:nvSpPr>
        <p:spPr>
          <a:xfrm>
            <a:off x="9171498" y="1908565"/>
            <a:ext cx="1185474" cy="960263"/>
          </a:xfrm>
          <a:prstGeom prst="rect">
            <a:avLst/>
          </a:prstGeom>
          <a:noFill/>
        </p:spPr>
        <p:txBody>
          <a:bodyPr wrap="square" lIns="182880" tIns="146304" rIns="182880" bIns="146304" rtlCol="0">
            <a:spAutoFit/>
          </a:bodyPr>
          <a:lstStyle/>
          <a:p>
            <a:pPr algn="ctr">
              <a:lnSpc>
                <a:spcPct val="90000"/>
              </a:lnSpc>
            </a:pPr>
            <a:r>
              <a:rPr lang="en-US" sz="1600" dirty="0">
                <a:gradFill>
                  <a:gsLst>
                    <a:gs pos="2917">
                      <a:schemeClr val="tx1"/>
                    </a:gs>
                    <a:gs pos="30000">
                      <a:schemeClr val="tx1"/>
                    </a:gs>
                  </a:gsLst>
                  <a:lin ang="5400000" scaled="0"/>
                </a:gradFill>
              </a:rPr>
              <a:t>Data Lake Analysis</a:t>
            </a:r>
          </a:p>
        </p:txBody>
      </p:sp>
      <p:sp>
        <p:nvSpPr>
          <p:cNvPr id="49" name="TextBox 48"/>
          <p:cNvSpPr txBox="1"/>
          <p:nvPr/>
        </p:nvSpPr>
        <p:spPr>
          <a:xfrm>
            <a:off x="9182508" y="3342292"/>
            <a:ext cx="1185474" cy="738664"/>
          </a:xfrm>
          <a:prstGeom prst="rect">
            <a:avLst/>
          </a:prstGeom>
          <a:noFill/>
        </p:spPr>
        <p:txBody>
          <a:bodyPr wrap="square" lIns="182880" tIns="146304" rIns="182880" bIns="146304" rtlCol="0">
            <a:spAutoFit/>
          </a:bodyPr>
          <a:lstStyle/>
          <a:p>
            <a:pPr algn="ctr">
              <a:lnSpc>
                <a:spcPct val="90000"/>
              </a:lnSpc>
            </a:pPr>
            <a:r>
              <a:rPr lang="en-US" sz="1600" dirty="0">
                <a:gradFill>
                  <a:gsLst>
                    <a:gs pos="2917">
                      <a:schemeClr val="tx1"/>
                    </a:gs>
                    <a:gs pos="30000">
                      <a:schemeClr val="tx1"/>
                    </a:gs>
                  </a:gsLst>
                  <a:lin ang="5400000" scaled="0"/>
                </a:gradFill>
              </a:rPr>
              <a:t>Machine Learning</a:t>
            </a:r>
          </a:p>
        </p:txBody>
      </p:sp>
      <p:sp>
        <p:nvSpPr>
          <p:cNvPr id="50" name="TextBox 49"/>
          <p:cNvSpPr txBox="1"/>
          <p:nvPr/>
        </p:nvSpPr>
        <p:spPr>
          <a:xfrm>
            <a:off x="8508926" y="6284140"/>
            <a:ext cx="1347164" cy="627864"/>
          </a:xfrm>
          <a:prstGeom prst="rect">
            <a:avLst/>
          </a:prstGeom>
          <a:noFill/>
        </p:spPr>
        <p:txBody>
          <a:bodyPr wrap="none" lIns="182880" tIns="146304" rIns="182880" bIns="146304" rtlCol="0">
            <a:spAutoFit/>
          </a:bodyPr>
          <a:lstStyle/>
          <a:p>
            <a:pPr>
              <a:lnSpc>
                <a:spcPct val="90000"/>
              </a:lnSpc>
              <a:spcAft>
                <a:spcPts val="600"/>
              </a:spcAft>
            </a:pPr>
            <a:r>
              <a:rPr lang="en-US" sz="2400" dirty="0" err="1">
                <a:gradFill>
                  <a:gsLst>
                    <a:gs pos="2917">
                      <a:schemeClr val="tx1"/>
                    </a:gs>
                    <a:gs pos="30000">
                      <a:schemeClr val="tx1"/>
                    </a:gs>
                  </a:gsLst>
                  <a:lin ang="5400000" scaled="0"/>
                </a:gradFill>
              </a:rPr>
              <a:t>Analiza</a:t>
            </a:r>
            <a:endParaRPr lang="en-US" sz="2400" dirty="0">
              <a:gradFill>
                <a:gsLst>
                  <a:gs pos="2917">
                    <a:schemeClr val="tx1"/>
                  </a:gs>
                  <a:gs pos="30000">
                    <a:schemeClr val="tx1"/>
                  </a:gs>
                </a:gsLst>
                <a:lin ang="5400000" scaled="0"/>
              </a:gradFill>
            </a:endParaRPr>
          </a:p>
        </p:txBody>
      </p:sp>
      <p:sp>
        <p:nvSpPr>
          <p:cNvPr id="52" name="TextBox 51"/>
          <p:cNvSpPr txBox="1"/>
          <p:nvPr/>
        </p:nvSpPr>
        <p:spPr>
          <a:xfrm>
            <a:off x="10213498" y="6284120"/>
            <a:ext cx="2025234" cy="627864"/>
          </a:xfrm>
          <a:prstGeom prst="rect">
            <a:avLst/>
          </a:prstGeom>
          <a:noFill/>
        </p:spPr>
        <p:txBody>
          <a:bodyPr wrap="none" lIns="182880" tIns="146304" rIns="182880" bIns="146304" rtlCol="0">
            <a:spAutoFit/>
          </a:bodyPr>
          <a:lstStyle/>
          <a:p>
            <a:pPr>
              <a:lnSpc>
                <a:spcPct val="90000"/>
              </a:lnSpc>
              <a:spcAft>
                <a:spcPts val="600"/>
              </a:spcAft>
            </a:pPr>
            <a:r>
              <a:rPr lang="en-US" sz="2400" dirty="0" err="1">
                <a:gradFill>
                  <a:gsLst>
                    <a:gs pos="2917">
                      <a:schemeClr val="tx1"/>
                    </a:gs>
                    <a:gs pos="30000">
                      <a:schemeClr val="tx1"/>
                    </a:gs>
                  </a:gsLst>
                  <a:lin ang="5400000" scaled="0"/>
                </a:gradFill>
              </a:rPr>
              <a:t>Wizualizacja</a:t>
            </a:r>
            <a:endParaRPr lang="en-US" sz="2400" dirty="0">
              <a:gradFill>
                <a:gsLst>
                  <a:gs pos="2917">
                    <a:schemeClr val="tx1"/>
                  </a:gs>
                  <a:gs pos="30000">
                    <a:schemeClr val="tx1"/>
                  </a:gs>
                </a:gsLst>
                <a:lin ang="5400000" scaled="0"/>
              </a:gradFill>
            </a:endParaRPr>
          </a:p>
        </p:txBody>
      </p:sp>
      <p:sp>
        <p:nvSpPr>
          <p:cNvPr id="53" name="TextBox 52"/>
          <p:cNvSpPr txBox="1"/>
          <p:nvPr/>
        </p:nvSpPr>
        <p:spPr>
          <a:xfrm>
            <a:off x="9202992" y="4771018"/>
            <a:ext cx="1278657" cy="738664"/>
          </a:xfrm>
          <a:prstGeom prst="rect">
            <a:avLst/>
          </a:prstGeom>
          <a:noFill/>
        </p:spPr>
        <p:txBody>
          <a:bodyPr wrap="square" lIns="182880" tIns="146304" rIns="182880" bIns="146304" rtlCol="0">
            <a:spAutoFit/>
          </a:bodyPr>
          <a:lstStyle/>
          <a:p>
            <a:pPr algn="ctr">
              <a:lnSpc>
                <a:spcPct val="90000"/>
              </a:lnSpc>
            </a:pPr>
            <a:r>
              <a:rPr lang="en-US" sz="1600" dirty="0">
                <a:gradFill>
                  <a:gsLst>
                    <a:gs pos="2917">
                      <a:schemeClr val="tx1"/>
                    </a:gs>
                    <a:gs pos="30000">
                      <a:schemeClr val="tx1"/>
                    </a:gs>
                  </a:gsLst>
                  <a:lin ang="5400000" scaled="0"/>
                </a:gradFill>
              </a:rPr>
              <a:t>Cognitive Services</a:t>
            </a:r>
          </a:p>
        </p:txBody>
      </p:sp>
      <p:sp>
        <p:nvSpPr>
          <p:cNvPr id="54" name="TextBox 53"/>
          <p:cNvSpPr txBox="1"/>
          <p:nvPr/>
        </p:nvSpPr>
        <p:spPr>
          <a:xfrm>
            <a:off x="11137410" y="3203883"/>
            <a:ext cx="968332" cy="738664"/>
          </a:xfrm>
          <a:prstGeom prst="rect">
            <a:avLst/>
          </a:prstGeom>
          <a:noFill/>
        </p:spPr>
        <p:txBody>
          <a:bodyPr wrap="square" lIns="182880" tIns="146304" rIns="182880" bIns="146304" rtlCol="0">
            <a:spAutoFit/>
          </a:bodyPr>
          <a:lstStyle/>
          <a:p>
            <a:pPr algn="ctr">
              <a:lnSpc>
                <a:spcPct val="90000"/>
              </a:lnSpc>
            </a:pPr>
            <a:r>
              <a:rPr lang="en-US" sz="1600" dirty="0">
                <a:gradFill>
                  <a:gsLst>
                    <a:gs pos="2917">
                      <a:schemeClr val="tx1"/>
                    </a:gs>
                    <a:gs pos="30000">
                      <a:schemeClr val="tx1"/>
                    </a:gs>
                  </a:gsLst>
                  <a:lin ang="5400000" scaled="0"/>
                </a:gradFill>
              </a:rPr>
              <a:t>Power BI</a:t>
            </a:r>
          </a:p>
        </p:txBody>
      </p:sp>
      <p:pic>
        <p:nvPicPr>
          <p:cNvPr id="59" name="Picture 58" descr="HTML5 - Wikipedia, the free encyclopedia"/>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885541" y="4272017"/>
            <a:ext cx="681148" cy="681148"/>
          </a:xfrm>
          <a:prstGeom prst="rect">
            <a:avLst/>
          </a:prstGeom>
        </p:spPr>
      </p:pic>
      <p:sp>
        <p:nvSpPr>
          <p:cNvPr id="23" name="TextBox 22"/>
          <p:cNvSpPr txBox="1"/>
          <p:nvPr/>
        </p:nvSpPr>
        <p:spPr>
          <a:xfrm>
            <a:off x="10830654" y="4745529"/>
            <a:ext cx="790922" cy="794064"/>
          </a:xfrm>
          <a:prstGeom prst="rect">
            <a:avLst/>
          </a:prstGeom>
          <a:noFill/>
        </p:spPr>
        <p:txBody>
          <a:bodyPr wrap="none" lIns="182880" tIns="146304" rIns="182880" bIns="146304" rtlCol="0">
            <a:spAutoFit/>
          </a:bodyPr>
          <a:lstStyle/>
          <a:p>
            <a:pPr>
              <a:lnSpc>
                <a:spcPct val="90000"/>
              </a:lnSpc>
              <a:spcAft>
                <a:spcPts val="600"/>
              </a:spcAft>
            </a:pPr>
            <a:r>
              <a:rPr lang="en-US" sz="3600" b="1"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23403680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pl-PL" dirty="0"/>
              <a:t>IoT Hub</a:t>
            </a:r>
            <a:endParaRPr lang="en-US" dirty="0"/>
          </a:p>
        </p:txBody>
      </p:sp>
    </p:spTree>
    <p:extLst>
      <p:ext uri="{BB962C8B-B14F-4D97-AF65-F5344CB8AC3E}">
        <p14:creationId xmlns:p14="http://schemas.microsoft.com/office/powerpoint/2010/main" val="33719377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IoT Wysoko poziomowe możliwości</a:t>
            </a:r>
            <a:endParaRPr lang="en-US" dirty="0"/>
          </a:p>
        </p:txBody>
      </p:sp>
      <p:sp>
        <p:nvSpPr>
          <p:cNvPr id="3" name="Content Placeholder 2"/>
          <p:cNvSpPr>
            <a:spLocks noGrp="1"/>
          </p:cNvSpPr>
          <p:nvPr>
            <p:ph type="body" sz="quarter" idx="10"/>
          </p:nvPr>
        </p:nvSpPr>
        <p:spPr>
          <a:xfrm>
            <a:off x="269239" y="1189177"/>
            <a:ext cx="11653523" cy="5253233"/>
          </a:xfrm>
        </p:spPr>
        <p:txBody>
          <a:bodyPr/>
          <a:lstStyle/>
          <a:p>
            <a:r>
              <a:rPr lang="pl-PL" dirty="0"/>
              <a:t>Device To Cloud</a:t>
            </a:r>
          </a:p>
          <a:p>
            <a:pPr lvl="1"/>
            <a:r>
              <a:rPr lang="pl-PL" dirty="0"/>
              <a:t>Telemetria</a:t>
            </a:r>
          </a:p>
          <a:p>
            <a:pPr lvl="1"/>
            <a:r>
              <a:rPr lang="pl-PL" dirty="0" err="1"/>
              <a:t>Batch</a:t>
            </a:r>
            <a:endParaRPr lang="en-US" dirty="0"/>
          </a:p>
          <a:p>
            <a:pPr lvl="2"/>
            <a:r>
              <a:rPr lang="en-US" dirty="0"/>
              <a:t>Ale </a:t>
            </a:r>
            <a:r>
              <a:rPr lang="en-US" dirty="0" err="1"/>
              <a:t>po</a:t>
            </a:r>
            <a:r>
              <a:rPr lang="en-US" dirty="0"/>
              <a:t> </a:t>
            </a:r>
            <a:r>
              <a:rPr lang="en-US" dirty="0" err="1"/>
              <a:t>stronie</a:t>
            </a:r>
            <a:r>
              <a:rPr lang="en-US" dirty="0"/>
              <a:t> </a:t>
            </a:r>
            <a:r>
              <a:rPr lang="en-US" dirty="0" err="1"/>
              <a:t>chmury</a:t>
            </a:r>
            <a:r>
              <a:rPr lang="en-US" dirty="0"/>
              <a:t> – ka</a:t>
            </a:r>
            <a:r>
              <a:rPr lang="pl-PL" dirty="0" err="1"/>
              <a:t>żdy</a:t>
            </a:r>
            <a:r>
              <a:rPr lang="pl-PL" dirty="0"/>
              <a:t> komunikat widziany jest oddzielnie</a:t>
            </a:r>
          </a:p>
          <a:p>
            <a:pPr lvl="1"/>
            <a:r>
              <a:rPr lang="pl-PL" dirty="0"/>
              <a:t>Wysłanie dużego obiektu BLOB</a:t>
            </a:r>
          </a:p>
          <a:p>
            <a:r>
              <a:rPr lang="pl-PL" dirty="0"/>
              <a:t>Cloud To Device</a:t>
            </a:r>
          </a:p>
          <a:p>
            <a:pPr lvl="1"/>
            <a:r>
              <a:rPr lang="pl-PL" dirty="0"/>
              <a:t>Device Query</a:t>
            </a:r>
          </a:p>
          <a:p>
            <a:pPr lvl="2"/>
            <a:r>
              <a:rPr lang="pl-PL" dirty="0"/>
              <a:t>(Device </a:t>
            </a:r>
            <a:r>
              <a:rPr lang="pl-PL" dirty="0" err="1"/>
              <a:t>Twin</a:t>
            </a:r>
            <a:r>
              <a:rPr lang="pl-PL" dirty="0"/>
              <a:t>)</a:t>
            </a:r>
          </a:p>
          <a:p>
            <a:pPr lvl="1"/>
            <a:r>
              <a:rPr lang="pl-PL" dirty="0"/>
              <a:t>Wywołanie metody</a:t>
            </a:r>
          </a:p>
          <a:p>
            <a:pPr lvl="1"/>
            <a:r>
              <a:rPr lang="pl-PL" dirty="0"/>
              <a:t>Wysłanie komunikatu</a:t>
            </a:r>
          </a:p>
          <a:p>
            <a:r>
              <a:rPr lang="pl-PL" dirty="0"/>
              <a:t>Płatne „w paczkach” – i limit liczba komunikatów na dzień</a:t>
            </a:r>
            <a:endParaRPr lang="en-US" dirty="0"/>
          </a:p>
        </p:txBody>
      </p:sp>
    </p:spTree>
    <p:extLst>
      <p:ext uri="{BB962C8B-B14F-4D97-AF65-F5344CB8AC3E}">
        <p14:creationId xmlns:p14="http://schemas.microsoft.com/office/powerpoint/2010/main" val="36490358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Demo</a:t>
            </a:r>
            <a:endParaRPr lang="en-US" dirty="0"/>
          </a:p>
        </p:txBody>
      </p:sp>
      <p:sp>
        <p:nvSpPr>
          <p:cNvPr id="5" name="Text Placeholder 4"/>
          <p:cNvSpPr>
            <a:spLocks noGrp="1"/>
          </p:cNvSpPr>
          <p:nvPr>
            <p:ph type="body" sz="quarter" idx="12"/>
          </p:nvPr>
        </p:nvSpPr>
        <p:spPr/>
        <p:txBody>
          <a:bodyPr/>
          <a:lstStyle/>
          <a:p>
            <a:r>
              <a:rPr lang="pl-PL" dirty="0"/>
              <a:t>Portal – IoT Hub</a:t>
            </a:r>
            <a:endParaRPr lang="en-US" dirty="0"/>
          </a:p>
        </p:txBody>
      </p:sp>
    </p:spTree>
    <p:extLst>
      <p:ext uri="{BB962C8B-B14F-4D97-AF65-F5344CB8AC3E}">
        <p14:creationId xmlns:p14="http://schemas.microsoft.com/office/powerpoint/2010/main" val="963193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524" y="1603469"/>
            <a:ext cx="4980138" cy="4332720"/>
          </a:xfrm>
          <a:prstGeom prst="rect">
            <a:avLst/>
          </a:prstGeom>
        </p:spPr>
      </p:pic>
      <p:sp>
        <p:nvSpPr>
          <p:cNvPr id="3" name="Title 2"/>
          <p:cNvSpPr>
            <a:spLocks noGrp="1"/>
          </p:cNvSpPr>
          <p:nvPr>
            <p:ph type="title"/>
          </p:nvPr>
        </p:nvSpPr>
        <p:spPr/>
        <p:txBody>
          <a:bodyPr/>
          <a:lstStyle/>
          <a:p>
            <a:r>
              <a:rPr lang="pl-PL" dirty="0"/>
              <a:t>Inspiracja</a:t>
            </a:r>
            <a:endParaRPr lang="en-US" dirty="0"/>
          </a:p>
        </p:txBody>
      </p:sp>
      <p:sp>
        <p:nvSpPr>
          <p:cNvPr id="4" name="Text Placeholder 3"/>
          <p:cNvSpPr txBox="1">
            <a:spLocks/>
          </p:cNvSpPr>
          <p:nvPr/>
        </p:nvSpPr>
        <p:spPr>
          <a:xfrm>
            <a:off x="6411927" y="1189494"/>
            <a:ext cx="5513153" cy="5272722"/>
          </a:xfrm>
          <a:prstGeom prst="rect">
            <a:avLst/>
          </a:prstGeom>
        </p:spPr>
        <p:txBody>
          <a:bodyPr/>
          <a:lstStyle>
            <a:lvl1pPr marL="342900" indent="-342900" algn="l" defTabSz="931863" rtl="0" fontAlgn="base">
              <a:lnSpc>
                <a:spcPct val="90000"/>
              </a:lnSpc>
              <a:spcBef>
                <a:spcPct val="20000"/>
              </a:spcBef>
              <a:spcAft>
                <a:spcPct val="0"/>
              </a:spcAft>
              <a:buSzPct val="90000"/>
              <a:buFont typeface="Arial" charset="0"/>
              <a:buChar char="•"/>
              <a:defRPr sz="4000" kern="1200">
                <a:solidFill>
                  <a:schemeClr val="tx2"/>
                </a:solidFill>
                <a:latin typeface="+mj-lt"/>
                <a:ea typeface="ＭＳ Ｐゴシック" charset="0"/>
                <a:cs typeface="ＭＳ Ｐゴシック" charset="0"/>
              </a:defRPr>
            </a:lvl1pPr>
            <a:lvl2pPr marL="584200" indent="-241300" algn="l" defTabSz="931863" rtl="0" fontAlgn="base">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800100" indent="-228600" algn="l" defTabSz="931863" rtl="0" fontAlgn="base">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7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3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pl-PL" sz="3137" dirty="0"/>
              <a:t>Wii Balance Board</a:t>
            </a:r>
          </a:p>
          <a:p>
            <a:r>
              <a:rPr lang="pl-PL" sz="3137" dirty="0">
                <a:sym typeface="Wingdings" panose="05000000000000000000" pitchFamily="2" charset="2"/>
              </a:rPr>
              <a:t>Wprowadzona na rynku w 2007 roku</a:t>
            </a:r>
          </a:p>
          <a:p>
            <a:r>
              <a:rPr lang="pl-PL" sz="3137" dirty="0">
                <a:sym typeface="Wingdings" panose="05000000000000000000" pitchFamily="2" charset="2"/>
              </a:rPr>
              <a:t>4 ultraprecyzyjne czujniki do 150 kg obciążenia</a:t>
            </a:r>
          </a:p>
          <a:p>
            <a:r>
              <a:rPr lang="pl-PL" sz="3137" dirty="0">
                <a:sym typeface="Wingdings" panose="05000000000000000000" pitchFamily="2" charset="2"/>
              </a:rPr>
              <a:t>Próbkowanie do 40Hz</a:t>
            </a:r>
          </a:p>
          <a:p>
            <a:r>
              <a:rPr lang="pl-PL" sz="3137" dirty="0">
                <a:sym typeface="Wingdings" panose="05000000000000000000" pitchFamily="2" charset="2"/>
              </a:rPr>
              <a:t>Zabawka, która znalazła zastosowanie również w nauce np. przy pomiarze zmysłu równowagi</a:t>
            </a:r>
          </a:p>
        </p:txBody>
      </p:sp>
    </p:spTree>
    <p:extLst>
      <p:ext uri="{BB962C8B-B14F-4D97-AF65-F5344CB8AC3E}">
        <p14:creationId xmlns:p14="http://schemas.microsoft.com/office/powerpoint/2010/main" val="5549272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Event Hub vs IoT Hub</a:t>
            </a:r>
            <a:endParaRPr lang="en-US" dirty="0"/>
          </a:p>
        </p:txBody>
      </p:sp>
      <p:pic>
        <p:nvPicPr>
          <p:cNvPr id="5" name="Picture 4"/>
          <p:cNvPicPr>
            <a:picLocks noChangeAspect="1"/>
          </p:cNvPicPr>
          <p:nvPr/>
        </p:nvPicPr>
        <p:blipFill>
          <a:blip r:embed="rId2"/>
          <a:stretch>
            <a:fillRect/>
          </a:stretch>
        </p:blipFill>
        <p:spPr>
          <a:xfrm>
            <a:off x="2977900" y="1189176"/>
            <a:ext cx="6238519" cy="5668824"/>
          </a:xfrm>
          <a:prstGeom prst="rect">
            <a:avLst/>
          </a:prstGeom>
        </p:spPr>
      </p:pic>
    </p:spTree>
    <p:extLst>
      <p:ext uri="{BB962C8B-B14F-4D97-AF65-F5344CB8AC3E}">
        <p14:creationId xmlns:p14="http://schemas.microsoft.com/office/powerpoint/2010/main" val="2529548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Azure IoT – </a:t>
            </a:r>
            <a:r>
              <a:rPr lang="pl-PL" dirty="0">
                <a:hlinkClick r:id="rId2"/>
              </a:rPr>
              <a:t>platformy i urządzenia</a:t>
            </a:r>
            <a:endParaRPr lang="en-US" dirty="0"/>
          </a:p>
        </p:txBody>
      </p:sp>
      <p:pic>
        <p:nvPicPr>
          <p:cNvPr id="5" name="Picture 4"/>
          <p:cNvPicPr>
            <a:picLocks noChangeAspect="1"/>
          </p:cNvPicPr>
          <p:nvPr/>
        </p:nvPicPr>
        <p:blipFill>
          <a:blip r:embed="rId3"/>
          <a:stretch>
            <a:fillRect/>
          </a:stretch>
        </p:blipFill>
        <p:spPr>
          <a:xfrm>
            <a:off x="269240" y="1189176"/>
            <a:ext cx="3777162" cy="2784308"/>
          </a:xfrm>
          <a:prstGeom prst="rect">
            <a:avLst/>
          </a:prstGeom>
        </p:spPr>
      </p:pic>
      <p:pic>
        <p:nvPicPr>
          <p:cNvPr id="6" name="Picture 5"/>
          <p:cNvPicPr>
            <a:picLocks noChangeAspect="1"/>
          </p:cNvPicPr>
          <p:nvPr/>
        </p:nvPicPr>
        <p:blipFill>
          <a:blip r:embed="rId4"/>
          <a:stretch>
            <a:fillRect/>
          </a:stretch>
        </p:blipFill>
        <p:spPr>
          <a:xfrm>
            <a:off x="269240" y="4072180"/>
            <a:ext cx="2238095" cy="1114286"/>
          </a:xfrm>
          <a:prstGeom prst="rect">
            <a:avLst/>
          </a:prstGeom>
        </p:spPr>
      </p:pic>
      <p:pic>
        <p:nvPicPr>
          <p:cNvPr id="7" name="Picture 6"/>
          <p:cNvPicPr>
            <a:picLocks noChangeAspect="1"/>
          </p:cNvPicPr>
          <p:nvPr/>
        </p:nvPicPr>
        <p:blipFill>
          <a:blip r:embed="rId5"/>
          <a:stretch>
            <a:fillRect/>
          </a:stretch>
        </p:blipFill>
        <p:spPr>
          <a:xfrm>
            <a:off x="269240" y="5285162"/>
            <a:ext cx="2780952" cy="1485714"/>
          </a:xfrm>
          <a:prstGeom prst="rect">
            <a:avLst/>
          </a:prstGeom>
        </p:spPr>
      </p:pic>
      <p:pic>
        <p:nvPicPr>
          <p:cNvPr id="8" name="Picture 7"/>
          <p:cNvPicPr>
            <a:picLocks noChangeAspect="1"/>
          </p:cNvPicPr>
          <p:nvPr/>
        </p:nvPicPr>
        <p:blipFill>
          <a:blip r:embed="rId6"/>
          <a:stretch>
            <a:fillRect/>
          </a:stretch>
        </p:blipFill>
        <p:spPr>
          <a:xfrm>
            <a:off x="3230493" y="4561352"/>
            <a:ext cx="2866667" cy="2209524"/>
          </a:xfrm>
          <a:prstGeom prst="rect">
            <a:avLst/>
          </a:prstGeom>
        </p:spPr>
      </p:pic>
      <p:pic>
        <p:nvPicPr>
          <p:cNvPr id="10" name="Picture 2" descr="C:\Users\tkopacz\AppData\Local\Temp\SNAGHTML47a31c.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31084" y="1214783"/>
            <a:ext cx="4560916" cy="5757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45493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Object 24" hidden="1"/>
          <p:cNvGraphicFramePr>
            <a:graphicFrameLocks noChangeAspect="1"/>
          </p:cNvGraphicFramePr>
          <p:nvPr>
            <p:custDataLst>
              <p:tags r:id="rId2"/>
            </p:custDataLst>
            <p:ext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spid="_x0000_s2473" name="think-cell Slide" r:id="rId5" imgW="378" imgH="379" progId="TCLayout.ActiveDocument.1">
                  <p:embed/>
                </p:oleObj>
              </mc:Choice>
              <mc:Fallback>
                <p:oleObj name="think-cell Slide" r:id="rId5" imgW="378" imgH="379" progId="TCLayout.ActiveDocument.1">
                  <p:embed/>
                  <p:pic>
                    <p:nvPicPr>
                      <p:cNvPr id="25" name="Object 24" hidden="1"/>
                      <p:cNvPicPr/>
                      <p:nvPr/>
                    </p:nvPicPr>
                    <p:blipFill>
                      <a:blip r:embed="rId6"/>
                      <a:stretch>
                        <a:fillRect/>
                      </a:stretch>
                    </p:blipFill>
                    <p:spPr>
                      <a:xfrm>
                        <a:off x="1558" y="2044"/>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p>
            <a:r>
              <a:rPr lang="pl-PL" dirty="0"/>
              <a:t>Wsparcie </a:t>
            </a:r>
            <a:r>
              <a:rPr lang="en-US" dirty="0"/>
              <a:t>SDK</a:t>
            </a:r>
          </a:p>
        </p:txBody>
      </p:sp>
      <p:grpSp>
        <p:nvGrpSpPr>
          <p:cNvPr id="6" name="Group 5"/>
          <p:cNvGrpSpPr/>
          <p:nvPr/>
        </p:nvGrpSpPr>
        <p:grpSpPr>
          <a:xfrm>
            <a:off x="269238" y="1346698"/>
            <a:ext cx="5749182" cy="4301232"/>
            <a:chOff x="274636" y="1373205"/>
            <a:chExt cx="5864465" cy="4387481"/>
          </a:xfrm>
        </p:grpSpPr>
        <p:sp>
          <p:nvSpPr>
            <p:cNvPr id="17" name="Rectangle 16"/>
            <p:cNvSpPr/>
            <p:nvPr/>
          </p:nvSpPr>
          <p:spPr>
            <a:xfrm>
              <a:off x="274636" y="1885245"/>
              <a:ext cx="5864465" cy="3875441"/>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9642" tIns="44821" rIns="89642" bIns="44821" rtlCol="0" anchor="t"/>
            <a:lstStyle/>
            <a:p>
              <a:pPr marL="214759" lvl="1" indent="-214759" defTabSz="448193">
                <a:spcBef>
                  <a:spcPts val="588"/>
                </a:spcBef>
                <a:spcAft>
                  <a:spcPts val="196"/>
                </a:spcAft>
                <a:buFont typeface="Arial" panose="020B0604020202020204" pitchFamily="34" charset="0"/>
                <a:buChar char="•"/>
                <a:defRPr/>
              </a:pPr>
              <a:r>
                <a:rPr lang="en-US" sz="1765" kern="0" dirty="0" err="1">
                  <a:solidFill>
                    <a:schemeClr val="tx1"/>
                  </a:solidFill>
                </a:rPr>
                <a:t>Debian</a:t>
              </a:r>
              <a:r>
                <a:rPr lang="en-US" sz="1765" kern="0" dirty="0">
                  <a:solidFill>
                    <a:schemeClr val="tx1"/>
                  </a:solidFill>
                </a:rPr>
                <a:t> Linux (v 7.5) HTTPS, AMQP, MQTT</a:t>
              </a:r>
            </a:p>
            <a:p>
              <a:pPr marL="214759" lvl="1" indent="-214759" defTabSz="448193">
                <a:spcBef>
                  <a:spcPts val="588"/>
                </a:spcBef>
                <a:spcAft>
                  <a:spcPts val="196"/>
                </a:spcAft>
                <a:buFont typeface="Arial" panose="020B0604020202020204" pitchFamily="34" charset="0"/>
                <a:buChar char="•"/>
                <a:defRPr/>
              </a:pPr>
              <a:r>
                <a:rPr lang="en-US" sz="1765" kern="0" dirty="0">
                  <a:solidFill>
                    <a:schemeClr val="tx1"/>
                  </a:solidFill>
                </a:rPr>
                <a:t>Fedora Linux (v 20) HTTPS, AMQP, MQTT</a:t>
              </a:r>
            </a:p>
            <a:p>
              <a:pPr marL="214759" lvl="1" indent="-214759" defTabSz="448193">
                <a:spcBef>
                  <a:spcPts val="588"/>
                </a:spcBef>
                <a:spcAft>
                  <a:spcPts val="196"/>
                </a:spcAft>
                <a:buFont typeface="Arial" panose="020B0604020202020204" pitchFamily="34" charset="0"/>
                <a:buChar char="•"/>
                <a:defRPr/>
              </a:pPr>
              <a:r>
                <a:rPr lang="en-US" sz="1765" kern="0" dirty="0" err="1">
                  <a:solidFill>
                    <a:schemeClr val="tx1"/>
                  </a:solidFill>
                </a:rPr>
                <a:t>mbed</a:t>
              </a:r>
              <a:r>
                <a:rPr lang="en-US" sz="1765" kern="0" dirty="0">
                  <a:solidFill>
                    <a:schemeClr val="tx1"/>
                  </a:solidFill>
                </a:rPr>
                <a:t> OS (v 2.0) HTTPS, AMQP</a:t>
              </a:r>
            </a:p>
            <a:p>
              <a:pPr marL="214759" lvl="1" indent="-214759" defTabSz="448193">
                <a:spcBef>
                  <a:spcPts val="588"/>
                </a:spcBef>
                <a:spcAft>
                  <a:spcPts val="196"/>
                </a:spcAft>
                <a:buFont typeface="Arial" panose="020B0604020202020204" pitchFamily="34" charset="0"/>
                <a:buChar char="•"/>
                <a:defRPr/>
              </a:pPr>
              <a:r>
                <a:rPr lang="en-US" sz="1765" kern="0" dirty="0">
                  <a:solidFill>
                    <a:schemeClr val="tx1"/>
                  </a:solidFill>
                </a:rPr>
                <a:t>Ubuntu Linux (v 14.04) HTTPS, AMQP, MQTT</a:t>
              </a:r>
            </a:p>
            <a:p>
              <a:pPr marL="214759" lvl="1" indent="-214759" defTabSz="448193">
                <a:spcBef>
                  <a:spcPts val="588"/>
                </a:spcBef>
                <a:spcAft>
                  <a:spcPts val="196"/>
                </a:spcAft>
                <a:buFont typeface="Arial" panose="020B0604020202020204" pitchFamily="34" charset="0"/>
                <a:buChar char="•"/>
                <a:defRPr/>
              </a:pPr>
              <a:r>
                <a:rPr lang="en-US" sz="1765" kern="0" dirty="0">
                  <a:solidFill>
                    <a:schemeClr val="tx1"/>
                  </a:solidFill>
                </a:rPr>
                <a:t>Windows Desktop (7,8,10) HTTPS, AMQP, MQTT</a:t>
              </a:r>
            </a:p>
            <a:p>
              <a:pPr marL="214759" lvl="1" indent="-214759" defTabSz="448193">
                <a:spcBef>
                  <a:spcPts val="588"/>
                </a:spcBef>
                <a:spcAft>
                  <a:spcPts val="196"/>
                </a:spcAft>
                <a:buFont typeface="Arial" panose="020B0604020202020204" pitchFamily="34" charset="0"/>
                <a:buChar char="•"/>
                <a:defRPr/>
              </a:pPr>
              <a:r>
                <a:rPr lang="en-US" sz="1765" kern="0" dirty="0" err="1">
                  <a:solidFill>
                    <a:schemeClr val="tx1"/>
                  </a:solidFill>
                </a:rPr>
                <a:t>Yocto</a:t>
              </a:r>
              <a:r>
                <a:rPr lang="en-US" sz="1765" kern="0" dirty="0">
                  <a:solidFill>
                    <a:schemeClr val="tx1"/>
                  </a:solidFill>
                </a:rPr>
                <a:t> Linux (v 2.1) HTTPS, AMQP</a:t>
              </a:r>
            </a:p>
          </p:txBody>
        </p:sp>
        <p:sp>
          <p:nvSpPr>
            <p:cNvPr id="9" name="Rectangle 8"/>
            <p:cNvSpPr/>
            <p:nvPr/>
          </p:nvSpPr>
          <p:spPr>
            <a:xfrm>
              <a:off x="274636" y="1373205"/>
              <a:ext cx="5864465" cy="51204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9642" tIns="44821" rIns="89642" bIns="44821" rtlCol="0" anchor="ctr"/>
            <a:lstStyle/>
            <a:p>
              <a:pPr defTabSz="448193">
                <a:spcBef>
                  <a:spcPts val="588"/>
                </a:spcBef>
                <a:defRPr/>
              </a:pPr>
              <a:r>
                <a:rPr lang="pl-PL" sz="1961" kern="0" dirty="0">
                  <a:solidFill>
                    <a:schemeClr val="bg1"/>
                  </a:solidFill>
                  <a:latin typeface="+mj-lt"/>
                  <a:cs typeface="Segoe UI Semibold" panose="020B0702040204020203" pitchFamily="34" charset="0"/>
                </a:rPr>
                <a:t>Biblioteki w </a:t>
              </a:r>
              <a:r>
                <a:rPr lang="en-US" sz="1961" kern="0" dirty="0">
                  <a:solidFill>
                    <a:schemeClr val="bg1"/>
                  </a:solidFill>
                  <a:latin typeface="+mj-lt"/>
                  <a:cs typeface="Segoe UI Semibold" panose="020B0702040204020203" pitchFamily="34" charset="0"/>
                </a:rPr>
                <a:t>C </a:t>
              </a:r>
              <a:r>
                <a:rPr lang="pl-PL" sz="1961" kern="0" dirty="0">
                  <a:solidFill>
                    <a:schemeClr val="bg1"/>
                  </a:solidFill>
                  <a:latin typeface="+mj-lt"/>
                  <a:cs typeface="Segoe UI Semibold" panose="020B0702040204020203" pitchFamily="34" charset="0"/>
                </a:rPr>
                <a:t>wspierane na</a:t>
              </a:r>
              <a:endParaRPr lang="en-US" sz="1961" kern="0" dirty="0">
                <a:solidFill>
                  <a:schemeClr val="bg1"/>
                </a:solidFill>
                <a:latin typeface="+mj-lt"/>
                <a:cs typeface="Segoe UI Semibold" panose="020B0702040204020203" pitchFamily="34" charset="0"/>
              </a:endParaRPr>
            </a:p>
          </p:txBody>
        </p:sp>
        <p:sp>
          <p:nvSpPr>
            <p:cNvPr id="11" name="Rounded Rectangle 56"/>
            <p:cNvSpPr/>
            <p:nvPr/>
          </p:nvSpPr>
          <p:spPr bwMode="auto">
            <a:xfrm>
              <a:off x="5524500" y="1461961"/>
              <a:ext cx="440531" cy="334528"/>
            </a:xfrm>
            <a:custGeom>
              <a:avLst/>
              <a:gdLst/>
              <a:ahLst/>
              <a:cxnLst/>
              <a:rect l="l" t="t" r="r" b="b"/>
              <a:pathLst>
                <a:path w="4876800" h="3703321">
                  <a:moveTo>
                    <a:pt x="2089846" y="1342884"/>
                  </a:moveTo>
                  <a:lnTo>
                    <a:pt x="2786955" y="1342884"/>
                  </a:lnTo>
                  <a:lnTo>
                    <a:pt x="2786955" y="2307529"/>
                  </a:lnTo>
                  <a:lnTo>
                    <a:pt x="3488452" y="2307529"/>
                  </a:lnTo>
                  <a:lnTo>
                    <a:pt x="2438401" y="3231974"/>
                  </a:lnTo>
                  <a:lnTo>
                    <a:pt x="1388349" y="2307529"/>
                  </a:lnTo>
                  <a:lnTo>
                    <a:pt x="2089846" y="2307529"/>
                  </a:lnTo>
                  <a:close/>
                  <a:moveTo>
                    <a:pt x="2438400" y="1152883"/>
                  </a:moveTo>
                  <a:cubicBezTo>
                    <a:pt x="1794652" y="1152883"/>
                    <a:pt x="1272791" y="1660837"/>
                    <a:pt x="1272791" y="2287430"/>
                  </a:cubicBezTo>
                  <a:cubicBezTo>
                    <a:pt x="1272791" y="2914023"/>
                    <a:pt x="1794652" y="3421977"/>
                    <a:pt x="2438400" y="3421977"/>
                  </a:cubicBezTo>
                  <a:cubicBezTo>
                    <a:pt x="3082148" y="3421977"/>
                    <a:pt x="3604009" y="2914023"/>
                    <a:pt x="3604009" y="2287430"/>
                  </a:cubicBezTo>
                  <a:cubicBezTo>
                    <a:pt x="3604009" y="1660837"/>
                    <a:pt x="3082148" y="1152883"/>
                    <a:pt x="2438400" y="1152883"/>
                  </a:cubicBezTo>
                  <a:close/>
                  <a:moveTo>
                    <a:pt x="32850" y="727224"/>
                  </a:moveTo>
                  <a:lnTo>
                    <a:pt x="4843950" y="727224"/>
                  </a:lnTo>
                  <a:cubicBezTo>
                    <a:pt x="4860490" y="727224"/>
                    <a:pt x="4874174" y="739447"/>
                    <a:pt x="4874936" y="755573"/>
                  </a:cubicBezTo>
                  <a:lnTo>
                    <a:pt x="4875158" y="755573"/>
                  </a:lnTo>
                  <a:lnTo>
                    <a:pt x="4875369" y="756620"/>
                  </a:lnTo>
                  <a:cubicBezTo>
                    <a:pt x="4876734" y="757664"/>
                    <a:pt x="4876800" y="758862"/>
                    <a:pt x="4876800" y="760074"/>
                  </a:cubicBezTo>
                  <a:lnTo>
                    <a:pt x="4876800" y="763708"/>
                  </a:lnTo>
                  <a:lnTo>
                    <a:pt x="4876800" y="825774"/>
                  </a:lnTo>
                  <a:lnTo>
                    <a:pt x="4876800" y="3594934"/>
                  </a:lnTo>
                  <a:cubicBezTo>
                    <a:pt x="4876800" y="3654794"/>
                    <a:pt x="4828273" y="3703321"/>
                    <a:pt x="4768413" y="3703321"/>
                  </a:cubicBezTo>
                  <a:lnTo>
                    <a:pt x="108387" y="3703321"/>
                  </a:lnTo>
                  <a:cubicBezTo>
                    <a:pt x="48527" y="3703321"/>
                    <a:pt x="0" y="3654794"/>
                    <a:pt x="0" y="3594934"/>
                  </a:cubicBezTo>
                  <a:lnTo>
                    <a:pt x="0" y="825774"/>
                  </a:lnTo>
                  <a:lnTo>
                    <a:pt x="0" y="763708"/>
                  </a:lnTo>
                  <a:lnTo>
                    <a:pt x="0" y="760074"/>
                  </a:lnTo>
                  <a:lnTo>
                    <a:pt x="1433" y="756616"/>
                  </a:lnTo>
                  <a:lnTo>
                    <a:pt x="1643" y="755573"/>
                  </a:lnTo>
                  <a:lnTo>
                    <a:pt x="1865" y="755573"/>
                  </a:lnTo>
                  <a:cubicBezTo>
                    <a:pt x="2626" y="739447"/>
                    <a:pt x="16310" y="727224"/>
                    <a:pt x="32850" y="727224"/>
                  </a:cubicBezTo>
                  <a:close/>
                  <a:moveTo>
                    <a:pt x="541479" y="0"/>
                  </a:moveTo>
                  <a:lnTo>
                    <a:pt x="2037339" y="0"/>
                  </a:lnTo>
                  <a:cubicBezTo>
                    <a:pt x="2122965" y="0"/>
                    <a:pt x="2192379" y="69414"/>
                    <a:pt x="2192379" y="155040"/>
                  </a:cubicBezTo>
                  <a:lnTo>
                    <a:pt x="2192379" y="443719"/>
                  </a:lnTo>
                  <a:lnTo>
                    <a:pt x="4616875" y="443719"/>
                  </a:lnTo>
                  <a:cubicBezTo>
                    <a:pt x="4641388" y="443719"/>
                    <a:pt x="4661259" y="463590"/>
                    <a:pt x="4661259" y="488103"/>
                  </a:cubicBezTo>
                  <a:lnTo>
                    <a:pt x="4661259" y="653973"/>
                  </a:lnTo>
                  <a:lnTo>
                    <a:pt x="218798" y="653973"/>
                  </a:lnTo>
                  <a:lnTo>
                    <a:pt x="218798" y="488103"/>
                  </a:lnTo>
                  <a:cubicBezTo>
                    <a:pt x="218798" y="463590"/>
                    <a:pt x="238669" y="443719"/>
                    <a:pt x="263182" y="443719"/>
                  </a:cubicBezTo>
                  <a:lnTo>
                    <a:pt x="386439" y="443719"/>
                  </a:lnTo>
                  <a:lnTo>
                    <a:pt x="386439" y="155040"/>
                  </a:lnTo>
                  <a:cubicBezTo>
                    <a:pt x="386439" y="69414"/>
                    <a:pt x="455853" y="0"/>
                    <a:pt x="541479" y="0"/>
                  </a:cubicBezTo>
                  <a:close/>
                </a:path>
              </a:pathLst>
            </a:custGeom>
            <a:solidFill>
              <a:schemeClr val="bg1"/>
            </a:solidFill>
            <a:ln>
              <a:noFill/>
            </a:ln>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defTabSz="896386">
                <a:defRPr/>
              </a:pPr>
              <a:endParaRPr lang="en-US" sz="1765" kern="0">
                <a:solidFill>
                  <a:srgbClr val="FFFFFF"/>
                </a:solidFill>
              </a:endParaRPr>
            </a:p>
          </p:txBody>
        </p:sp>
      </p:grpSp>
      <p:grpSp>
        <p:nvGrpSpPr>
          <p:cNvPr id="10" name="Group 9"/>
          <p:cNvGrpSpPr/>
          <p:nvPr/>
        </p:nvGrpSpPr>
        <p:grpSpPr>
          <a:xfrm>
            <a:off x="6175587" y="1346698"/>
            <a:ext cx="5749182" cy="4301232"/>
            <a:chOff x="6299419" y="1373205"/>
            <a:chExt cx="5864465" cy="4387481"/>
          </a:xfrm>
        </p:grpSpPr>
        <p:sp>
          <p:nvSpPr>
            <p:cNvPr id="16" name="Rectangle 15"/>
            <p:cNvSpPr/>
            <p:nvPr/>
          </p:nvSpPr>
          <p:spPr>
            <a:xfrm>
              <a:off x="6299419" y="1885245"/>
              <a:ext cx="5864465" cy="3875441"/>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9642" tIns="44821" rIns="89642" bIns="44821" rtlCol="0" anchor="t"/>
            <a:lstStyle/>
            <a:p>
              <a:pPr marL="214759" lvl="1" indent="-214759" defTabSz="448193">
                <a:spcBef>
                  <a:spcPts val="588"/>
                </a:spcBef>
                <a:spcAft>
                  <a:spcPts val="196"/>
                </a:spcAft>
                <a:buFont typeface="Arial" panose="020B0604020202020204" pitchFamily="34" charset="0"/>
                <a:buChar char="•"/>
                <a:defRPr/>
              </a:pPr>
              <a:r>
                <a:rPr lang="en-US" sz="1765" kern="0" dirty="0" err="1">
                  <a:solidFill>
                    <a:schemeClr val="tx1"/>
                  </a:solidFill>
                </a:rPr>
                <a:t>Debian</a:t>
              </a:r>
              <a:r>
                <a:rPr lang="en-US" sz="1765" kern="0" dirty="0">
                  <a:solidFill>
                    <a:schemeClr val="tx1"/>
                  </a:solidFill>
                </a:rPr>
                <a:t> Linux (v 7.5)</a:t>
              </a:r>
            </a:p>
            <a:p>
              <a:pPr marL="214759" lvl="1" indent="-214759" defTabSz="448193">
                <a:spcBef>
                  <a:spcPts val="588"/>
                </a:spcBef>
                <a:spcAft>
                  <a:spcPts val="196"/>
                </a:spcAft>
                <a:buFont typeface="Arial" panose="020B0604020202020204" pitchFamily="34" charset="0"/>
                <a:buChar char="•"/>
                <a:defRPr/>
              </a:pPr>
              <a:r>
                <a:rPr lang="en-US" sz="1765" kern="0" dirty="0">
                  <a:solidFill>
                    <a:schemeClr val="tx1"/>
                  </a:solidFill>
                </a:rPr>
                <a:t>Fedora Linux (v 20)</a:t>
              </a:r>
            </a:p>
            <a:p>
              <a:pPr marL="214759" lvl="1" indent="-214759" defTabSz="448193">
                <a:spcBef>
                  <a:spcPts val="588"/>
                </a:spcBef>
                <a:spcAft>
                  <a:spcPts val="196"/>
                </a:spcAft>
                <a:buFont typeface="Arial" panose="020B0604020202020204" pitchFamily="34" charset="0"/>
                <a:buChar char="•"/>
                <a:defRPr/>
              </a:pPr>
              <a:r>
                <a:rPr lang="en-US" sz="1765" kern="0" dirty="0" err="1">
                  <a:solidFill>
                    <a:schemeClr val="tx1"/>
                  </a:solidFill>
                </a:rPr>
                <a:t>mbed</a:t>
              </a:r>
              <a:r>
                <a:rPr lang="en-US" sz="1765" kern="0" dirty="0">
                  <a:solidFill>
                    <a:schemeClr val="tx1"/>
                  </a:solidFill>
                </a:rPr>
                <a:t> OS (v 2.0)</a:t>
              </a:r>
            </a:p>
            <a:p>
              <a:pPr marL="214759" lvl="1" indent="-214759" defTabSz="448193">
                <a:spcBef>
                  <a:spcPts val="588"/>
                </a:spcBef>
                <a:spcAft>
                  <a:spcPts val="196"/>
                </a:spcAft>
                <a:buFont typeface="Arial" panose="020B0604020202020204" pitchFamily="34" charset="0"/>
                <a:buChar char="•"/>
                <a:defRPr/>
              </a:pPr>
              <a:r>
                <a:rPr lang="en-US" sz="1765" kern="0" dirty="0" err="1">
                  <a:solidFill>
                    <a:schemeClr val="tx1"/>
                  </a:solidFill>
                </a:rPr>
                <a:t>Raspbian</a:t>
              </a:r>
              <a:r>
                <a:rPr lang="en-US" sz="1765" kern="0" dirty="0">
                  <a:solidFill>
                    <a:schemeClr val="tx1"/>
                  </a:solidFill>
                </a:rPr>
                <a:t> Linux (v 3.18)</a:t>
              </a:r>
            </a:p>
            <a:p>
              <a:pPr marL="214759" lvl="1" indent="-214759" defTabSz="448193">
                <a:spcBef>
                  <a:spcPts val="588"/>
                </a:spcBef>
                <a:spcAft>
                  <a:spcPts val="196"/>
                </a:spcAft>
                <a:buFont typeface="Arial" panose="020B0604020202020204" pitchFamily="34" charset="0"/>
                <a:buChar char="•"/>
                <a:defRPr/>
              </a:pPr>
              <a:r>
                <a:rPr lang="en-US" sz="1765" kern="0" dirty="0" err="1">
                  <a:solidFill>
                    <a:schemeClr val="tx1"/>
                  </a:solidFill>
                </a:rPr>
                <a:t>Ubantu</a:t>
              </a:r>
              <a:r>
                <a:rPr lang="en-US" sz="1765" kern="0" dirty="0">
                  <a:solidFill>
                    <a:schemeClr val="tx1"/>
                  </a:solidFill>
                </a:rPr>
                <a:t> Linux (v 14.04)</a:t>
              </a:r>
            </a:p>
            <a:p>
              <a:pPr marL="214759" lvl="1" indent="-214759" defTabSz="448193">
                <a:spcBef>
                  <a:spcPts val="588"/>
                </a:spcBef>
                <a:spcAft>
                  <a:spcPts val="196"/>
                </a:spcAft>
                <a:buFont typeface="Arial" panose="020B0604020202020204" pitchFamily="34" charset="0"/>
                <a:buChar char="•"/>
                <a:defRPr/>
              </a:pPr>
              <a:r>
                <a:rPr lang="en-US" sz="1765" kern="0" dirty="0">
                  <a:solidFill>
                    <a:schemeClr val="tx1"/>
                  </a:solidFill>
                </a:rPr>
                <a:t>Windows Desktop (7, 8, 10)</a:t>
              </a:r>
            </a:p>
            <a:p>
              <a:pPr marL="214759" lvl="1" indent="-214759" defTabSz="448193">
                <a:spcBef>
                  <a:spcPts val="588"/>
                </a:spcBef>
                <a:spcAft>
                  <a:spcPts val="196"/>
                </a:spcAft>
                <a:buFont typeface="Arial" panose="020B0604020202020204" pitchFamily="34" charset="0"/>
                <a:buChar char="•"/>
                <a:defRPr/>
              </a:pPr>
              <a:r>
                <a:rPr lang="en-US" sz="1765" kern="0" dirty="0">
                  <a:solidFill>
                    <a:schemeClr val="tx1"/>
                  </a:solidFill>
                </a:rPr>
                <a:t>Windows IoT Core (v 10)</a:t>
              </a:r>
            </a:p>
            <a:p>
              <a:pPr marL="214759" lvl="1" indent="-214759" defTabSz="448193">
                <a:spcBef>
                  <a:spcPts val="588"/>
                </a:spcBef>
                <a:spcAft>
                  <a:spcPts val="196"/>
                </a:spcAft>
                <a:buFont typeface="Arial" panose="020B0604020202020204" pitchFamily="34" charset="0"/>
                <a:buChar char="•"/>
                <a:defRPr/>
              </a:pPr>
              <a:r>
                <a:rPr lang="en-US" sz="1765" kern="0" dirty="0">
                  <a:solidFill>
                    <a:schemeClr val="tx1"/>
                  </a:solidFill>
                </a:rPr>
                <a:t>Windows Server (v 2012 R2)</a:t>
              </a:r>
            </a:p>
            <a:p>
              <a:pPr marL="214759" lvl="1" indent="-214759" defTabSz="448193">
                <a:spcBef>
                  <a:spcPts val="588"/>
                </a:spcBef>
                <a:spcAft>
                  <a:spcPts val="196"/>
                </a:spcAft>
                <a:buFont typeface="Arial" panose="020B0604020202020204" pitchFamily="34" charset="0"/>
                <a:buChar char="•"/>
                <a:defRPr/>
              </a:pPr>
              <a:r>
                <a:rPr lang="en-US" sz="1765" kern="0" dirty="0" err="1">
                  <a:solidFill>
                    <a:schemeClr val="tx1"/>
                  </a:solidFill>
                </a:rPr>
                <a:t>Yocto</a:t>
              </a:r>
              <a:r>
                <a:rPr lang="en-US" sz="1765" kern="0" dirty="0">
                  <a:solidFill>
                    <a:schemeClr val="tx1"/>
                  </a:solidFill>
                </a:rPr>
                <a:t> Linux (v 2.1)</a:t>
              </a:r>
            </a:p>
          </p:txBody>
        </p:sp>
        <p:sp>
          <p:nvSpPr>
            <p:cNvPr id="7" name="Rectangle 6"/>
            <p:cNvSpPr/>
            <p:nvPr/>
          </p:nvSpPr>
          <p:spPr>
            <a:xfrm>
              <a:off x="6299419" y="1373205"/>
              <a:ext cx="5864465" cy="51204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9642" tIns="44821" rIns="89642" bIns="44821" rtlCol="0" anchor="ctr"/>
            <a:lstStyle/>
            <a:p>
              <a:pPr defTabSz="448193">
                <a:spcBef>
                  <a:spcPts val="294"/>
                </a:spcBef>
                <a:defRPr/>
              </a:pPr>
              <a:r>
                <a:rPr lang="pl-PL" sz="1961" kern="0" dirty="0">
                  <a:solidFill>
                    <a:schemeClr val="bg1"/>
                  </a:solidFill>
                  <a:latin typeface="+mj-lt"/>
                  <a:cs typeface="Segoe UI Semibold" panose="020B0702040204020203" pitchFamily="34" charset="0"/>
                </a:rPr>
                <a:t>Systemy operacyjne</a:t>
              </a:r>
              <a:endParaRPr lang="en-US" sz="1765" kern="0" dirty="0">
                <a:solidFill>
                  <a:schemeClr val="bg1"/>
                </a:solidFill>
                <a:latin typeface="+mj-lt"/>
              </a:endParaRPr>
            </a:p>
          </p:txBody>
        </p:sp>
        <p:grpSp>
          <p:nvGrpSpPr>
            <p:cNvPr id="5" name="Group 4"/>
            <p:cNvGrpSpPr/>
            <p:nvPr/>
          </p:nvGrpSpPr>
          <p:grpSpPr>
            <a:xfrm>
              <a:off x="11553825" y="1466030"/>
              <a:ext cx="458611" cy="326391"/>
              <a:chOff x="11553825" y="1426446"/>
              <a:chExt cx="458611" cy="326391"/>
            </a:xfrm>
          </p:grpSpPr>
          <p:sp>
            <p:nvSpPr>
              <p:cNvPr id="13" name="Freeform 12"/>
              <p:cNvSpPr/>
              <p:nvPr/>
            </p:nvSpPr>
            <p:spPr bwMode="auto">
              <a:xfrm>
                <a:off x="11694063" y="1479467"/>
                <a:ext cx="169850" cy="169556"/>
              </a:xfrm>
              <a:custGeom>
                <a:avLst/>
                <a:gdLst>
                  <a:gd name="connsiteX0" fmla="*/ 260617 w 521235"/>
                  <a:gd name="connsiteY0" fmla="*/ 204459 h 520333"/>
                  <a:gd name="connsiteX1" fmla="*/ 204813 w 521235"/>
                  <a:gd name="connsiteY1" fmla="*/ 260166 h 520333"/>
                  <a:gd name="connsiteX2" fmla="*/ 260617 w 521235"/>
                  <a:gd name="connsiteY2" fmla="*/ 315875 h 520333"/>
                  <a:gd name="connsiteX3" fmla="*/ 316422 w 521235"/>
                  <a:gd name="connsiteY3" fmla="*/ 260166 h 520333"/>
                  <a:gd name="connsiteX4" fmla="*/ 260617 w 521235"/>
                  <a:gd name="connsiteY4" fmla="*/ 204459 h 520333"/>
                  <a:gd name="connsiteX5" fmla="*/ 260617 w 521235"/>
                  <a:gd name="connsiteY5" fmla="*/ 148751 h 520333"/>
                  <a:gd name="connsiteX6" fmla="*/ 372226 w 521235"/>
                  <a:gd name="connsiteY6" fmla="*/ 260166 h 520333"/>
                  <a:gd name="connsiteX7" fmla="*/ 260617 w 521235"/>
                  <a:gd name="connsiteY7" fmla="*/ 371582 h 520333"/>
                  <a:gd name="connsiteX8" fmla="*/ 149009 w 521235"/>
                  <a:gd name="connsiteY8" fmla="*/ 260166 h 520333"/>
                  <a:gd name="connsiteX9" fmla="*/ 260617 w 521235"/>
                  <a:gd name="connsiteY9" fmla="*/ 148751 h 520333"/>
                  <a:gd name="connsiteX10" fmla="*/ 260617 w 521235"/>
                  <a:gd name="connsiteY10" fmla="*/ 104909 h 520333"/>
                  <a:gd name="connsiteX11" fmla="*/ 105092 w 521235"/>
                  <a:gd name="connsiteY11" fmla="*/ 260166 h 520333"/>
                  <a:gd name="connsiteX12" fmla="*/ 260617 w 521235"/>
                  <a:gd name="connsiteY12" fmla="*/ 415424 h 520333"/>
                  <a:gd name="connsiteX13" fmla="*/ 416144 w 521235"/>
                  <a:gd name="connsiteY13" fmla="*/ 260166 h 520333"/>
                  <a:gd name="connsiteX14" fmla="*/ 260617 w 521235"/>
                  <a:gd name="connsiteY14" fmla="*/ 104909 h 520333"/>
                  <a:gd name="connsiteX15" fmla="*/ 260617 w 521235"/>
                  <a:gd name="connsiteY15" fmla="*/ 0 h 520333"/>
                  <a:gd name="connsiteX16" fmla="*/ 298103 w 521235"/>
                  <a:gd name="connsiteY16" fmla="*/ 2967 h 520333"/>
                  <a:gd name="connsiteX17" fmla="*/ 411102 w 521235"/>
                  <a:gd name="connsiteY17" fmla="*/ 62226 h 520333"/>
                  <a:gd name="connsiteX18" fmla="*/ 418743 w 521235"/>
                  <a:gd name="connsiteY18" fmla="*/ 53973 h 520333"/>
                  <a:gd name="connsiteX19" fmla="*/ 468607 w 521235"/>
                  <a:gd name="connsiteY19" fmla="*/ 103866 h 520333"/>
                  <a:gd name="connsiteX20" fmla="*/ 519064 w 521235"/>
                  <a:gd name="connsiteY20" fmla="*/ 228163 h 520333"/>
                  <a:gd name="connsiteX21" fmla="*/ 521235 w 521235"/>
                  <a:gd name="connsiteY21" fmla="*/ 260166 h 520333"/>
                  <a:gd name="connsiteX22" fmla="*/ 518982 w 521235"/>
                  <a:gd name="connsiteY22" fmla="*/ 292421 h 520333"/>
                  <a:gd name="connsiteX23" fmla="*/ 513947 w 521235"/>
                  <a:gd name="connsiteY23" fmla="*/ 294319 h 520333"/>
                  <a:gd name="connsiteX24" fmla="*/ 513849 w 521235"/>
                  <a:gd name="connsiteY24" fmla="*/ 294296 h 520333"/>
                  <a:gd name="connsiteX25" fmla="*/ 468374 w 521235"/>
                  <a:gd name="connsiteY25" fmla="*/ 416461 h 520333"/>
                  <a:gd name="connsiteX26" fmla="*/ 419282 w 521235"/>
                  <a:gd name="connsiteY26" fmla="*/ 466233 h 520333"/>
                  <a:gd name="connsiteX27" fmla="*/ 297871 w 521235"/>
                  <a:gd name="connsiteY27" fmla="*/ 517374 h 520333"/>
                  <a:gd name="connsiteX28" fmla="*/ 260617 w 521235"/>
                  <a:gd name="connsiteY28" fmla="*/ 520333 h 520333"/>
                  <a:gd name="connsiteX29" fmla="*/ 224092 w 521235"/>
                  <a:gd name="connsiteY29" fmla="*/ 517541 h 520333"/>
                  <a:gd name="connsiteX30" fmla="*/ 101769 w 521235"/>
                  <a:gd name="connsiteY30" fmla="*/ 465811 h 520333"/>
                  <a:gd name="connsiteX31" fmla="*/ 52383 w 521235"/>
                  <a:gd name="connsiteY31" fmla="*/ 416139 h 520333"/>
                  <a:gd name="connsiteX32" fmla="*/ 2463 w 521235"/>
                  <a:gd name="connsiteY32" fmla="*/ 294074 h 520333"/>
                  <a:gd name="connsiteX33" fmla="*/ 0 w 521235"/>
                  <a:gd name="connsiteY33" fmla="*/ 260166 h 520333"/>
                  <a:gd name="connsiteX34" fmla="*/ 2292 w 521235"/>
                  <a:gd name="connsiteY34" fmla="*/ 226680 h 520333"/>
                  <a:gd name="connsiteX35" fmla="*/ 55758 w 521235"/>
                  <a:gd name="connsiteY35" fmla="*/ 109169 h 520333"/>
                  <a:gd name="connsiteX36" fmla="*/ 51430 w 521235"/>
                  <a:gd name="connsiteY36" fmla="*/ 105740 h 520333"/>
                  <a:gd name="connsiteX37" fmla="*/ 99627 w 521235"/>
                  <a:gd name="connsiteY37" fmla="*/ 55837 h 520333"/>
                  <a:gd name="connsiteX38" fmla="*/ 223368 w 521235"/>
                  <a:gd name="connsiteY38" fmla="*/ 4555 h 520333"/>
                  <a:gd name="connsiteX39" fmla="*/ 223060 w 521235"/>
                  <a:gd name="connsiteY39" fmla="*/ 3005 h 520333"/>
                  <a:gd name="connsiteX40" fmla="*/ 260617 w 521235"/>
                  <a:gd name="connsiteY40" fmla="*/ 0 h 52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21235" h="520333">
                    <a:moveTo>
                      <a:pt x="260617" y="204459"/>
                    </a:moveTo>
                    <a:cubicBezTo>
                      <a:pt x="229798" y="204459"/>
                      <a:pt x="204813" y="229400"/>
                      <a:pt x="204813" y="260166"/>
                    </a:cubicBezTo>
                    <a:cubicBezTo>
                      <a:pt x="204813" y="290933"/>
                      <a:pt x="229798" y="315875"/>
                      <a:pt x="260617" y="315875"/>
                    </a:cubicBezTo>
                    <a:cubicBezTo>
                      <a:pt x="291438" y="315875"/>
                      <a:pt x="316422" y="290933"/>
                      <a:pt x="316422" y="260166"/>
                    </a:cubicBezTo>
                    <a:cubicBezTo>
                      <a:pt x="316422" y="229400"/>
                      <a:pt x="291438" y="204459"/>
                      <a:pt x="260617" y="204459"/>
                    </a:cubicBezTo>
                    <a:close/>
                    <a:moveTo>
                      <a:pt x="260617" y="148751"/>
                    </a:moveTo>
                    <a:cubicBezTo>
                      <a:pt x="322257" y="148751"/>
                      <a:pt x="372226" y="198633"/>
                      <a:pt x="372226" y="260166"/>
                    </a:cubicBezTo>
                    <a:cubicBezTo>
                      <a:pt x="372226" y="321700"/>
                      <a:pt x="322257" y="371582"/>
                      <a:pt x="260617" y="371582"/>
                    </a:cubicBezTo>
                    <a:cubicBezTo>
                      <a:pt x="198978" y="371582"/>
                      <a:pt x="149009" y="321700"/>
                      <a:pt x="149009" y="260166"/>
                    </a:cubicBezTo>
                    <a:cubicBezTo>
                      <a:pt x="149009" y="198633"/>
                      <a:pt x="198978" y="148751"/>
                      <a:pt x="260617" y="148751"/>
                    </a:cubicBezTo>
                    <a:close/>
                    <a:moveTo>
                      <a:pt x="260617" y="104909"/>
                    </a:moveTo>
                    <a:cubicBezTo>
                      <a:pt x="174723" y="104909"/>
                      <a:pt x="105092" y="174420"/>
                      <a:pt x="105092" y="260166"/>
                    </a:cubicBezTo>
                    <a:cubicBezTo>
                      <a:pt x="105092" y="345913"/>
                      <a:pt x="174723" y="415424"/>
                      <a:pt x="260617" y="415424"/>
                    </a:cubicBezTo>
                    <a:cubicBezTo>
                      <a:pt x="346512" y="415424"/>
                      <a:pt x="416144" y="345913"/>
                      <a:pt x="416144" y="260166"/>
                    </a:cubicBezTo>
                    <a:cubicBezTo>
                      <a:pt x="416144" y="174420"/>
                      <a:pt x="346512" y="104909"/>
                      <a:pt x="260617" y="104909"/>
                    </a:cubicBezTo>
                    <a:close/>
                    <a:moveTo>
                      <a:pt x="260617" y="0"/>
                    </a:moveTo>
                    <a:cubicBezTo>
                      <a:pt x="273361" y="0"/>
                      <a:pt x="285891" y="913"/>
                      <a:pt x="298103" y="2967"/>
                    </a:cubicBezTo>
                    <a:cubicBezTo>
                      <a:pt x="311180" y="92118"/>
                      <a:pt x="400619" y="73402"/>
                      <a:pt x="411102" y="62226"/>
                    </a:cubicBezTo>
                    <a:lnTo>
                      <a:pt x="418743" y="53973"/>
                    </a:lnTo>
                    <a:cubicBezTo>
                      <a:pt x="437726" y="68051"/>
                      <a:pt x="454433" y="84952"/>
                      <a:pt x="468607" y="103866"/>
                    </a:cubicBezTo>
                    <a:cubicBezTo>
                      <a:pt x="414849" y="189671"/>
                      <a:pt x="502127" y="230341"/>
                      <a:pt x="519064" y="228163"/>
                    </a:cubicBezTo>
                    <a:cubicBezTo>
                      <a:pt x="520570" y="238632"/>
                      <a:pt x="521235" y="249322"/>
                      <a:pt x="521235" y="260166"/>
                    </a:cubicBezTo>
                    <a:cubicBezTo>
                      <a:pt x="521235" y="271101"/>
                      <a:pt x="520560" y="281878"/>
                      <a:pt x="518982" y="292421"/>
                    </a:cubicBezTo>
                    <a:cubicBezTo>
                      <a:pt x="517101" y="292943"/>
                      <a:pt x="515415" y="293583"/>
                      <a:pt x="513947" y="294319"/>
                    </a:cubicBezTo>
                    <a:lnTo>
                      <a:pt x="513849" y="294296"/>
                    </a:lnTo>
                    <a:cubicBezTo>
                      <a:pt x="429166" y="323332"/>
                      <a:pt x="451788" y="393794"/>
                      <a:pt x="468374" y="416461"/>
                    </a:cubicBezTo>
                    <a:cubicBezTo>
                      <a:pt x="454537" y="435350"/>
                      <a:pt x="437908" y="452024"/>
                      <a:pt x="419282" y="466233"/>
                    </a:cubicBezTo>
                    <a:cubicBezTo>
                      <a:pt x="336941" y="417179"/>
                      <a:pt x="297119" y="498675"/>
                      <a:pt x="297871" y="517374"/>
                    </a:cubicBezTo>
                    <a:cubicBezTo>
                      <a:pt x="285735" y="519431"/>
                      <a:pt x="273282" y="520333"/>
                      <a:pt x="260617" y="520333"/>
                    </a:cubicBezTo>
                    <a:cubicBezTo>
                      <a:pt x="248209" y="520333"/>
                      <a:pt x="236003" y="519467"/>
                      <a:pt x="224092" y="517541"/>
                    </a:cubicBezTo>
                    <a:cubicBezTo>
                      <a:pt x="200272" y="425669"/>
                      <a:pt x="119994" y="450950"/>
                      <a:pt x="101769" y="465811"/>
                    </a:cubicBezTo>
                    <a:cubicBezTo>
                      <a:pt x="82973" y="451764"/>
                      <a:pt x="66428" y="434943"/>
                      <a:pt x="52383" y="416139"/>
                    </a:cubicBezTo>
                    <a:cubicBezTo>
                      <a:pt x="101823" y="334546"/>
                      <a:pt x="22749" y="294492"/>
                      <a:pt x="2463" y="294074"/>
                    </a:cubicBezTo>
                    <a:cubicBezTo>
                      <a:pt x="748" y="283000"/>
                      <a:pt x="0" y="271670"/>
                      <a:pt x="0" y="260166"/>
                    </a:cubicBezTo>
                    <a:cubicBezTo>
                      <a:pt x="0" y="248813"/>
                      <a:pt x="729" y="237630"/>
                      <a:pt x="2292" y="226680"/>
                    </a:cubicBezTo>
                    <a:cubicBezTo>
                      <a:pt x="93655" y="208210"/>
                      <a:pt x="67834" y="118863"/>
                      <a:pt x="55758" y="109169"/>
                    </a:cubicBezTo>
                    <a:lnTo>
                      <a:pt x="51430" y="105740"/>
                    </a:lnTo>
                    <a:cubicBezTo>
                      <a:pt x="64991" y="86865"/>
                      <a:pt x="81317" y="70149"/>
                      <a:pt x="99627" y="55837"/>
                    </a:cubicBezTo>
                    <a:cubicBezTo>
                      <a:pt x="185907" y="109113"/>
                      <a:pt x="226358" y="20156"/>
                      <a:pt x="223368" y="4555"/>
                    </a:cubicBezTo>
                    <a:lnTo>
                      <a:pt x="223060" y="3005"/>
                    </a:lnTo>
                    <a:cubicBezTo>
                      <a:pt x="235293" y="917"/>
                      <a:pt x="247848" y="0"/>
                      <a:pt x="260617" y="0"/>
                    </a:cubicBez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defRPr/>
                </a:pPr>
                <a:endParaRPr lang="en-US" sz="1176" kern="0"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4" name="Group 13"/>
              <p:cNvGrpSpPr/>
              <p:nvPr/>
            </p:nvGrpSpPr>
            <p:grpSpPr>
              <a:xfrm>
                <a:off x="11553825" y="1426446"/>
                <a:ext cx="458611" cy="326391"/>
                <a:chOff x="2852057" y="1015999"/>
                <a:chExt cx="6053817" cy="4308476"/>
              </a:xfrm>
              <a:solidFill>
                <a:schemeClr val="bg1"/>
              </a:solidFill>
            </p:grpSpPr>
            <p:sp>
              <p:nvSpPr>
                <p:cNvPr id="15" name="Freeform 14"/>
                <p:cNvSpPr/>
                <p:nvPr/>
              </p:nvSpPr>
              <p:spPr>
                <a:xfrm>
                  <a:off x="3367314" y="1015999"/>
                  <a:ext cx="5021943" cy="3611880"/>
                </a:xfrm>
                <a:custGeom>
                  <a:avLst/>
                  <a:gdLst>
                    <a:gd name="connsiteX0" fmla="*/ 446584 w 5021943"/>
                    <a:gd name="connsiteY0" fmla="*/ 352044 h 3611880"/>
                    <a:gd name="connsiteX1" fmla="*/ 330127 w 5021943"/>
                    <a:gd name="connsiteY1" fmla="*/ 468501 h 3611880"/>
                    <a:gd name="connsiteX2" fmla="*/ 330127 w 5021943"/>
                    <a:gd name="connsiteY2" fmla="*/ 3143379 h 3611880"/>
                    <a:gd name="connsiteX3" fmla="*/ 446584 w 5021943"/>
                    <a:gd name="connsiteY3" fmla="*/ 3259836 h 3611880"/>
                    <a:gd name="connsiteX4" fmla="*/ 4575358 w 5021943"/>
                    <a:gd name="connsiteY4" fmla="*/ 3259836 h 3611880"/>
                    <a:gd name="connsiteX5" fmla="*/ 4691815 w 5021943"/>
                    <a:gd name="connsiteY5" fmla="*/ 3143379 h 3611880"/>
                    <a:gd name="connsiteX6" fmla="*/ 4691815 w 5021943"/>
                    <a:gd name="connsiteY6" fmla="*/ 468501 h 3611880"/>
                    <a:gd name="connsiteX7" fmla="*/ 4575358 w 5021943"/>
                    <a:gd name="connsiteY7" fmla="*/ 352044 h 3611880"/>
                    <a:gd name="connsiteX8" fmla="*/ 327706 w 5021943"/>
                    <a:gd name="connsiteY8" fmla="*/ 0 h 3611880"/>
                    <a:gd name="connsiteX9" fmla="*/ 4694237 w 5021943"/>
                    <a:gd name="connsiteY9" fmla="*/ 0 h 3611880"/>
                    <a:gd name="connsiteX10" fmla="*/ 5021943 w 5021943"/>
                    <a:gd name="connsiteY10" fmla="*/ 327706 h 3611880"/>
                    <a:gd name="connsiteX11" fmla="*/ 5021943 w 5021943"/>
                    <a:gd name="connsiteY11" fmla="*/ 3284174 h 3611880"/>
                    <a:gd name="connsiteX12" fmla="*/ 4694237 w 5021943"/>
                    <a:gd name="connsiteY12" fmla="*/ 3611880 h 3611880"/>
                    <a:gd name="connsiteX13" fmla="*/ 327706 w 5021943"/>
                    <a:gd name="connsiteY13" fmla="*/ 3611880 h 3611880"/>
                    <a:gd name="connsiteX14" fmla="*/ 0 w 5021943"/>
                    <a:gd name="connsiteY14" fmla="*/ 3284174 h 3611880"/>
                    <a:gd name="connsiteX15" fmla="*/ 0 w 5021943"/>
                    <a:gd name="connsiteY15" fmla="*/ 327706 h 3611880"/>
                    <a:gd name="connsiteX16" fmla="*/ 327706 w 5021943"/>
                    <a:gd name="connsiteY16" fmla="*/ 0 h 361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21943" h="3611880">
                      <a:moveTo>
                        <a:pt x="446584" y="352044"/>
                      </a:moveTo>
                      <a:cubicBezTo>
                        <a:pt x="382267" y="352044"/>
                        <a:pt x="330127" y="404184"/>
                        <a:pt x="330127" y="468501"/>
                      </a:cubicBezTo>
                      <a:lnTo>
                        <a:pt x="330127" y="3143379"/>
                      </a:lnTo>
                      <a:cubicBezTo>
                        <a:pt x="330127" y="3207696"/>
                        <a:pt x="382267" y="3259836"/>
                        <a:pt x="446584" y="3259836"/>
                      </a:cubicBezTo>
                      <a:lnTo>
                        <a:pt x="4575358" y="3259836"/>
                      </a:lnTo>
                      <a:cubicBezTo>
                        <a:pt x="4639675" y="3259836"/>
                        <a:pt x="4691815" y="3207696"/>
                        <a:pt x="4691815" y="3143379"/>
                      </a:cubicBezTo>
                      <a:lnTo>
                        <a:pt x="4691815" y="468501"/>
                      </a:lnTo>
                      <a:cubicBezTo>
                        <a:pt x="4691815" y="404184"/>
                        <a:pt x="4639675" y="352044"/>
                        <a:pt x="4575358" y="352044"/>
                      </a:cubicBezTo>
                      <a:close/>
                      <a:moveTo>
                        <a:pt x="327706" y="0"/>
                      </a:moveTo>
                      <a:lnTo>
                        <a:pt x="4694237" y="0"/>
                      </a:lnTo>
                      <a:cubicBezTo>
                        <a:pt x="4875224" y="0"/>
                        <a:pt x="5021943" y="146719"/>
                        <a:pt x="5021943" y="327706"/>
                      </a:cubicBezTo>
                      <a:lnTo>
                        <a:pt x="5021943" y="3284174"/>
                      </a:lnTo>
                      <a:cubicBezTo>
                        <a:pt x="5021943" y="3465161"/>
                        <a:pt x="4875224" y="3611880"/>
                        <a:pt x="4694237" y="3611880"/>
                      </a:cubicBezTo>
                      <a:lnTo>
                        <a:pt x="327706" y="3611880"/>
                      </a:lnTo>
                      <a:cubicBezTo>
                        <a:pt x="146719" y="3611880"/>
                        <a:pt x="0" y="3465161"/>
                        <a:pt x="0" y="3284174"/>
                      </a:cubicBezTo>
                      <a:lnTo>
                        <a:pt x="0" y="327706"/>
                      </a:lnTo>
                      <a:cubicBezTo>
                        <a:pt x="0" y="146719"/>
                        <a:pt x="146719" y="0"/>
                        <a:pt x="32770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endParaRPr>
                </a:p>
              </p:txBody>
            </p:sp>
            <p:sp>
              <p:nvSpPr>
                <p:cNvPr id="18" name="Freeform 17"/>
                <p:cNvSpPr/>
                <p:nvPr/>
              </p:nvSpPr>
              <p:spPr>
                <a:xfrm>
                  <a:off x="2852057" y="4887459"/>
                  <a:ext cx="6053817" cy="437016"/>
                </a:xfrm>
                <a:custGeom>
                  <a:avLst/>
                  <a:gdLst>
                    <a:gd name="connsiteX0" fmla="*/ 2880278 w 6053817"/>
                    <a:gd name="connsiteY0" fmla="*/ 113679 h 437016"/>
                    <a:gd name="connsiteX1" fmla="*/ 2783686 w 6053817"/>
                    <a:gd name="connsiteY1" fmla="*/ 177705 h 437016"/>
                    <a:gd name="connsiteX2" fmla="*/ 2775448 w 6053817"/>
                    <a:gd name="connsiteY2" fmla="*/ 218509 h 437016"/>
                    <a:gd name="connsiteX3" fmla="*/ 2775448 w 6053817"/>
                    <a:gd name="connsiteY3" fmla="*/ 218508 h 437016"/>
                    <a:gd name="connsiteX4" fmla="*/ 2775448 w 6053817"/>
                    <a:gd name="connsiteY4" fmla="*/ 218509 h 437016"/>
                    <a:gd name="connsiteX5" fmla="*/ 2775448 w 6053817"/>
                    <a:gd name="connsiteY5" fmla="*/ 218509 h 437016"/>
                    <a:gd name="connsiteX6" fmla="*/ 2783686 w 6053817"/>
                    <a:gd name="connsiteY6" fmla="*/ 259313 h 437016"/>
                    <a:gd name="connsiteX7" fmla="*/ 2880278 w 6053817"/>
                    <a:gd name="connsiteY7" fmla="*/ 323338 h 437016"/>
                    <a:gd name="connsiteX8" fmla="*/ 3173538 w 6053817"/>
                    <a:gd name="connsiteY8" fmla="*/ 323339 h 437016"/>
                    <a:gd name="connsiteX9" fmla="*/ 3278368 w 6053817"/>
                    <a:gd name="connsiteY9" fmla="*/ 218509 h 437016"/>
                    <a:gd name="connsiteX10" fmla="*/ 3278369 w 6053817"/>
                    <a:gd name="connsiteY10" fmla="*/ 218509 h 437016"/>
                    <a:gd name="connsiteX11" fmla="*/ 3173539 w 6053817"/>
                    <a:gd name="connsiteY11" fmla="*/ 113679 h 437016"/>
                    <a:gd name="connsiteX12" fmla="*/ 0 w 6053817"/>
                    <a:gd name="connsiteY12" fmla="*/ 0 h 437016"/>
                    <a:gd name="connsiteX13" fmla="*/ 6053817 w 6053817"/>
                    <a:gd name="connsiteY13" fmla="*/ 0 h 437016"/>
                    <a:gd name="connsiteX14" fmla="*/ 6053817 w 6053817"/>
                    <a:gd name="connsiteY14" fmla="*/ 437016 h 437016"/>
                    <a:gd name="connsiteX15" fmla="*/ 0 w 6053817"/>
                    <a:gd name="connsiteY15" fmla="*/ 437016 h 437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53817" h="437016">
                      <a:moveTo>
                        <a:pt x="2880278" y="113679"/>
                      </a:moveTo>
                      <a:cubicBezTo>
                        <a:pt x="2836856" y="113679"/>
                        <a:pt x="2799600" y="140080"/>
                        <a:pt x="2783686" y="177705"/>
                      </a:cubicBezTo>
                      <a:lnTo>
                        <a:pt x="2775448" y="218509"/>
                      </a:lnTo>
                      <a:lnTo>
                        <a:pt x="2775448" y="218508"/>
                      </a:lnTo>
                      <a:lnTo>
                        <a:pt x="2775448" y="218509"/>
                      </a:lnTo>
                      <a:lnTo>
                        <a:pt x="2775448" y="218509"/>
                      </a:lnTo>
                      <a:lnTo>
                        <a:pt x="2783686" y="259313"/>
                      </a:lnTo>
                      <a:cubicBezTo>
                        <a:pt x="2799600" y="296938"/>
                        <a:pt x="2836856" y="323338"/>
                        <a:pt x="2880278" y="323338"/>
                      </a:cubicBezTo>
                      <a:lnTo>
                        <a:pt x="3173538" y="323339"/>
                      </a:lnTo>
                      <a:cubicBezTo>
                        <a:pt x="3231434" y="323339"/>
                        <a:pt x="3278368" y="276405"/>
                        <a:pt x="3278368" y="218509"/>
                      </a:cubicBezTo>
                      <a:lnTo>
                        <a:pt x="3278369" y="218509"/>
                      </a:lnTo>
                      <a:cubicBezTo>
                        <a:pt x="3278369" y="160613"/>
                        <a:pt x="3231435" y="113679"/>
                        <a:pt x="3173539" y="113679"/>
                      </a:cubicBezTo>
                      <a:close/>
                      <a:moveTo>
                        <a:pt x="0" y="0"/>
                      </a:moveTo>
                      <a:lnTo>
                        <a:pt x="6053817" y="0"/>
                      </a:lnTo>
                      <a:lnTo>
                        <a:pt x="6053817" y="437016"/>
                      </a:lnTo>
                      <a:lnTo>
                        <a:pt x="0" y="43701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endParaRPr>
                </a:p>
              </p:txBody>
            </p:sp>
          </p:grpSp>
        </p:grpSp>
      </p:grpSp>
    </p:spTree>
    <p:extLst>
      <p:ext uri="{BB962C8B-B14F-4D97-AF65-F5344CB8AC3E}">
        <p14:creationId xmlns:p14="http://schemas.microsoft.com/office/powerpoint/2010/main" val="232954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001124" y="1314517"/>
            <a:ext cx="4519165" cy="4355546"/>
            <a:chOff x="3061302" y="1622576"/>
            <a:chExt cx="4609784" cy="4442884"/>
          </a:xfrm>
        </p:grpSpPr>
        <p:sp>
          <p:nvSpPr>
            <p:cNvPr id="7" name="IoT Hub"/>
            <p:cNvSpPr/>
            <p:nvPr/>
          </p:nvSpPr>
          <p:spPr bwMode="auto">
            <a:xfrm>
              <a:off x="3061302" y="1622576"/>
              <a:ext cx="4609784" cy="4442884"/>
            </a:xfrm>
            <a:prstGeom prst="rect">
              <a:avLst/>
            </a:prstGeom>
            <a:solidFill>
              <a:schemeClr val="bg1">
                <a:alpha val="79000"/>
              </a:schemeClr>
            </a:solid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t" anchorCtr="0" forceAA="0" compatLnSpc="1">
              <a:prstTxWarp prst="textNoShape">
                <a:avLst/>
              </a:prstTxWarp>
              <a:noAutofit/>
            </a:bodyPr>
            <a:lstStyle/>
            <a:p>
              <a:pPr algn="ctr" defTabSz="895575" fontAlgn="base">
                <a:spcBef>
                  <a:spcPct val="0"/>
                </a:spcBef>
                <a:defRPr/>
              </a:pPr>
              <a:r>
                <a:rPr lang="pl-PL" sz="1372" kern="0" dirty="0">
                  <a:solidFill>
                    <a:schemeClr val="tx1"/>
                  </a:solidFill>
                  <a:ea typeface="Segoe UI" pitchFamily="34" charset="0"/>
                  <a:cs typeface="Segoe UI" pitchFamily="34" charset="0"/>
                </a:rPr>
                <a:t>IoT Hub</a:t>
              </a:r>
              <a:endParaRPr lang="en-US" sz="1372" kern="0" dirty="0">
                <a:solidFill>
                  <a:schemeClr val="tx1"/>
                </a:solidFill>
                <a:ea typeface="Segoe UI" pitchFamily="34" charset="0"/>
                <a:cs typeface="Segoe UI" pitchFamily="34" charset="0"/>
              </a:endParaRPr>
            </a:p>
          </p:txBody>
        </p:sp>
        <p:grpSp>
          <p:nvGrpSpPr>
            <p:cNvPr id="194" name="Group 193"/>
            <p:cNvGrpSpPr/>
            <p:nvPr/>
          </p:nvGrpSpPr>
          <p:grpSpPr>
            <a:xfrm>
              <a:off x="4851516" y="3113992"/>
              <a:ext cx="1029358" cy="1036708"/>
              <a:chOff x="4394200" y="2326592"/>
              <a:chExt cx="4115573" cy="4144960"/>
            </a:xfrm>
          </p:grpSpPr>
          <p:sp>
            <p:nvSpPr>
              <p:cNvPr id="195" name="Rectangle 194"/>
              <p:cNvSpPr/>
              <p:nvPr/>
            </p:nvSpPr>
            <p:spPr bwMode="auto">
              <a:xfrm>
                <a:off x="4394200" y="2326592"/>
                <a:ext cx="4115573" cy="4144960"/>
              </a:xfrm>
              <a:prstGeom prst="rect">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6" name="L-Shape 195"/>
              <p:cNvSpPr/>
              <p:nvPr/>
            </p:nvSpPr>
            <p:spPr bwMode="auto">
              <a:xfrm>
                <a:off x="4394200" y="5353952"/>
                <a:ext cx="1155700" cy="1117600"/>
              </a:xfrm>
              <a:prstGeom prst="corne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7" name="L-Shape 196"/>
              <p:cNvSpPr/>
              <p:nvPr/>
            </p:nvSpPr>
            <p:spPr bwMode="auto">
              <a:xfrm rot="10800000">
                <a:off x="7354073" y="2326592"/>
                <a:ext cx="1155700" cy="1117600"/>
              </a:xfrm>
              <a:prstGeom prst="corne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8" name="Oval 197"/>
              <p:cNvSpPr/>
              <p:nvPr/>
            </p:nvSpPr>
            <p:spPr bwMode="auto">
              <a:xfrm>
                <a:off x="6507480" y="3962400"/>
                <a:ext cx="815340" cy="8153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Oval 198"/>
              <p:cNvSpPr/>
              <p:nvPr/>
            </p:nvSpPr>
            <p:spPr bwMode="auto">
              <a:xfrm>
                <a:off x="7056120" y="5044440"/>
                <a:ext cx="601980" cy="6019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0" name="Oval 199"/>
              <p:cNvSpPr/>
              <p:nvPr/>
            </p:nvSpPr>
            <p:spPr bwMode="auto">
              <a:xfrm>
                <a:off x="5951220" y="3078480"/>
                <a:ext cx="601980" cy="6019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Oval 200"/>
              <p:cNvSpPr/>
              <p:nvPr/>
            </p:nvSpPr>
            <p:spPr bwMode="auto">
              <a:xfrm>
                <a:off x="5105400" y="4274820"/>
                <a:ext cx="487680" cy="4876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2" name="Oval 201"/>
              <p:cNvSpPr/>
              <p:nvPr/>
            </p:nvSpPr>
            <p:spPr bwMode="auto">
              <a:xfrm>
                <a:off x="6019800" y="5059680"/>
                <a:ext cx="487680" cy="4876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Rectangle 202"/>
              <p:cNvSpPr/>
              <p:nvPr/>
            </p:nvSpPr>
            <p:spPr bwMode="auto">
              <a:xfrm rot="3266723">
                <a:off x="6126479" y="3802380"/>
                <a:ext cx="838200" cy="76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4" name="Rectangle 203"/>
              <p:cNvSpPr/>
              <p:nvPr/>
            </p:nvSpPr>
            <p:spPr bwMode="auto">
              <a:xfrm rot="3266723">
                <a:off x="6774179" y="4899660"/>
                <a:ext cx="838200" cy="76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5" name="Rectangle 204"/>
              <p:cNvSpPr/>
              <p:nvPr/>
            </p:nvSpPr>
            <p:spPr bwMode="auto">
              <a:xfrm rot="7369166">
                <a:off x="6065519" y="4922518"/>
                <a:ext cx="838200" cy="76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6" name="Rectangle 205"/>
              <p:cNvSpPr/>
              <p:nvPr/>
            </p:nvSpPr>
            <p:spPr bwMode="auto">
              <a:xfrm rot="21340763">
                <a:off x="5546991" y="4402220"/>
                <a:ext cx="1097280" cy="76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 name="Title 4"/>
          <p:cNvSpPr>
            <a:spLocks noGrp="1"/>
          </p:cNvSpPr>
          <p:nvPr>
            <p:ph type="title"/>
          </p:nvPr>
        </p:nvSpPr>
        <p:spPr/>
        <p:txBody>
          <a:bodyPr/>
          <a:lstStyle/>
          <a:p>
            <a:r>
              <a:rPr lang="en-US" dirty="0"/>
              <a:t>IoT Hub </a:t>
            </a:r>
            <a:r>
              <a:rPr lang="pl-PL" dirty="0"/>
              <a:t>- końcówki</a:t>
            </a:r>
            <a:endParaRPr lang="en-US" dirty="0"/>
          </a:p>
        </p:txBody>
      </p:sp>
      <p:cxnSp>
        <p:nvCxnSpPr>
          <p:cNvPr id="54" name="Straight Arrow Connector 53"/>
          <p:cNvCxnSpPr/>
          <p:nvPr/>
        </p:nvCxnSpPr>
        <p:spPr>
          <a:xfrm>
            <a:off x="1795615" y="3747047"/>
            <a:ext cx="1021458" cy="0"/>
          </a:xfrm>
          <a:prstGeom prst="straightConnector1">
            <a:avLst/>
          </a:prstGeom>
          <a:ln w="19050">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1795615" y="4426399"/>
            <a:ext cx="1021458" cy="0"/>
          </a:xfrm>
          <a:prstGeom prst="straightConnector1">
            <a:avLst/>
          </a:prstGeom>
          <a:ln w="19050">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a:off x="1795615" y="5105752"/>
            <a:ext cx="1021458" cy="0"/>
          </a:xfrm>
          <a:prstGeom prst="straightConnector1">
            <a:avLst/>
          </a:prstGeom>
          <a:ln w="19050">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sp>
        <p:nvSpPr>
          <p:cNvPr id="92" name="Field GW /"/>
          <p:cNvSpPr/>
          <p:nvPr/>
        </p:nvSpPr>
        <p:spPr bwMode="auto">
          <a:xfrm>
            <a:off x="270600" y="3475624"/>
            <a:ext cx="1437847" cy="2207951"/>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30" rIns="0" bIns="89604" numCol="1" spcCol="0" rtlCol="0" fromWordArt="0" anchor="b" anchorCtr="0" forceAA="0" compatLnSpc="1">
            <a:prstTxWarp prst="textNoShape">
              <a:avLst/>
            </a:prstTxWarp>
            <a:noAutofit/>
          </a:bodyPr>
          <a:lstStyle/>
          <a:p>
            <a:pPr algn="ctr" defTabSz="895575" fontAlgn="base">
              <a:spcBef>
                <a:spcPct val="0"/>
              </a:spcBef>
              <a:defRPr/>
            </a:pPr>
            <a:r>
              <a:rPr lang="pl-PL" sz="1176" kern="0" dirty="0">
                <a:solidFill>
                  <a:schemeClr val="bg1"/>
                </a:solidFill>
                <a:ea typeface="Segoe UI" pitchFamily="34" charset="0"/>
                <a:cs typeface="Segoe UI" pitchFamily="34" charset="0"/>
              </a:rPr>
              <a:t>Brama lokalna </a:t>
            </a:r>
            <a:r>
              <a:rPr lang="en-US" sz="1176" kern="0" dirty="0">
                <a:solidFill>
                  <a:schemeClr val="bg1"/>
                </a:solidFill>
                <a:ea typeface="Segoe UI" pitchFamily="34" charset="0"/>
                <a:cs typeface="Segoe UI" pitchFamily="34" charset="0"/>
              </a:rPr>
              <a:t>/</a:t>
            </a:r>
          </a:p>
          <a:p>
            <a:pPr algn="ctr" defTabSz="895575" fontAlgn="base">
              <a:spcBef>
                <a:spcPct val="0"/>
              </a:spcBef>
              <a:defRPr/>
            </a:pPr>
            <a:r>
              <a:rPr lang="pl-PL" sz="1176" kern="0" dirty="0">
                <a:solidFill>
                  <a:schemeClr val="bg1"/>
                </a:solidFill>
                <a:ea typeface="Segoe UI" pitchFamily="34" charset="0"/>
                <a:cs typeface="Segoe UI" pitchFamily="34" charset="0"/>
              </a:rPr>
              <a:t>Brama w chmurze</a:t>
            </a:r>
            <a:endParaRPr lang="en-US" sz="1176" kern="0" dirty="0">
              <a:solidFill>
                <a:schemeClr val="bg1"/>
              </a:solidFill>
              <a:ea typeface="Segoe UI" pitchFamily="34" charset="0"/>
              <a:cs typeface="Segoe UI" pitchFamily="34" charset="0"/>
            </a:endParaRPr>
          </a:p>
        </p:txBody>
      </p:sp>
      <p:sp>
        <p:nvSpPr>
          <p:cNvPr id="100" name="Freeform 99"/>
          <p:cNvSpPr>
            <a:spLocks noChangeAspect="1"/>
          </p:cNvSpPr>
          <p:nvPr/>
        </p:nvSpPr>
        <p:spPr bwMode="auto">
          <a:xfrm>
            <a:off x="417145" y="3657162"/>
            <a:ext cx="767448" cy="479894"/>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solidFill>
            <a:schemeClr val="bg1"/>
          </a:solidFill>
          <a:ln w="28575">
            <a:noFill/>
          </a:ln>
          <a:extLst>
            <a:ext uri="{91240B29-F687-4f45-9708-019B960494DF}">
              <a14:hiddenLine xmlns:a14="http://schemas.microsoft.com/office/drawing/2010/main" xmlns=""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tIns="806668" rtlCol="0" anchor="ctr"/>
          <a:lstStyle/>
          <a:p>
            <a:pPr algn="ctr" defTabSz="914192">
              <a:defRPr/>
            </a:pPr>
            <a:endParaRPr lang="en-US" sz="1176" kern="0" dirty="0">
              <a:solidFill>
                <a:schemeClr val="tx1"/>
              </a:solidFill>
            </a:endParaRPr>
          </a:p>
        </p:txBody>
      </p:sp>
      <p:sp>
        <p:nvSpPr>
          <p:cNvPr id="131" name="Rectangle 130"/>
          <p:cNvSpPr/>
          <p:nvPr>
            <p:custDataLst>
              <p:tags r:id="rId1"/>
            </p:custDataLst>
          </p:nvPr>
        </p:nvSpPr>
        <p:spPr bwMode="auto">
          <a:xfrm>
            <a:off x="685344" y="3851136"/>
            <a:ext cx="40408" cy="489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defTabSz="913862">
              <a:defRPr/>
            </a:pPr>
            <a:endParaRPr lang="en-US" sz="1176" kern="0" dirty="0">
              <a:solidFill>
                <a:schemeClr val="tx1"/>
              </a:solidFill>
              <a:ea typeface="Segoe UI" pitchFamily="34" charset="0"/>
              <a:cs typeface="Segoe UI" pitchFamily="34" charset="0"/>
            </a:endParaRPr>
          </a:p>
        </p:txBody>
      </p:sp>
      <p:sp>
        <p:nvSpPr>
          <p:cNvPr id="132" name="Rectangle 131"/>
          <p:cNvSpPr/>
          <p:nvPr>
            <p:custDataLst>
              <p:tags r:id="rId2"/>
            </p:custDataLst>
          </p:nvPr>
        </p:nvSpPr>
        <p:spPr bwMode="auto">
          <a:xfrm>
            <a:off x="749577" y="3885127"/>
            <a:ext cx="40408" cy="489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defTabSz="913862">
              <a:defRPr/>
            </a:pPr>
            <a:endParaRPr lang="en-US" sz="1176" kern="0" dirty="0">
              <a:solidFill>
                <a:schemeClr val="tx1"/>
              </a:solidFill>
              <a:ea typeface="Segoe UI" pitchFamily="34" charset="0"/>
              <a:cs typeface="Segoe UI" pitchFamily="34" charset="0"/>
            </a:endParaRPr>
          </a:p>
        </p:txBody>
      </p:sp>
      <p:sp>
        <p:nvSpPr>
          <p:cNvPr id="133" name="Rectangle 132"/>
          <p:cNvSpPr/>
          <p:nvPr>
            <p:custDataLst>
              <p:tags r:id="rId3"/>
            </p:custDataLst>
          </p:nvPr>
        </p:nvSpPr>
        <p:spPr bwMode="auto">
          <a:xfrm>
            <a:off x="685344" y="3918640"/>
            <a:ext cx="40408" cy="489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defTabSz="913862">
              <a:defRPr/>
            </a:pPr>
            <a:endParaRPr lang="en-US" sz="1176" kern="0" dirty="0">
              <a:solidFill>
                <a:schemeClr val="tx1"/>
              </a:solidFill>
              <a:ea typeface="Segoe UI" pitchFamily="34" charset="0"/>
              <a:cs typeface="Segoe UI" pitchFamily="34" charset="0"/>
            </a:endParaRPr>
          </a:p>
        </p:txBody>
      </p:sp>
      <p:sp>
        <p:nvSpPr>
          <p:cNvPr id="134" name="Rectangle 133"/>
          <p:cNvSpPr/>
          <p:nvPr>
            <p:custDataLst>
              <p:tags r:id="rId4"/>
            </p:custDataLst>
          </p:nvPr>
        </p:nvSpPr>
        <p:spPr bwMode="auto">
          <a:xfrm>
            <a:off x="749577" y="3957002"/>
            <a:ext cx="40408" cy="489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defTabSz="913862">
              <a:defRPr/>
            </a:pPr>
            <a:endParaRPr lang="en-US" sz="1176" kern="0" dirty="0">
              <a:solidFill>
                <a:schemeClr val="tx1"/>
              </a:solidFill>
              <a:ea typeface="Segoe UI" pitchFamily="34" charset="0"/>
              <a:cs typeface="Segoe UI" pitchFamily="34" charset="0"/>
            </a:endParaRPr>
          </a:p>
        </p:txBody>
      </p:sp>
      <p:sp>
        <p:nvSpPr>
          <p:cNvPr id="135" name="Rectangle 134"/>
          <p:cNvSpPr/>
          <p:nvPr>
            <p:custDataLst>
              <p:tags r:id="rId5"/>
            </p:custDataLst>
          </p:nvPr>
        </p:nvSpPr>
        <p:spPr bwMode="auto">
          <a:xfrm>
            <a:off x="685344" y="3986144"/>
            <a:ext cx="40408" cy="489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defTabSz="913862">
              <a:defRPr/>
            </a:pPr>
            <a:endParaRPr lang="en-US" sz="1176" kern="0" dirty="0">
              <a:solidFill>
                <a:schemeClr val="tx1"/>
              </a:solidFill>
              <a:ea typeface="Segoe UI" pitchFamily="34" charset="0"/>
              <a:cs typeface="Segoe UI" pitchFamily="34" charset="0"/>
            </a:endParaRPr>
          </a:p>
        </p:txBody>
      </p:sp>
      <p:sp>
        <p:nvSpPr>
          <p:cNvPr id="136" name="Rectangle 135"/>
          <p:cNvSpPr/>
          <p:nvPr>
            <p:custDataLst>
              <p:tags r:id="rId6"/>
            </p:custDataLst>
          </p:nvPr>
        </p:nvSpPr>
        <p:spPr bwMode="auto">
          <a:xfrm>
            <a:off x="809649" y="3918450"/>
            <a:ext cx="40408" cy="489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defTabSz="913862">
              <a:defRPr/>
            </a:pPr>
            <a:endParaRPr lang="en-US" sz="1176" kern="0" dirty="0">
              <a:solidFill>
                <a:schemeClr val="tx1"/>
              </a:solidFill>
              <a:ea typeface="Segoe UI" pitchFamily="34" charset="0"/>
              <a:cs typeface="Segoe UI" pitchFamily="34" charset="0"/>
            </a:endParaRPr>
          </a:p>
        </p:txBody>
      </p:sp>
      <p:sp>
        <p:nvSpPr>
          <p:cNvPr id="119" name="Freeform 118"/>
          <p:cNvSpPr/>
          <p:nvPr/>
        </p:nvSpPr>
        <p:spPr bwMode="auto">
          <a:xfrm rot="5400000">
            <a:off x="729358" y="3711100"/>
            <a:ext cx="62657" cy="251688"/>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176" kern="0" dirty="0">
              <a:solidFill>
                <a:sysClr val="windowText" lastClr="000000"/>
              </a:solidFill>
            </a:endParaRPr>
          </a:p>
        </p:txBody>
      </p:sp>
      <p:sp>
        <p:nvSpPr>
          <p:cNvPr id="130" name="Freeform 129"/>
          <p:cNvSpPr/>
          <p:nvPr/>
        </p:nvSpPr>
        <p:spPr bwMode="auto">
          <a:xfrm rot="16200000" flipV="1">
            <a:off x="728697" y="3930908"/>
            <a:ext cx="62657" cy="251688"/>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176" kern="0" dirty="0">
              <a:solidFill>
                <a:sysClr val="windowText" lastClr="000000"/>
              </a:solidFill>
            </a:endParaRPr>
          </a:p>
        </p:txBody>
      </p:sp>
      <p:grpSp>
        <p:nvGrpSpPr>
          <p:cNvPr id="79" name="Field GW /"/>
          <p:cNvGrpSpPr/>
          <p:nvPr/>
        </p:nvGrpSpPr>
        <p:grpSpPr>
          <a:xfrm>
            <a:off x="737961" y="4052165"/>
            <a:ext cx="822722" cy="487158"/>
            <a:chOff x="1263807" y="4532991"/>
            <a:chExt cx="987273" cy="617355"/>
          </a:xfrm>
        </p:grpSpPr>
        <p:sp>
          <p:nvSpPr>
            <p:cNvPr id="43" name="Freeform 42"/>
            <p:cNvSpPr>
              <a:spLocks noChangeAspect="1"/>
            </p:cNvSpPr>
            <p:nvPr/>
          </p:nvSpPr>
          <p:spPr bwMode="auto">
            <a:xfrm>
              <a:off x="1263807" y="4532991"/>
              <a:ext cx="987273" cy="617355"/>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solidFill>
              <a:schemeClr val="bg1"/>
            </a:solidFill>
            <a:ln w="28575">
              <a:solidFill>
                <a:schemeClr val="accent1"/>
              </a:solidFill>
            </a:ln>
            <a:extLst>
              <a:ext uri="{91240B29-F687-4f45-9708-019B960494DF}">
                <a14:hiddenLine xmlns:a14="http://schemas.microsoft.com/office/drawing/2010/main" xmlns=""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tIns="806668" rtlCol="0" anchor="ctr"/>
            <a:lstStyle/>
            <a:p>
              <a:pPr algn="ctr" defTabSz="914192">
                <a:defRPr/>
              </a:pPr>
              <a:endParaRPr lang="en-US" sz="1176" kern="0">
                <a:solidFill>
                  <a:schemeClr val="tx1"/>
                </a:solidFill>
              </a:endParaRPr>
            </a:p>
          </p:txBody>
        </p:sp>
        <p:sp>
          <p:nvSpPr>
            <p:cNvPr id="41" name="Frame 5"/>
            <p:cNvSpPr>
              <a:spLocks noChangeAspect="1"/>
            </p:cNvSpPr>
            <p:nvPr/>
          </p:nvSpPr>
          <p:spPr bwMode="auto">
            <a:xfrm>
              <a:off x="1614525" y="4728221"/>
              <a:ext cx="305716" cy="305634"/>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algn="ctr" defTabSz="895919" fontAlgn="base">
                <a:spcBef>
                  <a:spcPct val="0"/>
                </a:spcBef>
                <a:spcAft>
                  <a:spcPct val="0"/>
                </a:spcAft>
                <a:defRPr/>
              </a:pPr>
              <a:endParaRPr lang="en-US" sz="1176" kern="0" dirty="0" err="1">
                <a:solidFill>
                  <a:schemeClr val="tx1"/>
                </a:solidFill>
                <a:ea typeface="Segoe UI" pitchFamily="34" charset="0"/>
                <a:cs typeface="Segoe UI" pitchFamily="34" charset="0"/>
              </a:endParaRPr>
            </a:p>
          </p:txBody>
        </p:sp>
      </p:grpSp>
      <p:sp>
        <p:nvSpPr>
          <p:cNvPr id="19" name="device"/>
          <p:cNvSpPr/>
          <p:nvPr/>
        </p:nvSpPr>
        <p:spPr bwMode="auto">
          <a:xfrm>
            <a:off x="269240" y="1314517"/>
            <a:ext cx="1440567" cy="2060292"/>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30" rIns="0" bIns="89604" numCol="1" spcCol="0" rtlCol="0" fromWordArt="0" anchor="b" anchorCtr="0" forceAA="0" compatLnSpc="1">
            <a:prstTxWarp prst="textNoShape">
              <a:avLst/>
            </a:prstTxWarp>
            <a:noAutofit/>
          </a:bodyPr>
          <a:lstStyle/>
          <a:p>
            <a:pPr algn="ctr" defTabSz="895575" fontAlgn="base">
              <a:spcBef>
                <a:spcPct val="0"/>
              </a:spcBef>
              <a:defRPr/>
            </a:pPr>
            <a:r>
              <a:rPr lang="pl-PL" sz="1176" kern="0" dirty="0">
                <a:solidFill>
                  <a:schemeClr val="bg1"/>
                </a:solidFill>
                <a:ea typeface="Segoe UI" pitchFamily="34" charset="0"/>
                <a:cs typeface="Segoe UI" pitchFamily="34" charset="0"/>
              </a:rPr>
              <a:t>Urządzenia</a:t>
            </a:r>
            <a:endParaRPr lang="en-US" sz="1176" kern="0" dirty="0">
              <a:solidFill>
                <a:schemeClr val="bg1"/>
              </a:solidFill>
              <a:ea typeface="Segoe UI" pitchFamily="34" charset="0"/>
              <a:cs typeface="Segoe UI" pitchFamily="34" charset="0"/>
            </a:endParaRPr>
          </a:p>
        </p:txBody>
      </p:sp>
      <p:cxnSp>
        <p:nvCxnSpPr>
          <p:cNvPr id="90" name="Straight Arrow Connector 89"/>
          <p:cNvCxnSpPr/>
          <p:nvPr/>
        </p:nvCxnSpPr>
        <p:spPr>
          <a:xfrm>
            <a:off x="1795615" y="2245240"/>
            <a:ext cx="1021458" cy="0"/>
          </a:xfrm>
          <a:prstGeom prst="straightConnector1">
            <a:avLst/>
          </a:prstGeom>
          <a:ln w="19050">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1795615" y="2823439"/>
            <a:ext cx="1021458" cy="0"/>
          </a:xfrm>
          <a:prstGeom prst="straightConnector1">
            <a:avLst/>
          </a:prstGeom>
          <a:ln w="19050">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grpSp>
        <p:nvGrpSpPr>
          <p:cNvPr id="67" name="Group 66"/>
          <p:cNvGrpSpPr/>
          <p:nvPr/>
        </p:nvGrpSpPr>
        <p:grpSpPr>
          <a:xfrm>
            <a:off x="541393" y="1908178"/>
            <a:ext cx="342915" cy="567953"/>
            <a:chOff x="1763317" y="5394932"/>
            <a:chExt cx="349840" cy="579424"/>
          </a:xfrm>
          <a:solidFill>
            <a:schemeClr val="bg1"/>
          </a:solidFill>
        </p:grpSpPr>
        <p:sp>
          <p:nvSpPr>
            <p:cNvPr id="68" name="Freeform 13"/>
            <p:cNvSpPr>
              <a:spLocks noEditPoints="1"/>
            </p:cNvSpPr>
            <p:nvPr/>
          </p:nvSpPr>
          <p:spPr bwMode="auto">
            <a:xfrm>
              <a:off x="1763317" y="5394932"/>
              <a:ext cx="294924" cy="198821"/>
            </a:xfrm>
            <a:prstGeom prst="fram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endParaRPr>
            </a:p>
          </p:txBody>
        </p:sp>
        <p:sp>
          <p:nvSpPr>
            <p:cNvPr id="69" name="Freeform 15"/>
            <p:cNvSpPr>
              <a:spLocks/>
            </p:cNvSpPr>
            <p:nvPr/>
          </p:nvSpPr>
          <p:spPr bwMode="auto">
            <a:xfrm>
              <a:off x="1763317" y="5438764"/>
              <a:ext cx="349840" cy="535592"/>
            </a:xfrm>
            <a:custGeom>
              <a:avLst/>
              <a:gdLst/>
              <a:ahLst/>
              <a:cxnLst/>
              <a:rect l="l" t="t" r="r" b="b"/>
              <a:pathLst>
                <a:path w="299642" h="458740">
                  <a:moveTo>
                    <a:pt x="77921" y="146916"/>
                  </a:moveTo>
                  <a:lnTo>
                    <a:pt x="185736" y="146916"/>
                  </a:lnTo>
                  <a:lnTo>
                    <a:pt x="185736" y="440039"/>
                  </a:lnTo>
                  <a:lnTo>
                    <a:pt x="252606" y="440039"/>
                  </a:lnTo>
                  <a:lnTo>
                    <a:pt x="252606" y="458740"/>
                  </a:lnTo>
                  <a:lnTo>
                    <a:pt x="0" y="458740"/>
                  </a:lnTo>
                  <a:lnTo>
                    <a:pt x="0" y="440039"/>
                  </a:lnTo>
                  <a:lnTo>
                    <a:pt x="77921" y="440039"/>
                  </a:lnTo>
                  <a:close/>
                  <a:moveTo>
                    <a:pt x="266065" y="0"/>
                  </a:moveTo>
                  <a:lnTo>
                    <a:pt x="299642" y="0"/>
                  </a:lnTo>
                  <a:lnTo>
                    <a:pt x="299642" y="96621"/>
                  </a:lnTo>
                  <a:lnTo>
                    <a:pt x="266065" y="966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endParaRPr>
            </a:p>
          </p:txBody>
        </p:sp>
      </p:grpSp>
      <p:grpSp>
        <p:nvGrpSpPr>
          <p:cNvPr id="45" name="Group 44"/>
          <p:cNvGrpSpPr/>
          <p:nvPr/>
        </p:nvGrpSpPr>
        <p:grpSpPr>
          <a:xfrm>
            <a:off x="884308" y="2242134"/>
            <a:ext cx="553344" cy="458054"/>
            <a:chOff x="517516" y="3589298"/>
            <a:chExt cx="1770439" cy="1465554"/>
          </a:xfrm>
          <a:solidFill>
            <a:schemeClr val="bg1"/>
          </a:solidFill>
        </p:grpSpPr>
        <p:sp>
          <p:nvSpPr>
            <p:cNvPr id="77" name="Freeform 28"/>
            <p:cNvSpPr>
              <a:spLocks noEditPoints="1"/>
            </p:cNvSpPr>
            <p:nvPr/>
          </p:nvSpPr>
          <p:spPr bwMode="auto">
            <a:xfrm>
              <a:off x="517516" y="3774191"/>
              <a:ext cx="1770439" cy="1280661"/>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endParaRPr>
            </a:p>
          </p:txBody>
        </p:sp>
        <p:sp>
          <p:nvSpPr>
            <p:cNvPr id="78" name="Oval 29"/>
            <p:cNvSpPr>
              <a:spLocks noChangeArrowheads="1"/>
            </p:cNvSpPr>
            <p:nvPr/>
          </p:nvSpPr>
          <p:spPr bwMode="auto">
            <a:xfrm>
              <a:off x="1204260" y="3589298"/>
              <a:ext cx="241493" cy="241493"/>
            </a:xfrm>
            <a:prstGeom prst="ellipse">
              <a:avLst/>
            </a:prstGeom>
            <a:grpFill/>
            <a:ln>
              <a:noFill/>
            </a:ln>
            <a:extLst/>
          </p:spPr>
          <p:txBody>
            <a:bodyPr vert="horz" wrap="square" lIns="89630" tIns="44814" rIns="89630" bIns="44814" numCol="1" anchor="t" anchorCtr="0" compatLnSpc="1">
              <a:prstTxWarp prst="textNoShape">
                <a:avLst/>
              </a:prstTxWarp>
            </a:bodyPr>
            <a:lstStyle/>
            <a:p>
              <a:pPr defTabSz="914139">
                <a:defRPr/>
              </a:pPr>
              <a:endParaRPr lang="en-US" sz="1176" kern="0">
                <a:solidFill>
                  <a:sysClr val="windowText" lastClr="000000"/>
                </a:solidFill>
              </a:endParaRPr>
            </a:p>
          </p:txBody>
        </p:sp>
        <p:sp>
          <p:nvSpPr>
            <p:cNvPr id="44" name="Round Same Side Corner Rectangle 43"/>
            <p:cNvSpPr/>
            <p:nvPr/>
          </p:nvSpPr>
          <p:spPr bwMode="auto">
            <a:xfrm>
              <a:off x="1205445" y="3840498"/>
              <a:ext cx="248989" cy="461948"/>
            </a:xfrm>
            <a:custGeom>
              <a:avLst/>
              <a:gdLst>
                <a:gd name="connsiteX0" fmla="*/ 119561 w 239122"/>
                <a:gd name="connsiteY0" fmla="*/ 0 h 461948"/>
                <a:gd name="connsiteX1" fmla="*/ 119561 w 239122"/>
                <a:gd name="connsiteY1" fmla="*/ 0 h 461948"/>
                <a:gd name="connsiteX2" fmla="*/ 239122 w 239122"/>
                <a:gd name="connsiteY2" fmla="*/ 119561 h 461948"/>
                <a:gd name="connsiteX3" fmla="*/ 239122 w 239122"/>
                <a:gd name="connsiteY3" fmla="*/ 461948 h 461948"/>
                <a:gd name="connsiteX4" fmla="*/ 239122 w 239122"/>
                <a:gd name="connsiteY4" fmla="*/ 461948 h 461948"/>
                <a:gd name="connsiteX5" fmla="*/ 0 w 239122"/>
                <a:gd name="connsiteY5" fmla="*/ 461948 h 461948"/>
                <a:gd name="connsiteX6" fmla="*/ 0 w 239122"/>
                <a:gd name="connsiteY6" fmla="*/ 461948 h 461948"/>
                <a:gd name="connsiteX7" fmla="*/ 0 w 239122"/>
                <a:gd name="connsiteY7" fmla="*/ 119561 h 461948"/>
                <a:gd name="connsiteX8" fmla="*/ 119561 w 239122"/>
                <a:gd name="connsiteY8" fmla="*/ 0 h 461948"/>
                <a:gd name="connsiteX0" fmla="*/ 119561 w 248989"/>
                <a:gd name="connsiteY0" fmla="*/ 0 h 461948"/>
                <a:gd name="connsiteX1" fmla="*/ 119561 w 248989"/>
                <a:gd name="connsiteY1" fmla="*/ 0 h 461948"/>
                <a:gd name="connsiteX2" fmla="*/ 239122 w 248989"/>
                <a:gd name="connsiteY2" fmla="*/ 119561 h 461948"/>
                <a:gd name="connsiteX3" fmla="*/ 239122 w 248989"/>
                <a:gd name="connsiteY3" fmla="*/ 461948 h 461948"/>
                <a:gd name="connsiteX4" fmla="*/ 248989 w 248989"/>
                <a:gd name="connsiteY4" fmla="*/ 211969 h 461948"/>
                <a:gd name="connsiteX5" fmla="*/ 0 w 248989"/>
                <a:gd name="connsiteY5" fmla="*/ 461948 h 461948"/>
                <a:gd name="connsiteX6" fmla="*/ 0 w 248989"/>
                <a:gd name="connsiteY6" fmla="*/ 461948 h 461948"/>
                <a:gd name="connsiteX7" fmla="*/ 0 w 248989"/>
                <a:gd name="connsiteY7" fmla="*/ 119561 h 461948"/>
                <a:gd name="connsiteX8" fmla="*/ 119561 w 248989"/>
                <a:gd name="connsiteY8" fmla="*/ 0 h 4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989" h="461948">
                  <a:moveTo>
                    <a:pt x="119561" y="0"/>
                  </a:moveTo>
                  <a:lnTo>
                    <a:pt x="119561" y="0"/>
                  </a:lnTo>
                  <a:cubicBezTo>
                    <a:pt x="185593" y="0"/>
                    <a:pt x="239122" y="53529"/>
                    <a:pt x="239122" y="119561"/>
                  </a:cubicBezTo>
                  <a:lnTo>
                    <a:pt x="239122" y="461948"/>
                  </a:lnTo>
                  <a:lnTo>
                    <a:pt x="248989" y="211969"/>
                  </a:lnTo>
                  <a:lnTo>
                    <a:pt x="0" y="461948"/>
                  </a:lnTo>
                  <a:lnTo>
                    <a:pt x="0" y="461948"/>
                  </a:lnTo>
                  <a:lnTo>
                    <a:pt x="0" y="119561"/>
                  </a:lnTo>
                  <a:cubicBezTo>
                    <a:pt x="0" y="53529"/>
                    <a:pt x="53529" y="0"/>
                    <a:pt x="11956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defRPr/>
              </a:pPr>
              <a:endParaRPr lang="en-US" sz="1176" kern="0" dirty="0" err="1">
                <a:solidFill>
                  <a:schemeClr val="tx1"/>
                </a:solidFill>
                <a:ea typeface="Segoe UI" pitchFamily="34" charset="0"/>
                <a:cs typeface="Segoe UI" pitchFamily="34" charset="0"/>
              </a:endParaRPr>
            </a:p>
          </p:txBody>
        </p:sp>
      </p:grpSp>
      <p:grpSp>
        <p:nvGrpSpPr>
          <p:cNvPr id="46" name="Group 45"/>
          <p:cNvGrpSpPr/>
          <p:nvPr/>
        </p:nvGrpSpPr>
        <p:grpSpPr>
          <a:xfrm>
            <a:off x="1022304" y="1839476"/>
            <a:ext cx="415347" cy="250205"/>
            <a:chOff x="1783977" y="3232718"/>
            <a:chExt cx="423736" cy="255258"/>
          </a:xfrm>
          <a:solidFill>
            <a:schemeClr val="bg1"/>
          </a:solidFill>
        </p:grpSpPr>
        <p:sp>
          <p:nvSpPr>
            <p:cNvPr id="70" name="SMOKE / FIRE ALARMS"/>
            <p:cNvSpPr>
              <a:spLocks noChangeAspect="1"/>
            </p:cNvSpPr>
            <p:nvPr/>
          </p:nvSpPr>
          <p:spPr bwMode="auto">
            <a:xfrm>
              <a:off x="1783977" y="3232718"/>
              <a:ext cx="423736" cy="255258"/>
            </a:xfrm>
            <a:custGeom>
              <a:avLst/>
              <a:gdLst/>
              <a:ahLst/>
              <a:cxnLst/>
              <a:rect l="l" t="t" r="r" b="b"/>
              <a:pathLst>
                <a:path w="731007"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521400" y="8749"/>
                  </a:moveTo>
                  <a:cubicBezTo>
                    <a:pt x="595332" y="8749"/>
                    <a:pt x="655265" y="57027"/>
                    <a:pt x="655265" y="116580"/>
                  </a:cubicBezTo>
                  <a:lnTo>
                    <a:pt x="646490" y="151591"/>
                  </a:lnTo>
                  <a:cubicBezTo>
                    <a:pt x="693997" y="154874"/>
                    <a:pt x="731007" y="195099"/>
                    <a:pt x="731007" y="244028"/>
                  </a:cubicBezTo>
                  <a:cubicBezTo>
                    <a:pt x="731007" y="296103"/>
                    <a:pt x="689084" y="338319"/>
                    <a:pt x="637370" y="338319"/>
                  </a:cubicBezTo>
                  <a:lnTo>
                    <a:pt x="600991" y="330923"/>
                  </a:lnTo>
                  <a:cubicBezTo>
                    <a:pt x="579942" y="358883"/>
                    <a:pt x="539786" y="376601"/>
                    <a:pt x="494015" y="376601"/>
                  </a:cubicBezTo>
                  <a:cubicBezTo>
                    <a:pt x="456012" y="376601"/>
                    <a:pt x="421879" y="364386"/>
                    <a:pt x="399142" y="344154"/>
                  </a:cubicBezTo>
                  <a:cubicBezTo>
                    <a:pt x="376220" y="358135"/>
                    <a:pt x="348984" y="365325"/>
                    <a:pt x="319939" y="365538"/>
                  </a:cubicBezTo>
                  <a:cubicBezTo>
                    <a:pt x="352906" y="329186"/>
                    <a:pt x="370353" y="277720"/>
                    <a:pt x="362255" y="233156"/>
                  </a:cubicBezTo>
                  <a:cubicBezTo>
                    <a:pt x="335238" y="158276"/>
                    <a:pt x="277572" y="118421"/>
                    <a:pt x="255960" y="50217"/>
                  </a:cubicBezTo>
                  <a:cubicBezTo>
                    <a:pt x="273900" y="42656"/>
                    <a:pt x="293757" y="39479"/>
                    <a:pt x="314429" y="39479"/>
                  </a:cubicBezTo>
                  <a:cubicBezTo>
                    <a:pt x="348346" y="39479"/>
                    <a:pt x="380066" y="48032"/>
                    <a:pt x="405728" y="65440"/>
                  </a:cubicBezTo>
                  <a:cubicBezTo>
                    <a:pt x="427045" y="31216"/>
                    <a:pt x="470965" y="8749"/>
                    <a:pt x="521400" y="8749"/>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endParaRPr>
            </a:p>
          </p:txBody>
        </p:sp>
        <p:sp>
          <p:nvSpPr>
            <p:cNvPr id="84" name="SMOKE / FIRE ALARMS"/>
            <p:cNvSpPr>
              <a:spLocks noChangeAspect="1"/>
            </p:cNvSpPr>
            <p:nvPr/>
          </p:nvSpPr>
          <p:spPr bwMode="auto">
            <a:xfrm>
              <a:off x="1783977" y="3232718"/>
              <a:ext cx="176056" cy="255258"/>
            </a:xfrm>
            <a:custGeom>
              <a:avLst/>
              <a:gdLst>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314429 w 731007"/>
                <a:gd name="connsiteY18" fmla="*/ 39479 h 440357"/>
                <a:gd name="connsiteX19" fmla="*/ 405728 w 731007"/>
                <a:gd name="connsiteY19" fmla="*/ 65440 h 440357"/>
                <a:gd name="connsiteX20" fmla="*/ 521400 w 731007"/>
                <a:gd name="connsiteY20" fmla="*/ 8749 h 440357"/>
                <a:gd name="connsiteX21" fmla="*/ 196781 w 731007"/>
                <a:gd name="connsiteY21" fmla="*/ 0 h 440357"/>
                <a:gd name="connsiteX22" fmla="*/ 301893 w 731007"/>
                <a:gd name="connsiteY22" fmla="*/ 244170 h 440357"/>
                <a:gd name="connsiteX23" fmla="*/ 187524 w 731007"/>
                <a:gd name="connsiteY23" fmla="*/ 417106 h 440357"/>
                <a:gd name="connsiteX24" fmla="*/ 141582 w 731007"/>
                <a:gd name="connsiteY24" fmla="*/ 440357 h 440357"/>
                <a:gd name="connsiteX25" fmla="*/ 5105 w 731007"/>
                <a:gd name="connsiteY25" fmla="*/ 283042 h 440357"/>
                <a:gd name="connsiteX26" fmla="*/ 196781 w 731007"/>
                <a:gd name="connsiteY26"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405728 w 731007"/>
                <a:gd name="connsiteY18" fmla="*/ 65440 h 440357"/>
                <a:gd name="connsiteX19" fmla="*/ 521400 w 731007"/>
                <a:gd name="connsiteY19" fmla="*/ 8749 h 440357"/>
                <a:gd name="connsiteX20" fmla="*/ 196781 w 731007"/>
                <a:gd name="connsiteY20" fmla="*/ 0 h 440357"/>
                <a:gd name="connsiteX21" fmla="*/ 301893 w 731007"/>
                <a:gd name="connsiteY21" fmla="*/ 244170 h 440357"/>
                <a:gd name="connsiteX22" fmla="*/ 187524 w 731007"/>
                <a:gd name="connsiteY22" fmla="*/ 417106 h 440357"/>
                <a:gd name="connsiteX23" fmla="*/ 141582 w 731007"/>
                <a:gd name="connsiteY23" fmla="*/ 440357 h 440357"/>
                <a:gd name="connsiteX24" fmla="*/ 5105 w 731007"/>
                <a:gd name="connsiteY24" fmla="*/ 283042 h 440357"/>
                <a:gd name="connsiteX25" fmla="*/ 196781 w 731007"/>
                <a:gd name="connsiteY25"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521400 w 731007"/>
                <a:gd name="connsiteY18" fmla="*/ 8749 h 440357"/>
                <a:gd name="connsiteX19" fmla="*/ 196781 w 731007"/>
                <a:gd name="connsiteY19" fmla="*/ 0 h 440357"/>
                <a:gd name="connsiteX20" fmla="*/ 301893 w 731007"/>
                <a:gd name="connsiteY20" fmla="*/ 244170 h 440357"/>
                <a:gd name="connsiteX21" fmla="*/ 187524 w 731007"/>
                <a:gd name="connsiteY21" fmla="*/ 417106 h 440357"/>
                <a:gd name="connsiteX22" fmla="*/ 141582 w 731007"/>
                <a:gd name="connsiteY22" fmla="*/ 440357 h 440357"/>
                <a:gd name="connsiteX23" fmla="*/ 5105 w 731007"/>
                <a:gd name="connsiteY23" fmla="*/ 283042 h 440357"/>
                <a:gd name="connsiteX24" fmla="*/ 196781 w 731007"/>
                <a:gd name="connsiteY24"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62255 w 731007"/>
                <a:gd name="connsiteY16" fmla="*/ 233156 h 440357"/>
                <a:gd name="connsiteX17" fmla="*/ 521400 w 731007"/>
                <a:gd name="connsiteY17" fmla="*/ 8749 h 440357"/>
                <a:gd name="connsiteX18" fmla="*/ 196781 w 731007"/>
                <a:gd name="connsiteY18" fmla="*/ 0 h 440357"/>
                <a:gd name="connsiteX19" fmla="*/ 301893 w 731007"/>
                <a:gd name="connsiteY19" fmla="*/ 244170 h 440357"/>
                <a:gd name="connsiteX20" fmla="*/ 187524 w 731007"/>
                <a:gd name="connsiteY20" fmla="*/ 417106 h 440357"/>
                <a:gd name="connsiteX21" fmla="*/ 141582 w 731007"/>
                <a:gd name="connsiteY21" fmla="*/ 440357 h 440357"/>
                <a:gd name="connsiteX22" fmla="*/ 5105 w 731007"/>
                <a:gd name="connsiteY22" fmla="*/ 283042 h 440357"/>
                <a:gd name="connsiteX23" fmla="*/ 196781 w 731007"/>
                <a:gd name="connsiteY23"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521400 w 731007"/>
                <a:gd name="connsiteY16" fmla="*/ 8749 h 440357"/>
                <a:gd name="connsiteX17" fmla="*/ 196781 w 731007"/>
                <a:gd name="connsiteY17" fmla="*/ 0 h 440357"/>
                <a:gd name="connsiteX18" fmla="*/ 301893 w 731007"/>
                <a:gd name="connsiteY18" fmla="*/ 244170 h 440357"/>
                <a:gd name="connsiteX19" fmla="*/ 187524 w 731007"/>
                <a:gd name="connsiteY19" fmla="*/ 417106 h 440357"/>
                <a:gd name="connsiteX20" fmla="*/ 141582 w 731007"/>
                <a:gd name="connsiteY20" fmla="*/ 440357 h 440357"/>
                <a:gd name="connsiteX21" fmla="*/ 5105 w 731007"/>
                <a:gd name="connsiteY21" fmla="*/ 283042 h 440357"/>
                <a:gd name="connsiteX22" fmla="*/ 196781 w 731007"/>
                <a:gd name="connsiteY22"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521400 w 731007"/>
                <a:gd name="connsiteY15" fmla="*/ 8749 h 440357"/>
                <a:gd name="connsiteX16" fmla="*/ 196781 w 731007"/>
                <a:gd name="connsiteY16" fmla="*/ 0 h 440357"/>
                <a:gd name="connsiteX17" fmla="*/ 301893 w 731007"/>
                <a:gd name="connsiteY17" fmla="*/ 244170 h 440357"/>
                <a:gd name="connsiteX18" fmla="*/ 187524 w 731007"/>
                <a:gd name="connsiteY18" fmla="*/ 417106 h 440357"/>
                <a:gd name="connsiteX19" fmla="*/ 141582 w 731007"/>
                <a:gd name="connsiteY19" fmla="*/ 440357 h 440357"/>
                <a:gd name="connsiteX20" fmla="*/ 5105 w 731007"/>
                <a:gd name="connsiteY20" fmla="*/ 283042 h 440357"/>
                <a:gd name="connsiteX21" fmla="*/ 196781 w 731007"/>
                <a:gd name="connsiteY21"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196781 w 731007"/>
                <a:gd name="connsiteY15" fmla="*/ 0 h 440357"/>
                <a:gd name="connsiteX16" fmla="*/ 301893 w 731007"/>
                <a:gd name="connsiteY16" fmla="*/ 244170 h 440357"/>
                <a:gd name="connsiteX17" fmla="*/ 187524 w 731007"/>
                <a:gd name="connsiteY17" fmla="*/ 417106 h 440357"/>
                <a:gd name="connsiteX18" fmla="*/ 141582 w 731007"/>
                <a:gd name="connsiteY18" fmla="*/ 440357 h 440357"/>
                <a:gd name="connsiteX19" fmla="*/ 5105 w 731007"/>
                <a:gd name="connsiteY19" fmla="*/ 283042 h 440357"/>
                <a:gd name="connsiteX20" fmla="*/ 196781 w 731007"/>
                <a:gd name="connsiteY20"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46490 w 731007"/>
                <a:gd name="connsiteY9" fmla="*/ 151591 h 440357"/>
                <a:gd name="connsiteX10" fmla="*/ 731007 w 731007"/>
                <a:gd name="connsiteY10" fmla="*/ 244028 h 440357"/>
                <a:gd name="connsiteX11" fmla="*/ 637370 w 731007"/>
                <a:gd name="connsiteY11" fmla="*/ 338319 h 440357"/>
                <a:gd name="connsiteX12" fmla="*/ 600991 w 731007"/>
                <a:gd name="connsiteY12" fmla="*/ 330923 h 440357"/>
                <a:gd name="connsiteX13" fmla="*/ 494015 w 731007"/>
                <a:gd name="connsiteY13" fmla="*/ 376601 h 440357"/>
                <a:gd name="connsiteX14" fmla="*/ 196781 w 731007"/>
                <a:gd name="connsiteY14" fmla="*/ 0 h 440357"/>
                <a:gd name="connsiteX15" fmla="*/ 301893 w 731007"/>
                <a:gd name="connsiteY15" fmla="*/ 244170 h 440357"/>
                <a:gd name="connsiteX16" fmla="*/ 187524 w 731007"/>
                <a:gd name="connsiteY16" fmla="*/ 417106 h 440357"/>
                <a:gd name="connsiteX17" fmla="*/ 141582 w 731007"/>
                <a:gd name="connsiteY17" fmla="*/ 440357 h 440357"/>
                <a:gd name="connsiteX18" fmla="*/ 5105 w 731007"/>
                <a:gd name="connsiteY18" fmla="*/ 283042 h 440357"/>
                <a:gd name="connsiteX19" fmla="*/ 196781 w 731007"/>
                <a:gd name="connsiteY19" fmla="*/ 0 h 440357"/>
                <a:gd name="connsiteX0" fmla="*/ 160062 w 656493"/>
                <a:gd name="connsiteY0" fmla="*/ 227454 h 440357"/>
                <a:gd name="connsiteX1" fmla="*/ 88479 w 656493"/>
                <a:gd name="connsiteY1" fmla="*/ 356592 h 440357"/>
                <a:gd name="connsiteX2" fmla="*/ 153242 w 656493"/>
                <a:gd name="connsiteY2" fmla="*/ 419027 h 440357"/>
                <a:gd name="connsiteX3" fmla="*/ 172114 w 656493"/>
                <a:gd name="connsiteY3" fmla="*/ 407258 h 440357"/>
                <a:gd name="connsiteX4" fmla="*/ 215034 w 656493"/>
                <a:gd name="connsiteY4" fmla="*/ 336843 h 440357"/>
                <a:gd name="connsiteX5" fmla="*/ 153423 w 656493"/>
                <a:gd name="connsiteY5" fmla="*/ 272459 h 440357"/>
                <a:gd name="connsiteX6" fmla="*/ 165412 w 656493"/>
                <a:gd name="connsiteY6" fmla="*/ 257518 h 440357"/>
                <a:gd name="connsiteX7" fmla="*/ 160062 w 656493"/>
                <a:gd name="connsiteY7" fmla="*/ 227454 h 440357"/>
                <a:gd name="connsiteX8" fmla="*/ 494015 w 656493"/>
                <a:gd name="connsiteY8" fmla="*/ 376601 h 440357"/>
                <a:gd name="connsiteX9" fmla="*/ 646490 w 656493"/>
                <a:gd name="connsiteY9" fmla="*/ 151591 h 440357"/>
                <a:gd name="connsiteX10" fmla="*/ 637370 w 656493"/>
                <a:gd name="connsiteY10" fmla="*/ 338319 h 440357"/>
                <a:gd name="connsiteX11" fmla="*/ 600991 w 656493"/>
                <a:gd name="connsiteY11" fmla="*/ 330923 h 440357"/>
                <a:gd name="connsiteX12" fmla="*/ 494015 w 656493"/>
                <a:gd name="connsiteY12" fmla="*/ 376601 h 440357"/>
                <a:gd name="connsiteX13" fmla="*/ 196781 w 656493"/>
                <a:gd name="connsiteY13" fmla="*/ 0 h 440357"/>
                <a:gd name="connsiteX14" fmla="*/ 301893 w 656493"/>
                <a:gd name="connsiteY14" fmla="*/ 244170 h 440357"/>
                <a:gd name="connsiteX15" fmla="*/ 187524 w 656493"/>
                <a:gd name="connsiteY15" fmla="*/ 417106 h 440357"/>
                <a:gd name="connsiteX16" fmla="*/ 141582 w 656493"/>
                <a:gd name="connsiteY16" fmla="*/ 440357 h 440357"/>
                <a:gd name="connsiteX17" fmla="*/ 5105 w 656493"/>
                <a:gd name="connsiteY17" fmla="*/ 283042 h 440357"/>
                <a:gd name="connsiteX18" fmla="*/ 196781 w 656493"/>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00991 w 637370"/>
                <a:gd name="connsiteY10" fmla="*/ 330923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600991 w 637370"/>
                <a:gd name="connsiteY11" fmla="*/ 330923 h 440357"/>
                <a:gd name="connsiteX12" fmla="*/ 494015 w 637370"/>
                <a:gd name="connsiteY12" fmla="*/ 376601 h 440357"/>
                <a:gd name="connsiteX13" fmla="*/ 196781 w 637370"/>
                <a:gd name="connsiteY13" fmla="*/ 0 h 440357"/>
                <a:gd name="connsiteX14" fmla="*/ 301893 w 637370"/>
                <a:gd name="connsiteY14" fmla="*/ 244170 h 440357"/>
                <a:gd name="connsiteX15" fmla="*/ 187524 w 637370"/>
                <a:gd name="connsiteY15" fmla="*/ 417106 h 440357"/>
                <a:gd name="connsiteX16" fmla="*/ 141582 w 637370"/>
                <a:gd name="connsiteY16" fmla="*/ 440357 h 440357"/>
                <a:gd name="connsiteX17" fmla="*/ 5105 w 637370"/>
                <a:gd name="connsiteY17" fmla="*/ 283042 h 440357"/>
                <a:gd name="connsiteX18" fmla="*/ 196781 w 637370"/>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494015 w 637370"/>
                <a:gd name="connsiteY10" fmla="*/ 376601 h 440357"/>
                <a:gd name="connsiteX11" fmla="*/ 196781 w 637370"/>
                <a:gd name="connsiteY11" fmla="*/ 0 h 440357"/>
                <a:gd name="connsiteX12" fmla="*/ 301893 w 637370"/>
                <a:gd name="connsiteY12" fmla="*/ 244170 h 440357"/>
                <a:gd name="connsiteX13" fmla="*/ 187524 w 637370"/>
                <a:gd name="connsiteY13" fmla="*/ 417106 h 440357"/>
                <a:gd name="connsiteX14" fmla="*/ 141582 w 637370"/>
                <a:gd name="connsiteY14" fmla="*/ 440357 h 440357"/>
                <a:gd name="connsiteX15" fmla="*/ 5105 w 637370"/>
                <a:gd name="connsiteY15" fmla="*/ 283042 h 440357"/>
                <a:gd name="connsiteX16" fmla="*/ 196781 w 637370"/>
                <a:gd name="connsiteY16" fmla="*/ 0 h 440357"/>
                <a:gd name="connsiteX0" fmla="*/ 160062 w 303723"/>
                <a:gd name="connsiteY0" fmla="*/ 227454 h 440357"/>
                <a:gd name="connsiteX1" fmla="*/ 88479 w 303723"/>
                <a:gd name="connsiteY1" fmla="*/ 356592 h 440357"/>
                <a:gd name="connsiteX2" fmla="*/ 153242 w 303723"/>
                <a:gd name="connsiteY2" fmla="*/ 419027 h 440357"/>
                <a:gd name="connsiteX3" fmla="*/ 172114 w 303723"/>
                <a:gd name="connsiteY3" fmla="*/ 407258 h 440357"/>
                <a:gd name="connsiteX4" fmla="*/ 215034 w 303723"/>
                <a:gd name="connsiteY4" fmla="*/ 336843 h 440357"/>
                <a:gd name="connsiteX5" fmla="*/ 153423 w 303723"/>
                <a:gd name="connsiteY5" fmla="*/ 272459 h 440357"/>
                <a:gd name="connsiteX6" fmla="*/ 165412 w 303723"/>
                <a:gd name="connsiteY6" fmla="*/ 257518 h 440357"/>
                <a:gd name="connsiteX7" fmla="*/ 160062 w 303723"/>
                <a:gd name="connsiteY7" fmla="*/ 227454 h 440357"/>
                <a:gd name="connsiteX8" fmla="*/ 196781 w 303723"/>
                <a:gd name="connsiteY8" fmla="*/ 0 h 440357"/>
                <a:gd name="connsiteX9" fmla="*/ 301893 w 303723"/>
                <a:gd name="connsiteY9" fmla="*/ 244170 h 440357"/>
                <a:gd name="connsiteX10" fmla="*/ 187524 w 303723"/>
                <a:gd name="connsiteY10" fmla="*/ 417106 h 440357"/>
                <a:gd name="connsiteX11" fmla="*/ 141582 w 303723"/>
                <a:gd name="connsiteY11" fmla="*/ 440357 h 440357"/>
                <a:gd name="connsiteX12" fmla="*/ 5105 w 303723"/>
                <a:gd name="connsiteY12" fmla="*/ 283042 h 440357"/>
                <a:gd name="connsiteX13" fmla="*/ 196781 w 303723"/>
                <a:gd name="connsiteY13" fmla="*/ 0 h 4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3723"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grpFill/>
            <a:ln>
              <a:no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endParaRPr>
            </a:p>
          </p:txBody>
        </p:sp>
      </p:grpSp>
      <p:sp>
        <p:nvSpPr>
          <p:cNvPr id="8" name="Rectangle 7"/>
          <p:cNvSpPr/>
          <p:nvPr/>
        </p:nvSpPr>
        <p:spPr bwMode="auto">
          <a:xfrm>
            <a:off x="2902881" y="1580294"/>
            <a:ext cx="1473640" cy="1794515"/>
          </a:xfrm>
          <a:prstGeom prst="rect">
            <a:avLst/>
          </a:prstGeom>
          <a:solidFill>
            <a:schemeClr val="bg1">
              <a:lumMod val="9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en-US" sz="1176" kern="0" dirty="0">
                <a:solidFill>
                  <a:schemeClr val="tx1"/>
                </a:solidFill>
                <a:ea typeface="Segoe UI" pitchFamily="34" charset="0"/>
                <a:cs typeface="Segoe UI" pitchFamily="34" charset="0"/>
              </a:rPr>
              <a:t>Device id</a:t>
            </a:r>
          </a:p>
        </p:txBody>
      </p:sp>
      <p:sp>
        <p:nvSpPr>
          <p:cNvPr id="9" name="Rectangle 8"/>
          <p:cNvSpPr/>
          <p:nvPr/>
        </p:nvSpPr>
        <p:spPr bwMode="auto">
          <a:xfrm>
            <a:off x="3099367" y="2269832"/>
            <a:ext cx="1080670" cy="491213"/>
          </a:xfrm>
          <a:prstGeom prst="rect">
            <a:avLst/>
          </a:prstGeom>
          <a:solidFill>
            <a:schemeClr val="accent5"/>
          </a:solidFill>
          <a:ln>
            <a:noFill/>
          </a:ln>
          <a:extLst/>
        </p:spPr>
        <p:txBody>
          <a:bodyPr vert="horz" wrap="square" lIns="89630" tIns="44814" rIns="89630" bIns="44814" numCol="1" anchor="t" anchorCtr="0" compatLnSpc="1">
            <a:prstTxWarp prst="textNoShape">
              <a:avLst/>
            </a:prstTxWarp>
          </a:bodyPr>
          <a:lstStyle/>
          <a:p>
            <a:pPr defTabSz="914192">
              <a:defRPr/>
            </a:pPr>
            <a:r>
              <a:rPr lang="pl-PL" sz="1176" kern="0" dirty="0">
                <a:solidFill>
                  <a:schemeClr val="bg1"/>
                </a:solidFill>
              </a:rPr>
              <a:t>Kolejka </a:t>
            </a:r>
            <a:r>
              <a:rPr lang="en-US" sz="1176" kern="0" dirty="0">
                <a:solidFill>
                  <a:schemeClr val="bg1"/>
                </a:solidFill>
              </a:rPr>
              <a:t>C2D</a:t>
            </a:r>
          </a:p>
        </p:txBody>
      </p:sp>
      <p:sp>
        <p:nvSpPr>
          <p:cNvPr id="10" name="Rectangle 9"/>
          <p:cNvSpPr/>
          <p:nvPr/>
        </p:nvSpPr>
        <p:spPr bwMode="auto">
          <a:xfrm>
            <a:off x="3099366" y="1680376"/>
            <a:ext cx="1080670" cy="491213"/>
          </a:xfrm>
          <a:prstGeom prst="rect">
            <a:avLst/>
          </a:prstGeom>
          <a:solidFill>
            <a:schemeClr val="accent5"/>
          </a:solidFill>
          <a:ln>
            <a:noFill/>
          </a:ln>
          <a:extLst/>
        </p:spPr>
        <p:txBody>
          <a:bodyPr vert="horz" wrap="square" lIns="89630" tIns="44814" rIns="89630" bIns="44814" numCol="1" anchor="t" anchorCtr="0" compatLnSpc="1">
            <a:prstTxWarp prst="textNoShape">
              <a:avLst/>
            </a:prstTxWarp>
          </a:bodyPr>
          <a:lstStyle/>
          <a:p>
            <a:pPr defTabSz="914192">
              <a:defRPr/>
            </a:pPr>
            <a:r>
              <a:rPr lang="pl-PL" sz="1176" kern="0" dirty="0">
                <a:solidFill>
                  <a:schemeClr val="bg1"/>
                </a:solidFill>
              </a:rPr>
              <a:t>Odbiorca </a:t>
            </a:r>
            <a:r>
              <a:rPr lang="en-US" sz="1176" kern="0" dirty="0">
                <a:solidFill>
                  <a:schemeClr val="bg1"/>
                </a:solidFill>
              </a:rPr>
              <a:t>D2C</a:t>
            </a:r>
          </a:p>
        </p:txBody>
      </p:sp>
      <p:sp>
        <p:nvSpPr>
          <p:cNvPr id="12" name="Device … 2"/>
          <p:cNvSpPr/>
          <p:nvPr/>
        </p:nvSpPr>
        <p:spPr bwMode="auto">
          <a:xfrm>
            <a:off x="2902881" y="3473052"/>
            <a:ext cx="1473640" cy="545375"/>
          </a:xfrm>
          <a:prstGeom prst="rect">
            <a:avLst/>
          </a:prstGeom>
          <a:solidFill>
            <a:schemeClr val="bg1">
              <a:lumMod val="9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en-US" sz="1176" kern="0" dirty="0">
                <a:solidFill>
                  <a:schemeClr val="tx1"/>
                </a:solidFill>
                <a:ea typeface="Segoe UI" pitchFamily="34" charset="0"/>
                <a:cs typeface="Segoe UI" pitchFamily="34" charset="0"/>
              </a:rPr>
              <a:t>Device …</a:t>
            </a:r>
          </a:p>
        </p:txBody>
      </p:sp>
      <p:sp>
        <p:nvSpPr>
          <p:cNvPr id="73" name="Freeform 13"/>
          <p:cNvSpPr>
            <a:spLocks noEditPoints="1"/>
          </p:cNvSpPr>
          <p:nvPr/>
        </p:nvSpPr>
        <p:spPr bwMode="auto">
          <a:xfrm>
            <a:off x="4065864" y="3519348"/>
            <a:ext cx="172585" cy="116347"/>
          </a:xfrm>
          <a:prstGeom prst="frame">
            <a:avLst/>
          </a:pr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endParaRPr>
          </a:p>
        </p:txBody>
      </p:sp>
      <p:sp>
        <p:nvSpPr>
          <p:cNvPr id="74" name="Freeform 15"/>
          <p:cNvSpPr>
            <a:spLocks/>
          </p:cNvSpPr>
          <p:nvPr/>
        </p:nvSpPr>
        <p:spPr bwMode="auto">
          <a:xfrm>
            <a:off x="4065863" y="3545000"/>
            <a:ext cx="204721" cy="313420"/>
          </a:xfrm>
          <a:custGeom>
            <a:avLst/>
            <a:gdLst/>
            <a:ahLst/>
            <a:cxnLst/>
            <a:rect l="l" t="t" r="r" b="b"/>
            <a:pathLst>
              <a:path w="299642" h="458740">
                <a:moveTo>
                  <a:pt x="77921" y="146916"/>
                </a:moveTo>
                <a:lnTo>
                  <a:pt x="185736" y="146916"/>
                </a:lnTo>
                <a:lnTo>
                  <a:pt x="185736" y="440039"/>
                </a:lnTo>
                <a:lnTo>
                  <a:pt x="252606" y="440039"/>
                </a:lnTo>
                <a:lnTo>
                  <a:pt x="252606" y="458740"/>
                </a:lnTo>
                <a:lnTo>
                  <a:pt x="0" y="458740"/>
                </a:lnTo>
                <a:lnTo>
                  <a:pt x="0" y="440039"/>
                </a:lnTo>
                <a:lnTo>
                  <a:pt x="77921" y="440039"/>
                </a:lnTo>
                <a:close/>
                <a:moveTo>
                  <a:pt x="266065" y="0"/>
                </a:moveTo>
                <a:lnTo>
                  <a:pt x="299642" y="0"/>
                </a:lnTo>
                <a:lnTo>
                  <a:pt x="299642" y="96621"/>
                </a:lnTo>
                <a:lnTo>
                  <a:pt x="266065" y="96621"/>
                </a:lnTo>
                <a:close/>
              </a:path>
            </a:pathLst>
          </a:cu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endParaRPr>
          </a:p>
        </p:txBody>
      </p:sp>
      <p:sp>
        <p:nvSpPr>
          <p:cNvPr id="14" name="Device …4"/>
          <p:cNvSpPr/>
          <p:nvPr/>
        </p:nvSpPr>
        <p:spPr bwMode="auto">
          <a:xfrm>
            <a:off x="2902881" y="4839556"/>
            <a:ext cx="1473640" cy="566494"/>
          </a:xfrm>
          <a:prstGeom prst="rect">
            <a:avLst/>
          </a:prstGeom>
          <a:solidFill>
            <a:schemeClr val="bg1">
              <a:lumMod val="9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en-US" sz="1176" kern="0" dirty="0">
                <a:solidFill>
                  <a:schemeClr val="tx1"/>
                </a:solidFill>
                <a:ea typeface="Segoe UI" pitchFamily="34" charset="0"/>
                <a:cs typeface="Segoe UI" pitchFamily="34" charset="0"/>
              </a:rPr>
              <a:t>Device …</a:t>
            </a:r>
          </a:p>
        </p:txBody>
      </p:sp>
      <p:sp>
        <p:nvSpPr>
          <p:cNvPr id="86" name="Freeform 28"/>
          <p:cNvSpPr>
            <a:spLocks noEditPoints="1"/>
          </p:cNvSpPr>
          <p:nvPr/>
        </p:nvSpPr>
        <p:spPr bwMode="auto">
          <a:xfrm>
            <a:off x="3942137" y="4899910"/>
            <a:ext cx="399830" cy="289220"/>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endParaRPr>
          </a:p>
        </p:txBody>
      </p:sp>
      <p:sp>
        <p:nvSpPr>
          <p:cNvPr id="87" name="Oval 29"/>
          <p:cNvSpPr>
            <a:spLocks noChangeArrowheads="1"/>
          </p:cNvSpPr>
          <p:nvPr/>
        </p:nvSpPr>
        <p:spPr bwMode="auto">
          <a:xfrm>
            <a:off x="4097229" y="4858155"/>
            <a:ext cx="54538" cy="54537"/>
          </a:xfrm>
          <a:prstGeom prst="ellipse">
            <a:avLst/>
          </a:pr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p>
            <a:pPr defTabSz="914139">
              <a:defRPr/>
            </a:pPr>
            <a:endParaRPr lang="en-US" sz="1176" kern="0">
              <a:solidFill>
                <a:sysClr val="windowText" lastClr="000000"/>
              </a:solidFill>
            </a:endParaRPr>
          </a:p>
        </p:txBody>
      </p:sp>
      <p:sp>
        <p:nvSpPr>
          <p:cNvPr id="88" name="Round Same Side Corner Rectangle 43"/>
          <p:cNvSpPr/>
          <p:nvPr/>
        </p:nvSpPr>
        <p:spPr bwMode="auto">
          <a:xfrm>
            <a:off x="4097496" y="4914885"/>
            <a:ext cx="56230" cy="104325"/>
          </a:xfrm>
          <a:custGeom>
            <a:avLst/>
            <a:gdLst>
              <a:gd name="connsiteX0" fmla="*/ 119561 w 239122"/>
              <a:gd name="connsiteY0" fmla="*/ 0 h 461948"/>
              <a:gd name="connsiteX1" fmla="*/ 119561 w 239122"/>
              <a:gd name="connsiteY1" fmla="*/ 0 h 461948"/>
              <a:gd name="connsiteX2" fmla="*/ 239122 w 239122"/>
              <a:gd name="connsiteY2" fmla="*/ 119561 h 461948"/>
              <a:gd name="connsiteX3" fmla="*/ 239122 w 239122"/>
              <a:gd name="connsiteY3" fmla="*/ 461948 h 461948"/>
              <a:gd name="connsiteX4" fmla="*/ 239122 w 239122"/>
              <a:gd name="connsiteY4" fmla="*/ 461948 h 461948"/>
              <a:gd name="connsiteX5" fmla="*/ 0 w 239122"/>
              <a:gd name="connsiteY5" fmla="*/ 461948 h 461948"/>
              <a:gd name="connsiteX6" fmla="*/ 0 w 239122"/>
              <a:gd name="connsiteY6" fmla="*/ 461948 h 461948"/>
              <a:gd name="connsiteX7" fmla="*/ 0 w 239122"/>
              <a:gd name="connsiteY7" fmla="*/ 119561 h 461948"/>
              <a:gd name="connsiteX8" fmla="*/ 119561 w 239122"/>
              <a:gd name="connsiteY8" fmla="*/ 0 h 461948"/>
              <a:gd name="connsiteX0" fmla="*/ 119561 w 248989"/>
              <a:gd name="connsiteY0" fmla="*/ 0 h 461948"/>
              <a:gd name="connsiteX1" fmla="*/ 119561 w 248989"/>
              <a:gd name="connsiteY1" fmla="*/ 0 h 461948"/>
              <a:gd name="connsiteX2" fmla="*/ 239122 w 248989"/>
              <a:gd name="connsiteY2" fmla="*/ 119561 h 461948"/>
              <a:gd name="connsiteX3" fmla="*/ 239122 w 248989"/>
              <a:gd name="connsiteY3" fmla="*/ 461948 h 461948"/>
              <a:gd name="connsiteX4" fmla="*/ 248989 w 248989"/>
              <a:gd name="connsiteY4" fmla="*/ 211969 h 461948"/>
              <a:gd name="connsiteX5" fmla="*/ 0 w 248989"/>
              <a:gd name="connsiteY5" fmla="*/ 461948 h 461948"/>
              <a:gd name="connsiteX6" fmla="*/ 0 w 248989"/>
              <a:gd name="connsiteY6" fmla="*/ 461948 h 461948"/>
              <a:gd name="connsiteX7" fmla="*/ 0 w 248989"/>
              <a:gd name="connsiteY7" fmla="*/ 119561 h 461948"/>
              <a:gd name="connsiteX8" fmla="*/ 119561 w 248989"/>
              <a:gd name="connsiteY8" fmla="*/ 0 h 4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989" h="461948">
                <a:moveTo>
                  <a:pt x="119561" y="0"/>
                </a:moveTo>
                <a:lnTo>
                  <a:pt x="119561" y="0"/>
                </a:lnTo>
                <a:cubicBezTo>
                  <a:pt x="185593" y="0"/>
                  <a:pt x="239122" y="53529"/>
                  <a:pt x="239122" y="119561"/>
                </a:cubicBezTo>
                <a:lnTo>
                  <a:pt x="239122" y="461948"/>
                </a:lnTo>
                <a:lnTo>
                  <a:pt x="248989" y="211969"/>
                </a:lnTo>
                <a:lnTo>
                  <a:pt x="0" y="461948"/>
                </a:lnTo>
                <a:lnTo>
                  <a:pt x="0" y="461948"/>
                </a:lnTo>
                <a:lnTo>
                  <a:pt x="0" y="119561"/>
                </a:lnTo>
                <a:cubicBezTo>
                  <a:pt x="0" y="53529"/>
                  <a:pt x="53529" y="0"/>
                  <a:pt x="119561" y="0"/>
                </a:cubicBez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defRPr/>
            </a:pPr>
            <a:endParaRPr lang="en-US" sz="1176" kern="0" dirty="0" err="1">
              <a:solidFill>
                <a:schemeClr val="tx1"/>
              </a:solidFill>
              <a:ea typeface="Segoe UI" pitchFamily="34" charset="0"/>
              <a:cs typeface="Segoe UI" pitchFamily="34" charset="0"/>
            </a:endParaRPr>
          </a:p>
        </p:txBody>
      </p:sp>
      <p:sp>
        <p:nvSpPr>
          <p:cNvPr id="13" name="Device …3"/>
          <p:cNvSpPr/>
          <p:nvPr/>
        </p:nvSpPr>
        <p:spPr bwMode="auto">
          <a:xfrm>
            <a:off x="2902881" y="4145745"/>
            <a:ext cx="1473640" cy="566494"/>
          </a:xfrm>
          <a:prstGeom prst="rect">
            <a:avLst/>
          </a:prstGeom>
          <a:solidFill>
            <a:schemeClr val="bg1">
              <a:lumMod val="9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en-US" sz="1176" kern="0" dirty="0">
                <a:solidFill>
                  <a:schemeClr val="tx1"/>
                </a:solidFill>
                <a:ea typeface="Segoe UI" pitchFamily="34" charset="0"/>
                <a:cs typeface="Segoe UI" pitchFamily="34" charset="0"/>
              </a:rPr>
              <a:t>Device…</a:t>
            </a:r>
          </a:p>
        </p:txBody>
      </p:sp>
      <p:sp>
        <p:nvSpPr>
          <p:cNvPr id="96" name="SMOKE / FIRE ALARMS"/>
          <p:cNvSpPr>
            <a:spLocks noChangeAspect="1"/>
          </p:cNvSpPr>
          <p:nvPr/>
        </p:nvSpPr>
        <p:spPr bwMode="auto">
          <a:xfrm>
            <a:off x="3984902" y="4217344"/>
            <a:ext cx="332975" cy="200584"/>
          </a:xfrm>
          <a:custGeom>
            <a:avLst/>
            <a:gdLst/>
            <a:ahLst/>
            <a:cxnLst/>
            <a:rect l="l" t="t" r="r" b="b"/>
            <a:pathLst>
              <a:path w="731007"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521400" y="8749"/>
                </a:moveTo>
                <a:cubicBezTo>
                  <a:pt x="595332" y="8749"/>
                  <a:pt x="655265" y="57027"/>
                  <a:pt x="655265" y="116580"/>
                </a:cubicBezTo>
                <a:lnTo>
                  <a:pt x="646490" y="151591"/>
                </a:lnTo>
                <a:cubicBezTo>
                  <a:pt x="693997" y="154874"/>
                  <a:pt x="731007" y="195099"/>
                  <a:pt x="731007" y="244028"/>
                </a:cubicBezTo>
                <a:cubicBezTo>
                  <a:pt x="731007" y="296103"/>
                  <a:pt x="689084" y="338319"/>
                  <a:pt x="637370" y="338319"/>
                </a:cubicBezTo>
                <a:lnTo>
                  <a:pt x="600991" y="330923"/>
                </a:lnTo>
                <a:cubicBezTo>
                  <a:pt x="579942" y="358883"/>
                  <a:pt x="539786" y="376601"/>
                  <a:pt x="494015" y="376601"/>
                </a:cubicBezTo>
                <a:cubicBezTo>
                  <a:pt x="456012" y="376601"/>
                  <a:pt x="421879" y="364386"/>
                  <a:pt x="399142" y="344154"/>
                </a:cubicBezTo>
                <a:cubicBezTo>
                  <a:pt x="376220" y="358135"/>
                  <a:pt x="348984" y="365325"/>
                  <a:pt x="319939" y="365538"/>
                </a:cubicBezTo>
                <a:cubicBezTo>
                  <a:pt x="352906" y="329186"/>
                  <a:pt x="370353" y="277720"/>
                  <a:pt x="362255" y="233156"/>
                </a:cubicBezTo>
                <a:cubicBezTo>
                  <a:pt x="335238" y="158276"/>
                  <a:pt x="277572" y="118421"/>
                  <a:pt x="255960" y="50217"/>
                </a:cubicBezTo>
                <a:cubicBezTo>
                  <a:pt x="273900" y="42656"/>
                  <a:pt x="293757" y="39479"/>
                  <a:pt x="314429" y="39479"/>
                </a:cubicBezTo>
                <a:cubicBezTo>
                  <a:pt x="348346" y="39479"/>
                  <a:pt x="380066" y="48032"/>
                  <a:pt x="405728" y="65440"/>
                </a:cubicBezTo>
                <a:cubicBezTo>
                  <a:pt x="427045" y="31216"/>
                  <a:pt x="470965" y="8749"/>
                  <a:pt x="521400" y="8749"/>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endParaRPr>
          </a:p>
        </p:txBody>
      </p:sp>
      <p:sp>
        <p:nvSpPr>
          <p:cNvPr id="97" name="SMOKE / FIRE ALARMS"/>
          <p:cNvSpPr>
            <a:spLocks noChangeAspect="1"/>
          </p:cNvSpPr>
          <p:nvPr/>
        </p:nvSpPr>
        <p:spPr bwMode="auto">
          <a:xfrm>
            <a:off x="3984902" y="4217344"/>
            <a:ext cx="138346" cy="200584"/>
          </a:xfrm>
          <a:custGeom>
            <a:avLst/>
            <a:gdLst>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314429 w 731007"/>
              <a:gd name="connsiteY18" fmla="*/ 39479 h 440357"/>
              <a:gd name="connsiteX19" fmla="*/ 405728 w 731007"/>
              <a:gd name="connsiteY19" fmla="*/ 65440 h 440357"/>
              <a:gd name="connsiteX20" fmla="*/ 521400 w 731007"/>
              <a:gd name="connsiteY20" fmla="*/ 8749 h 440357"/>
              <a:gd name="connsiteX21" fmla="*/ 196781 w 731007"/>
              <a:gd name="connsiteY21" fmla="*/ 0 h 440357"/>
              <a:gd name="connsiteX22" fmla="*/ 301893 w 731007"/>
              <a:gd name="connsiteY22" fmla="*/ 244170 h 440357"/>
              <a:gd name="connsiteX23" fmla="*/ 187524 w 731007"/>
              <a:gd name="connsiteY23" fmla="*/ 417106 h 440357"/>
              <a:gd name="connsiteX24" fmla="*/ 141582 w 731007"/>
              <a:gd name="connsiteY24" fmla="*/ 440357 h 440357"/>
              <a:gd name="connsiteX25" fmla="*/ 5105 w 731007"/>
              <a:gd name="connsiteY25" fmla="*/ 283042 h 440357"/>
              <a:gd name="connsiteX26" fmla="*/ 196781 w 731007"/>
              <a:gd name="connsiteY26"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405728 w 731007"/>
              <a:gd name="connsiteY18" fmla="*/ 65440 h 440357"/>
              <a:gd name="connsiteX19" fmla="*/ 521400 w 731007"/>
              <a:gd name="connsiteY19" fmla="*/ 8749 h 440357"/>
              <a:gd name="connsiteX20" fmla="*/ 196781 w 731007"/>
              <a:gd name="connsiteY20" fmla="*/ 0 h 440357"/>
              <a:gd name="connsiteX21" fmla="*/ 301893 w 731007"/>
              <a:gd name="connsiteY21" fmla="*/ 244170 h 440357"/>
              <a:gd name="connsiteX22" fmla="*/ 187524 w 731007"/>
              <a:gd name="connsiteY22" fmla="*/ 417106 h 440357"/>
              <a:gd name="connsiteX23" fmla="*/ 141582 w 731007"/>
              <a:gd name="connsiteY23" fmla="*/ 440357 h 440357"/>
              <a:gd name="connsiteX24" fmla="*/ 5105 w 731007"/>
              <a:gd name="connsiteY24" fmla="*/ 283042 h 440357"/>
              <a:gd name="connsiteX25" fmla="*/ 196781 w 731007"/>
              <a:gd name="connsiteY25"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521400 w 731007"/>
              <a:gd name="connsiteY18" fmla="*/ 8749 h 440357"/>
              <a:gd name="connsiteX19" fmla="*/ 196781 w 731007"/>
              <a:gd name="connsiteY19" fmla="*/ 0 h 440357"/>
              <a:gd name="connsiteX20" fmla="*/ 301893 w 731007"/>
              <a:gd name="connsiteY20" fmla="*/ 244170 h 440357"/>
              <a:gd name="connsiteX21" fmla="*/ 187524 w 731007"/>
              <a:gd name="connsiteY21" fmla="*/ 417106 h 440357"/>
              <a:gd name="connsiteX22" fmla="*/ 141582 w 731007"/>
              <a:gd name="connsiteY22" fmla="*/ 440357 h 440357"/>
              <a:gd name="connsiteX23" fmla="*/ 5105 w 731007"/>
              <a:gd name="connsiteY23" fmla="*/ 283042 h 440357"/>
              <a:gd name="connsiteX24" fmla="*/ 196781 w 731007"/>
              <a:gd name="connsiteY24"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62255 w 731007"/>
              <a:gd name="connsiteY16" fmla="*/ 233156 h 440357"/>
              <a:gd name="connsiteX17" fmla="*/ 521400 w 731007"/>
              <a:gd name="connsiteY17" fmla="*/ 8749 h 440357"/>
              <a:gd name="connsiteX18" fmla="*/ 196781 w 731007"/>
              <a:gd name="connsiteY18" fmla="*/ 0 h 440357"/>
              <a:gd name="connsiteX19" fmla="*/ 301893 w 731007"/>
              <a:gd name="connsiteY19" fmla="*/ 244170 h 440357"/>
              <a:gd name="connsiteX20" fmla="*/ 187524 w 731007"/>
              <a:gd name="connsiteY20" fmla="*/ 417106 h 440357"/>
              <a:gd name="connsiteX21" fmla="*/ 141582 w 731007"/>
              <a:gd name="connsiteY21" fmla="*/ 440357 h 440357"/>
              <a:gd name="connsiteX22" fmla="*/ 5105 w 731007"/>
              <a:gd name="connsiteY22" fmla="*/ 283042 h 440357"/>
              <a:gd name="connsiteX23" fmla="*/ 196781 w 731007"/>
              <a:gd name="connsiteY23"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521400 w 731007"/>
              <a:gd name="connsiteY16" fmla="*/ 8749 h 440357"/>
              <a:gd name="connsiteX17" fmla="*/ 196781 w 731007"/>
              <a:gd name="connsiteY17" fmla="*/ 0 h 440357"/>
              <a:gd name="connsiteX18" fmla="*/ 301893 w 731007"/>
              <a:gd name="connsiteY18" fmla="*/ 244170 h 440357"/>
              <a:gd name="connsiteX19" fmla="*/ 187524 w 731007"/>
              <a:gd name="connsiteY19" fmla="*/ 417106 h 440357"/>
              <a:gd name="connsiteX20" fmla="*/ 141582 w 731007"/>
              <a:gd name="connsiteY20" fmla="*/ 440357 h 440357"/>
              <a:gd name="connsiteX21" fmla="*/ 5105 w 731007"/>
              <a:gd name="connsiteY21" fmla="*/ 283042 h 440357"/>
              <a:gd name="connsiteX22" fmla="*/ 196781 w 731007"/>
              <a:gd name="connsiteY22"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521400 w 731007"/>
              <a:gd name="connsiteY15" fmla="*/ 8749 h 440357"/>
              <a:gd name="connsiteX16" fmla="*/ 196781 w 731007"/>
              <a:gd name="connsiteY16" fmla="*/ 0 h 440357"/>
              <a:gd name="connsiteX17" fmla="*/ 301893 w 731007"/>
              <a:gd name="connsiteY17" fmla="*/ 244170 h 440357"/>
              <a:gd name="connsiteX18" fmla="*/ 187524 w 731007"/>
              <a:gd name="connsiteY18" fmla="*/ 417106 h 440357"/>
              <a:gd name="connsiteX19" fmla="*/ 141582 w 731007"/>
              <a:gd name="connsiteY19" fmla="*/ 440357 h 440357"/>
              <a:gd name="connsiteX20" fmla="*/ 5105 w 731007"/>
              <a:gd name="connsiteY20" fmla="*/ 283042 h 440357"/>
              <a:gd name="connsiteX21" fmla="*/ 196781 w 731007"/>
              <a:gd name="connsiteY21"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196781 w 731007"/>
              <a:gd name="connsiteY15" fmla="*/ 0 h 440357"/>
              <a:gd name="connsiteX16" fmla="*/ 301893 w 731007"/>
              <a:gd name="connsiteY16" fmla="*/ 244170 h 440357"/>
              <a:gd name="connsiteX17" fmla="*/ 187524 w 731007"/>
              <a:gd name="connsiteY17" fmla="*/ 417106 h 440357"/>
              <a:gd name="connsiteX18" fmla="*/ 141582 w 731007"/>
              <a:gd name="connsiteY18" fmla="*/ 440357 h 440357"/>
              <a:gd name="connsiteX19" fmla="*/ 5105 w 731007"/>
              <a:gd name="connsiteY19" fmla="*/ 283042 h 440357"/>
              <a:gd name="connsiteX20" fmla="*/ 196781 w 731007"/>
              <a:gd name="connsiteY20"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46490 w 731007"/>
              <a:gd name="connsiteY9" fmla="*/ 151591 h 440357"/>
              <a:gd name="connsiteX10" fmla="*/ 731007 w 731007"/>
              <a:gd name="connsiteY10" fmla="*/ 244028 h 440357"/>
              <a:gd name="connsiteX11" fmla="*/ 637370 w 731007"/>
              <a:gd name="connsiteY11" fmla="*/ 338319 h 440357"/>
              <a:gd name="connsiteX12" fmla="*/ 600991 w 731007"/>
              <a:gd name="connsiteY12" fmla="*/ 330923 h 440357"/>
              <a:gd name="connsiteX13" fmla="*/ 494015 w 731007"/>
              <a:gd name="connsiteY13" fmla="*/ 376601 h 440357"/>
              <a:gd name="connsiteX14" fmla="*/ 196781 w 731007"/>
              <a:gd name="connsiteY14" fmla="*/ 0 h 440357"/>
              <a:gd name="connsiteX15" fmla="*/ 301893 w 731007"/>
              <a:gd name="connsiteY15" fmla="*/ 244170 h 440357"/>
              <a:gd name="connsiteX16" fmla="*/ 187524 w 731007"/>
              <a:gd name="connsiteY16" fmla="*/ 417106 h 440357"/>
              <a:gd name="connsiteX17" fmla="*/ 141582 w 731007"/>
              <a:gd name="connsiteY17" fmla="*/ 440357 h 440357"/>
              <a:gd name="connsiteX18" fmla="*/ 5105 w 731007"/>
              <a:gd name="connsiteY18" fmla="*/ 283042 h 440357"/>
              <a:gd name="connsiteX19" fmla="*/ 196781 w 731007"/>
              <a:gd name="connsiteY19" fmla="*/ 0 h 440357"/>
              <a:gd name="connsiteX0" fmla="*/ 160062 w 656493"/>
              <a:gd name="connsiteY0" fmla="*/ 227454 h 440357"/>
              <a:gd name="connsiteX1" fmla="*/ 88479 w 656493"/>
              <a:gd name="connsiteY1" fmla="*/ 356592 h 440357"/>
              <a:gd name="connsiteX2" fmla="*/ 153242 w 656493"/>
              <a:gd name="connsiteY2" fmla="*/ 419027 h 440357"/>
              <a:gd name="connsiteX3" fmla="*/ 172114 w 656493"/>
              <a:gd name="connsiteY3" fmla="*/ 407258 h 440357"/>
              <a:gd name="connsiteX4" fmla="*/ 215034 w 656493"/>
              <a:gd name="connsiteY4" fmla="*/ 336843 h 440357"/>
              <a:gd name="connsiteX5" fmla="*/ 153423 w 656493"/>
              <a:gd name="connsiteY5" fmla="*/ 272459 h 440357"/>
              <a:gd name="connsiteX6" fmla="*/ 165412 w 656493"/>
              <a:gd name="connsiteY6" fmla="*/ 257518 h 440357"/>
              <a:gd name="connsiteX7" fmla="*/ 160062 w 656493"/>
              <a:gd name="connsiteY7" fmla="*/ 227454 h 440357"/>
              <a:gd name="connsiteX8" fmla="*/ 494015 w 656493"/>
              <a:gd name="connsiteY8" fmla="*/ 376601 h 440357"/>
              <a:gd name="connsiteX9" fmla="*/ 646490 w 656493"/>
              <a:gd name="connsiteY9" fmla="*/ 151591 h 440357"/>
              <a:gd name="connsiteX10" fmla="*/ 637370 w 656493"/>
              <a:gd name="connsiteY10" fmla="*/ 338319 h 440357"/>
              <a:gd name="connsiteX11" fmla="*/ 600991 w 656493"/>
              <a:gd name="connsiteY11" fmla="*/ 330923 h 440357"/>
              <a:gd name="connsiteX12" fmla="*/ 494015 w 656493"/>
              <a:gd name="connsiteY12" fmla="*/ 376601 h 440357"/>
              <a:gd name="connsiteX13" fmla="*/ 196781 w 656493"/>
              <a:gd name="connsiteY13" fmla="*/ 0 h 440357"/>
              <a:gd name="connsiteX14" fmla="*/ 301893 w 656493"/>
              <a:gd name="connsiteY14" fmla="*/ 244170 h 440357"/>
              <a:gd name="connsiteX15" fmla="*/ 187524 w 656493"/>
              <a:gd name="connsiteY15" fmla="*/ 417106 h 440357"/>
              <a:gd name="connsiteX16" fmla="*/ 141582 w 656493"/>
              <a:gd name="connsiteY16" fmla="*/ 440357 h 440357"/>
              <a:gd name="connsiteX17" fmla="*/ 5105 w 656493"/>
              <a:gd name="connsiteY17" fmla="*/ 283042 h 440357"/>
              <a:gd name="connsiteX18" fmla="*/ 196781 w 656493"/>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00991 w 637370"/>
              <a:gd name="connsiteY10" fmla="*/ 330923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600991 w 637370"/>
              <a:gd name="connsiteY11" fmla="*/ 330923 h 440357"/>
              <a:gd name="connsiteX12" fmla="*/ 494015 w 637370"/>
              <a:gd name="connsiteY12" fmla="*/ 376601 h 440357"/>
              <a:gd name="connsiteX13" fmla="*/ 196781 w 637370"/>
              <a:gd name="connsiteY13" fmla="*/ 0 h 440357"/>
              <a:gd name="connsiteX14" fmla="*/ 301893 w 637370"/>
              <a:gd name="connsiteY14" fmla="*/ 244170 h 440357"/>
              <a:gd name="connsiteX15" fmla="*/ 187524 w 637370"/>
              <a:gd name="connsiteY15" fmla="*/ 417106 h 440357"/>
              <a:gd name="connsiteX16" fmla="*/ 141582 w 637370"/>
              <a:gd name="connsiteY16" fmla="*/ 440357 h 440357"/>
              <a:gd name="connsiteX17" fmla="*/ 5105 w 637370"/>
              <a:gd name="connsiteY17" fmla="*/ 283042 h 440357"/>
              <a:gd name="connsiteX18" fmla="*/ 196781 w 637370"/>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494015 w 637370"/>
              <a:gd name="connsiteY10" fmla="*/ 376601 h 440357"/>
              <a:gd name="connsiteX11" fmla="*/ 196781 w 637370"/>
              <a:gd name="connsiteY11" fmla="*/ 0 h 440357"/>
              <a:gd name="connsiteX12" fmla="*/ 301893 w 637370"/>
              <a:gd name="connsiteY12" fmla="*/ 244170 h 440357"/>
              <a:gd name="connsiteX13" fmla="*/ 187524 w 637370"/>
              <a:gd name="connsiteY13" fmla="*/ 417106 h 440357"/>
              <a:gd name="connsiteX14" fmla="*/ 141582 w 637370"/>
              <a:gd name="connsiteY14" fmla="*/ 440357 h 440357"/>
              <a:gd name="connsiteX15" fmla="*/ 5105 w 637370"/>
              <a:gd name="connsiteY15" fmla="*/ 283042 h 440357"/>
              <a:gd name="connsiteX16" fmla="*/ 196781 w 637370"/>
              <a:gd name="connsiteY16" fmla="*/ 0 h 440357"/>
              <a:gd name="connsiteX0" fmla="*/ 160062 w 303723"/>
              <a:gd name="connsiteY0" fmla="*/ 227454 h 440357"/>
              <a:gd name="connsiteX1" fmla="*/ 88479 w 303723"/>
              <a:gd name="connsiteY1" fmla="*/ 356592 h 440357"/>
              <a:gd name="connsiteX2" fmla="*/ 153242 w 303723"/>
              <a:gd name="connsiteY2" fmla="*/ 419027 h 440357"/>
              <a:gd name="connsiteX3" fmla="*/ 172114 w 303723"/>
              <a:gd name="connsiteY3" fmla="*/ 407258 h 440357"/>
              <a:gd name="connsiteX4" fmla="*/ 215034 w 303723"/>
              <a:gd name="connsiteY4" fmla="*/ 336843 h 440357"/>
              <a:gd name="connsiteX5" fmla="*/ 153423 w 303723"/>
              <a:gd name="connsiteY5" fmla="*/ 272459 h 440357"/>
              <a:gd name="connsiteX6" fmla="*/ 165412 w 303723"/>
              <a:gd name="connsiteY6" fmla="*/ 257518 h 440357"/>
              <a:gd name="connsiteX7" fmla="*/ 160062 w 303723"/>
              <a:gd name="connsiteY7" fmla="*/ 227454 h 440357"/>
              <a:gd name="connsiteX8" fmla="*/ 196781 w 303723"/>
              <a:gd name="connsiteY8" fmla="*/ 0 h 440357"/>
              <a:gd name="connsiteX9" fmla="*/ 301893 w 303723"/>
              <a:gd name="connsiteY9" fmla="*/ 244170 h 440357"/>
              <a:gd name="connsiteX10" fmla="*/ 187524 w 303723"/>
              <a:gd name="connsiteY10" fmla="*/ 417106 h 440357"/>
              <a:gd name="connsiteX11" fmla="*/ 141582 w 303723"/>
              <a:gd name="connsiteY11" fmla="*/ 440357 h 440357"/>
              <a:gd name="connsiteX12" fmla="*/ 5105 w 303723"/>
              <a:gd name="connsiteY12" fmla="*/ 283042 h 440357"/>
              <a:gd name="connsiteX13" fmla="*/ 196781 w 303723"/>
              <a:gd name="connsiteY13" fmla="*/ 0 h 4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3723"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solidFill>
            <a:schemeClr val="bg1">
              <a:lumMod val="50000"/>
            </a:schemeClr>
          </a:solidFill>
          <a:ln>
            <a:no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endParaRPr>
          </a:p>
        </p:txBody>
      </p:sp>
      <p:sp>
        <p:nvSpPr>
          <p:cNvPr id="98" name="Device … 1"/>
          <p:cNvSpPr>
            <a:spLocks noEditPoints="1"/>
          </p:cNvSpPr>
          <p:nvPr/>
        </p:nvSpPr>
        <p:spPr bwMode="black">
          <a:xfrm>
            <a:off x="4026308" y="3014486"/>
            <a:ext cx="291569" cy="291376"/>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endParaRPr>
          </a:p>
        </p:txBody>
      </p:sp>
      <p:grpSp>
        <p:nvGrpSpPr>
          <p:cNvPr id="4" name="Group 3"/>
          <p:cNvGrpSpPr/>
          <p:nvPr/>
        </p:nvGrpSpPr>
        <p:grpSpPr>
          <a:xfrm>
            <a:off x="4526271" y="5325315"/>
            <a:ext cx="1473640" cy="689496"/>
            <a:chOff x="4617031" y="5713799"/>
            <a:chExt cx="1503190" cy="703322"/>
          </a:xfrm>
        </p:grpSpPr>
        <p:sp>
          <p:nvSpPr>
            <p:cNvPr id="29" name="IoT Hub management"/>
            <p:cNvSpPr/>
            <p:nvPr/>
          </p:nvSpPr>
          <p:spPr bwMode="auto">
            <a:xfrm>
              <a:off x="4617031" y="5713799"/>
              <a:ext cx="1503190" cy="703322"/>
            </a:xfrm>
            <a:prstGeom prst="rect">
              <a:avLst/>
            </a:prstGeom>
            <a:solidFill>
              <a:schemeClr val="bg1">
                <a:lumMod val="9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pl-PL" sz="1176" kern="0" dirty="0">
                  <a:solidFill>
                    <a:schemeClr val="tx1"/>
                  </a:solidFill>
                  <a:ea typeface="Segoe UI" pitchFamily="34" charset="0"/>
                  <a:cs typeface="Segoe UI" pitchFamily="34" charset="0"/>
                </a:rPr>
                <a:t>Zarządzanie </a:t>
              </a:r>
              <a:br>
                <a:rPr lang="pl-PL" sz="1176" kern="0" dirty="0">
                  <a:solidFill>
                    <a:schemeClr val="tx1"/>
                  </a:solidFill>
                  <a:ea typeface="Segoe UI" pitchFamily="34" charset="0"/>
                  <a:cs typeface="Segoe UI" pitchFamily="34" charset="0"/>
                </a:rPr>
              </a:br>
              <a:r>
                <a:rPr lang="en-US" sz="1176" kern="0" dirty="0">
                  <a:solidFill>
                    <a:schemeClr val="tx1"/>
                  </a:solidFill>
                  <a:ea typeface="Segoe UI" pitchFamily="34" charset="0"/>
                  <a:cs typeface="Segoe UI" pitchFamily="34" charset="0"/>
                </a:rPr>
                <a:t>IoT Hub</a:t>
              </a:r>
            </a:p>
          </p:txBody>
        </p:sp>
        <p:grpSp>
          <p:nvGrpSpPr>
            <p:cNvPr id="52" name="IoT Hub management"/>
            <p:cNvGrpSpPr/>
            <p:nvPr/>
          </p:nvGrpSpPr>
          <p:grpSpPr>
            <a:xfrm>
              <a:off x="5729014" y="5766654"/>
              <a:ext cx="354516" cy="312588"/>
              <a:chOff x="5940450" y="5470954"/>
              <a:chExt cx="425518" cy="375193"/>
            </a:xfrm>
          </p:grpSpPr>
          <p:sp>
            <p:nvSpPr>
              <p:cNvPr id="102" name="Freeform 101"/>
              <p:cNvSpPr/>
              <p:nvPr/>
            </p:nvSpPr>
            <p:spPr bwMode="auto">
              <a:xfrm>
                <a:off x="5940450" y="5470954"/>
                <a:ext cx="425518" cy="375193"/>
              </a:xfrm>
              <a:custGeom>
                <a:avLst/>
                <a:gdLst>
                  <a:gd name="connsiteX0" fmla="*/ 41421 w 617962"/>
                  <a:gd name="connsiteY0" fmla="*/ 141731 h 544877"/>
                  <a:gd name="connsiteX1" fmla="*/ 41421 w 617962"/>
                  <a:gd name="connsiteY1" fmla="*/ 481391 h 544877"/>
                  <a:gd name="connsiteX2" fmla="*/ 576542 w 617962"/>
                  <a:gd name="connsiteY2" fmla="*/ 481391 h 544877"/>
                  <a:gd name="connsiteX3" fmla="*/ 576542 w 617962"/>
                  <a:gd name="connsiteY3" fmla="*/ 141731 h 544877"/>
                  <a:gd name="connsiteX4" fmla="*/ 0 w 617962"/>
                  <a:gd name="connsiteY4" fmla="*/ 0 h 544877"/>
                  <a:gd name="connsiteX5" fmla="*/ 617962 w 617962"/>
                  <a:gd name="connsiteY5" fmla="*/ 0 h 544877"/>
                  <a:gd name="connsiteX6" fmla="*/ 617962 w 617962"/>
                  <a:gd name="connsiteY6" fmla="*/ 544877 h 544877"/>
                  <a:gd name="connsiteX7" fmla="*/ 0 w 617962"/>
                  <a:gd name="connsiteY7" fmla="*/ 544877 h 54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962" h="544877">
                    <a:moveTo>
                      <a:pt x="41421" y="141731"/>
                    </a:moveTo>
                    <a:lnTo>
                      <a:pt x="41421" y="481391"/>
                    </a:lnTo>
                    <a:lnTo>
                      <a:pt x="576542" y="481391"/>
                    </a:lnTo>
                    <a:lnTo>
                      <a:pt x="576542" y="141731"/>
                    </a:lnTo>
                    <a:close/>
                    <a:moveTo>
                      <a:pt x="0" y="0"/>
                    </a:moveTo>
                    <a:lnTo>
                      <a:pt x="617962" y="0"/>
                    </a:lnTo>
                    <a:lnTo>
                      <a:pt x="617962" y="544877"/>
                    </a:lnTo>
                    <a:lnTo>
                      <a:pt x="0" y="544877"/>
                    </a:lnTo>
                    <a:close/>
                  </a:path>
                </a:pathLst>
              </a:custGeom>
              <a:solidFill>
                <a:schemeClr val="bg1">
                  <a:lumMod val="5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algn="ctr" defTabSz="895919" fontAlgn="base">
                  <a:spcBef>
                    <a:spcPct val="0"/>
                  </a:spcBef>
                  <a:spcAft>
                    <a:spcPct val="0"/>
                  </a:spcAft>
                  <a:defRPr/>
                </a:pPr>
                <a:endParaRPr lang="en-US" sz="1176" kern="0" dirty="0">
                  <a:solidFill>
                    <a:schemeClr val="tx1"/>
                  </a:solidFill>
                  <a:ea typeface="Segoe UI" pitchFamily="34" charset="0"/>
                  <a:cs typeface="Segoe UI" pitchFamily="34" charset="0"/>
                </a:endParaRPr>
              </a:p>
            </p:txBody>
          </p:sp>
          <p:grpSp>
            <p:nvGrpSpPr>
              <p:cNvPr id="51" name="Group 50"/>
              <p:cNvGrpSpPr/>
              <p:nvPr/>
            </p:nvGrpSpPr>
            <p:grpSpPr>
              <a:xfrm>
                <a:off x="6032077" y="5601867"/>
                <a:ext cx="258584" cy="74058"/>
                <a:chOff x="5993561" y="5590711"/>
                <a:chExt cx="371622" cy="106432"/>
              </a:xfrm>
            </p:grpSpPr>
            <p:sp>
              <p:nvSpPr>
                <p:cNvPr id="49" name="Rectangle 48"/>
                <p:cNvSpPr/>
                <p:nvPr/>
              </p:nvSpPr>
              <p:spPr bwMode="auto">
                <a:xfrm>
                  <a:off x="5993561" y="5590711"/>
                  <a:ext cx="106432" cy="106432"/>
                </a:xfrm>
                <a:prstGeom prst="rect">
                  <a:avLst/>
                </a:prstGeom>
                <a:solidFill>
                  <a:srgbClr val="B2B3B3"/>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defRPr/>
                  </a:pPr>
                  <a:endParaRPr lang="en-US" sz="1176" kern="0" dirty="0" err="1">
                    <a:solidFill>
                      <a:schemeClr val="tx1"/>
                    </a:solidFill>
                    <a:ea typeface="Segoe UI" pitchFamily="34" charset="0"/>
                    <a:cs typeface="Segoe UI" pitchFamily="34" charset="0"/>
                  </a:endParaRPr>
                </a:p>
              </p:txBody>
            </p:sp>
            <p:sp>
              <p:nvSpPr>
                <p:cNvPr id="104" name="Rectangle 103"/>
                <p:cNvSpPr/>
                <p:nvPr/>
              </p:nvSpPr>
              <p:spPr bwMode="auto">
                <a:xfrm>
                  <a:off x="6123832" y="5590711"/>
                  <a:ext cx="106432" cy="106432"/>
                </a:xfrm>
                <a:prstGeom prst="rect">
                  <a:avLst/>
                </a:prstGeom>
                <a:solidFill>
                  <a:srgbClr val="86BE0E"/>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defRPr/>
                  </a:pPr>
                  <a:endParaRPr lang="en-US" sz="1176" kern="0" dirty="0" err="1">
                    <a:solidFill>
                      <a:schemeClr val="tx1"/>
                    </a:solidFill>
                    <a:ea typeface="Segoe UI" pitchFamily="34" charset="0"/>
                    <a:cs typeface="Segoe UI" pitchFamily="34" charset="0"/>
                  </a:endParaRPr>
                </a:p>
              </p:txBody>
            </p:sp>
            <p:sp>
              <p:nvSpPr>
                <p:cNvPr id="105" name="Rectangle 104"/>
                <p:cNvSpPr/>
                <p:nvPr/>
              </p:nvSpPr>
              <p:spPr bwMode="auto">
                <a:xfrm>
                  <a:off x="6258751" y="5590711"/>
                  <a:ext cx="106432" cy="106432"/>
                </a:xfrm>
                <a:prstGeom prst="rect">
                  <a:avLst/>
                </a:prstGeom>
                <a:solidFill>
                  <a:srgbClr val="92D050"/>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defRPr/>
                  </a:pPr>
                  <a:endParaRPr lang="en-US" sz="1176" kern="0" dirty="0" err="1">
                    <a:solidFill>
                      <a:schemeClr val="tx1"/>
                    </a:solidFill>
                    <a:ea typeface="Segoe UI" pitchFamily="34" charset="0"/>
                    <a:cs typeface="Segoe UI" pitchFamily="34" charset="0"/>
                  </a:endParaRPr>
                </a:p>
              </p:txBody>
            </p:sp>
          </p:grpSp>
          <p:grpSp>
            <p:nvGrpSpPr>
              <p:cNvPr id="106" name="Group 105"/>
              <p:cNvGrpSpPr/>
              <p:nvPr/>
            </p:nvGrpSpPr>
            <p:grpSpPr>
              <a:xfrm>
                <a:off x="6032077" y="5697143"/>
                <a:ext cx="258584" cy="74058"/>
                <a:chOff x="5993561" y="5590711"/>
                <a:chExt cx="371622" cy="106432"/>
              </a:xfrm>
            </p:grpSpPr>
            <p:sp>
              <p:nvSpPr>
                <p:cNvPr id="107" name="Rectangle 106"/>
                <p:cNvSpPr/>
                <p:nvPr/>
              </p:nvSpPr>
              <p:spPr bwMode="auto">
                <a:xfrm>
                  <a:off x="5993561" y="5590711"/>
                  <a:ext cx="106432" cy="106432"/>
                </a:xfrm>
                <a:prstGeom prst="rect">
                  <a:avLst/>
                </a:prstGeom>
                <a:solidFill>
                  <a:srgbClr val="86BE0E"/>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defRPr/>
                  </a:pPr>
                  <a:endParaRPr lang="en-US" sz="1176" kern="0" dirty="0" err="1">
                    <a:solidFill>
                      <a:schemeClr val="tx1"/>
                    </a:solidFill>
                    <a:ea typeface="Segoe UI" pitchFamily="34" charset="0"/>
                    <a:cs typeface="Segoe UI" pitchFamily="34" charset="0"/>
                  </a:endParaRPr>
                </a:p>
              </p:txBody>
            </p:sp>
            <p:sp>
              <p:nvSpPr>
                <p:cNvPr id="108" name="Rectangle 107"/>
                <p:cNvSpPr/>
                <p:nvPr/>
              </p:nvSpPr>
              <p:spPr bwMode="auto">
                <a:xfrm>
                  <a:off x="6123832" y="5590711"/>
                  <a:ext cx="106432" cy="106432"/>
                </a:xfrm>
                <a:prstGeom prst="rect">
                  <a:avLst/>
                </a:prstGeom>
                <a:solidFill>
                  <a:srgbClr val="B2B3B3"/>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defRPr/>
                  </a:pPr>
                  <a:endParaRPr lang="en-US" sz="1176" kern="0" dirty="0" err="1">
                    <a:solidFill>
                      <a:schemeClr val="tx1"/>
                    </a:solidFill>
                    <a:ea typeface="Segoe UI" pitchFamily="34" charset="0"/>
                    <a:cs typeface="Segoe UI" pitchFamily="34" charset="0"/>
                  </a:endParaRPr>
                </a:p>
              </p:txBody>
            </p:sp>
            <p:sp>
              <p:nvSpPr>
                <p:cNvPr id="109" name="Rectangle 108"/>
                <p:cNvSpPr/>
                <p:nvPr/>
              </p:nvSpPr>
              <p:spPr bwMode="auto">
                <a:xfrm>
                  <a:off x="6258751" y="5590711"/>
                  <a:ext cx="106432" cy="106432"/>
                </a:xfrm>
                <a:prstGeom prst="rect">
                  <a:avLst/>
                </a:prstGeom>
                <a:solidFill>
                  <a:srgbClr val="B2B3B3"/>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defRPr/>
                  </a:pPr>
                  <a:endParaRPr lang="en-US" sz="1176" kern="0" dirty="0" err="1">
                    <a:solidFill>
                      <a:schemeClr val="tx1"/>
                    </a:solidFill>
                    <a:ea typeface="Segoe UI" pitchFamily="34" charset="0"/>
                    <a:cs typeface="Segoe UI" pitchFamily="34" charset="0"/>
                  </a:endParaRPr>
                </a:p>
              </p:txBody>
            </p:sp>
          </p:grpSp>
        </p:grpSp>
      </p:grpSp>
      <p:sp>
        <p:nvSpPr>
          <p:cNvPr id="27" name="Device provisioning"/>
          <p:cNvSpPr/>
          <p:nvPr/>
        </p:nvSpPr>
        <p:spPr>
          <a:xfrm>
            <a:off x="8837578" y="4399446"/>
            <a:ext cx="3104859" cy="1006604"/>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pl-PL" sz="1176" kern="0" dirty="0">
                <a:solidFill>
                  <a:schemeClr val="bg1"/>
                </a:solidFill>
                <a:ea typeface="Segoe UI" pitchFamily="34" charset="0"/>
                <a:cs typeface="Segoe UI" pitchFamily="34" charset="0"/>
              </a:rPr>
              <a:t>Zarządzanie urządzeniami (klient)</a:t>
            </a:r>
            <a:endParaRPr lang="en-US" sz="1176" kern="0" dirty="0">
              <a:solidFill>
                <a:schemeClr val="bg1"/>
              </a:solidFill>
              <a:ea typeface="Segoe UI" pitchFamily="34" charset="0"/>
              <a:cs typeface="Segoe UI" pitchFamily="34" charset="0"/>
            </a:endParaRPr>
          </a:p>
        </p:txBody>
      </p:sp>
      <p:sp>
        <p:nvSpPr>
          <p:cNvPr id="112" name="Device provisioning"/>
          <p:cNvSpPr>
            <a:spLocks noChangeAspect="1" noEditPoints="1"/>
          </p:cNvSpPr>
          <p:nvPr/>
        </p:nvSpPr>
        <p:spPr bwMode="auto">
          <a:xfrm>
            <a:off x="11235191" y="4436798"/>
            <a:ext cx="568139" cy="460665"/>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bg1"/>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endParaRPr>
          </a:p>
        </p:txBody>
      </p:sp>
      <p:cxnSp>
        <p:nvCxnSpPr>
          <p:cNvPr id="61" name="Straight Arrow Connector 60"/>
          <p:cNvCxnSpPr/>
          <p:nvPr/>
        </p:nvCxnSpPr>
        <p:spPr>
          <a:xfrm flipH="1">
            <a:off x="7717326" y="4788385"/>
            <a:ext cx="1021458" cy="0"/>
          </a:xfrm>
          <a:prstGeom prst="straightConnector1">
            <a:avLst/>
          </a:prstGeom>
          <a:ln w="19050">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sp>
        <p:nvSpPr>
          <p:cNvPr id="28" name="Device identity management"/>
          <p:cNvSpPr/>
          <p:nvPr/>
        </p:nvSpPr>
        <p:spPr bwMode="auto">
          <a:xfrm>
            <a:off x="6144892" y="4402055"/>
            <a:ext cx="1473640" cy="1003996"/>
          </a:xfrm>
          <a:prstGeom prst="rect">
            <a:avLst/>
          </a:prstGeom>
          <a:solidFill>
            <a:schemeClr val="bg1">
              <a:lumMod val="9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pl-PL" sz="1176" kern="0" dirty="0">
                <a:solidFill>
                  <a:schemeClr val="tx1"/>
                </a:solidFill>
                <a:ea typeface="Segoe UI" pitchFamily="34" charset="0"/>
                <a:cs typeface="Segoe UI" pitchFamily="34" charset="0"/>
              </a:rPr>
              <a:t>Zarządzanie urządzeniami (API)</a:t>
            </a:r>
            <a:endParaRPr lang="en-US" sz="1176" kern="0" dirty="0">
              <a:solidFill>
                <a:schemeClr val="tx1"/>
              </a:solidFill>
              <a:ea typeface="Segoe UI" pitchFamily="34" charset="0"/>
              <a:cs typeface="Segoe UI" pitchFamily="34" charset="0"/>
            </a:endParaRPr>
          </a:p>
        </p:txBody>
      </p:sp>
      <p:sp>
        <p:nvSpPr>
          <p:cNvPr id="110" name="Device identity management"/>
          <p:cNvSpPr>
            <a:spLocks noEditPoints="1"/>
          </p:cNvSpPr>
          <p:nvPr/>
        </p:nvSpPr>
        <p:spPr bwMode="black">
          <a:xfrm>
            <a:off x="7267322" y="4466012"/>
            <a:ext cx="291569" cy="291376"/>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176" kern="0" dirty="0">
              <a:solidFill>
                <a:sysClr val="windowText" lastClr="000000"/>
              </a:solidFill>
            </a:endParaRPr>
          </a:p>
        </p:txBody>
      </p:sp>
      <p:cxnSp>
        <p:nvCxnSpPr>
          <p:cNvPr id="59" name="Straight Arrow Connector 58"/>
          <p:cNvCxnSpPr/>
          <p:nvPr/>
        </p:nvCxnSpPr>
        <p:spPr>
          <a:xfrm flipH="1">
            <a:off x="7717326" y="3028061"/>
            <a:ext cx="1021458" cy="0"/>
          </a:xfrm>
          <a:prstGeom prst="straightConnector1">
            <a:avLst/>
          </a:prstGeom>
          <a:ln w="19050">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sp>
        <p:nvSpPr>
          <p:cNvPr id="16" name="C2D send endpoint"/>
          <p:cNvSpPr/>
          <p:nvPr/>
        </p:nvSpPr>
        <p:spPr bwMode="auto">
          <a:xfrm>
            <a:off x="6144892" y="2681313"/>
            <a:ext cx="1473640" cy="693496"/>
          </a:xfrm>
          <a:prstGeom prst="rect">
            <a:avLst/>
          </a:prstGeom>
          <a:solidFill>
            <a:schemeClr val="bg1">
              <a:lumMod val="9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pl-PL" sz="1176" kern="0" dirty="0">
                <a:solidFill>
                  <a:schemeClr val="tx1"/>
                </a:solidFill>
                <a:ea typeface="Segoe UI" pitchFamily="34" charset="0"/>
                <a:cs typeface="Segoe UI" pitchFamily="34" charset="0"/>
              </a:rPr>
              <a:t>Nadawca </a:t>
            </a:r>
            <a:r>
              <a:rPr lang="en-US" sz="1176" kern="0" dirty="0">
                <a:solidFill>
                  <a:schemeClr val="tx1"/>
                </a:solidFill>
                <a:ea typeface="Segoe UI" pitchFamily="34" charset="0"/>
                <a:cs typeface="Segoe UI" pitchFamily="34" charset="0"/>
              </a:rPr>
              <a:t>C2D</a:t>
            </a:r>
          </a:p>
        </p:txBody>
      </p:sp>
      <p:sp>
        <p:nvSpPr>
          <p:cNvPr id="114" name="Oval 718"/>
          <p:cNvSpPr>
            <a:spLocks noChangeArrowheads="1"/>
          </p:cNvSpPr>
          <p:nvPr/>
        </p:nvSpPr>
        <p:spPr bwMode="auto">
          <a:xfrm>
            <a:off x="7323709" y="2893437"/>
            <a:ext cx="49744" cy="50324"/>
          </a:xfrm>
          <a:prstGeom prst="ellipse">
            <a:avLst/>
          </a:pr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endParaRPr>
          </a:p>
        </p:txBody>
      </p:sp>
      <p:sp>
        <p:nvSpPr>
          <p:cNvPr id="115" name="Freeform 719"/>
          <p:cNvSpPr>
            <a:spLocks/>
          </p:cNvSpPr>
          <p:nvPr/>
        </p:nvSpPr>
        <p:spPr bwMode="auto">
          <a:xfrm>
            <a:off x="7323710" y="2822595"/>
            <a:ext cx="119616" cy="121165"/>
          </a:xfrm>
          <a:custGeom>
            <a:avLst/>
            <a:gdLst>
              <a:gd name="T0" fmla="*/ 262 w 262"/>
              <a:gd name="T1" fmla="*/ 265 h 265"/>
              <a:gd name="T2" fmla="*/ 186 w 262"/>
              <a:gd name="T3" fmla="*/ 265 h 265"/>
              <a:gd name="T4" fmla="*/ 0 w 262"/>
              <a:gd name="T5" fmla="*/ 78 h 265"/>
              <a:gd name="T6" fmla="*/ 0 w 262"/>
              <a:gd name="T7" fmla="*/ 78 h 265"/>
              <a:gd name="T8" fmla="*/ 0 w 262"/>
              <a:gd name="T9" fmla="*/ 0 h 265"/>
              <a:gd name="T10" fmla="*/ 262 w 262"/>
              <a:gd name="T11" fmla="*/ 265 h 265"/>
            </a:gdLst>
            <a:ahLst/>
            <a:cxnLst>
              <a:cxn ang="0">
                <a:pos x="T0" y="T1"/>
              </a:cxn>
              <a:cxn ang="0">
                <a:pos x="T2" y="T3"/>
              </a:cxn>
              <a:cxn ang="0">
                <a:pos x="T4" y="T5"/>
              </a:cxn>
              <a:cxn ang="0">
                <a:pos x="T6" y="T7"/>
              </a:cxn>
              <a:cxn ang="0">
                <a:pos x="T8" y="T9"/>
              </a:cxn>
              <a:cxn ang="0">
                <a:pos x="T10" y="T11"/>
              </a:cxn>
            </a:cxnLst>
            <a:rect l="0" t="0" r="r" b="b"/>
            <a:pathLst>
              <a:path w="262" h="265">
                <a:moveTo>
                  <a:pt x="262" y="265"/>
                </a:moveTo>
                <a:cubicBezTo>
                  <a:pt x="186" y="265"/>
                  <a:pt x="186" y="265"/>
                  <a:pt x="186" y="265"/>
                </a:cubicBezTo>
                <a:cubicBezTo>
                  <a:pt x="186" y="161"/>
                  <a:pt x="103" y="78"/>
                  <a:pt x="0" y="78"/>
                </a:cubicBezTo>
                <a:cubicBezTo>
                  <a:pt x="0" y="78"/>
                  <a:pt x="0" y="78"/>
                  <a:pt x="0" y="78"/>
                </a:cubicBezTo>
                <a:cubicBezTo>
                  <a:pt x="0" y="0"/>
                  <a:pt x="0" y="0"/>
                  <a:pt x="0" y="0"/>
                </a:cubicBezTo>
                <a:cubicBezTo>
                  <a:pt x="145" y="0"/>
                  <a:pt x="262" y="119"/>
                  <a:pt x="262" y="265"/>
                </a:cubicBezTo>
                <a:close/>
              </a:path>
            </a:pathLst>
          </a:cu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endParaRPr>
          </a:p>
        </p:txBody>
      </p:sp>
      <p:sp>
        <p:nvSpPr>
          <p:cNvPr id="116" name="Freeform 720"/>
          <p:cNvSpPr>
            <a:spLocks/>
          </p:cNvSpPr>
          <p:nvPr/>
        </p:nvSpPr>
        <p:spPr bwMode="auto">
          <a:xfrm>
            <a:off x="7323709" y="2761045"/>
            <a:ext cx="180973" cy="182715"/>
          </a:xfrm>
          <a:custGeom>
            <a:avLst/>
            <a:gdLst>
              <a:gd name="T0" fmla="*/ 317 w 396"/>
              <a:gd name="T1" fmla="*/ 400 h 400"/>
              <a:gd name="T2" fmla="*/ 0 w 396"/>
              <a:gd name="T3" fmla="*/ 80 h 400"/>
              <a:gd name="T4" fmla="*/ 0 w 396"/>
              <a:gd name="T5" fmla="*/ 0 h 400"/>
              <a:gd name="T6" fmla="*/ 396 w 396"/>
              <a:gd name="T7" fmla="*/ 400 h 400"/>
              <a:gd name="T8" fmla="*/ 317 w 396"/>
              <a:gd name="T9" fmla="*/ 400 h 400"/>
            </a:gdLst>
            <a:ahLst/>
            <a:cxnLst>
              <a:cxn ang="0">
                <a:pos x="T0" y="T1"/>
              </a:cxn>
              <a:cxn ang="0">
                <a:pos x="T2" y="T3"/>
              </a:cxn>
              <a:cxn ang="0">
                <a:pos x="T4" y="T5"/>
              </a:cxn>
              <a:cxn ang="0">
                <a:pos x="T6" y="T7"/>
              </a:cxn>
              <a:cxn ang="0">
                <a:pos x="T8" y="T9"/>
              </a:cxn>
            </a:cxnLst>
            <a:rect l="0" t="0" r="r" b="b"/>
            <a:pathLst>
              <a:path w="396" h="400">
                <a:moveTo>
                  <a:pt x="317" y="400"/>
                </a:moveTo>
                <a:cubicBezTo>
                  <a:pt x="317" y="223"/>
                  <a:pt x="175" y="80"/>
                  <a:pt x="0" y="80"/>
                </a:cubicBezTo>
                <a:cubicBezTo>
                  <a:pt x="0" y="0"/>
                  <a:pt x="0" y="0"/>
                  <a:pt x="0" y="0"/>
                </a:cubicBezTo>
                <a:cubicBezTo>
                  <a:pt x="219" y="0"/>
                  <a:pt x="396" y="179"/>
                  <a:pt x="396" y="400"/>
                </a:cubicBezTo>
                <a:lnTo>
                  <a:pt x="317" y="400"/>
                </a:lnTo>
                <a:close/>
              </a:path>
            </a:pathLst>
          </a:cu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endParaRPr>
          </a:p>
        </p:txBody>
      </p:sp>
      <p:cxnSp>
        <p:nvCxnSpPr>
          <p:cNvPr id="57" name="Straight Arrow Connector 56"/>
          <p:cNvCxnSpPr/>
          <p:nvPr/>
        </p:nvCxnSpPr>
        <p:spPr>
          <a:xfrm flipH="1">
            <a:off x="7717326" y="1728416"/>
            <a:ext cx="1021458" cy="0"/>
          </a:xfrm>
          <a:prstGeom prst="straightConnector1">
            <a:avLst/>
          </a:prstGeom>
          <a:ln w="19050">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flipH="1">
            <a:off x="7717326" y="2432013"/>
            <a:ext cx="1021458" cy="0"/>
          </a:xfrm>
          <a:prstGeom prst="straightConnector1">
            <a:avLst/>
          </a:prstGeom>
          <a:ln w="19050">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sp>
        <p:nvSpPr>
          <p:cNvPr id="25" name="Event processing"/>
          <p:cNvSpPr/>
          <p:nvPr/>
        </p:nvSpPr>
        <p:spPr>
          <a:xfrm>
            <a:off x="8837578" y="1314517"/>
            <a:ext cx="3104859" cy="804307"/>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pl-PL" sz="1176" kern="0" dirty="0">
                <a:solidFill>
                  <a:schemeClr val="bg1"/>
                </a:solidFill>
                <a:ea typeface="Segoe UI" pitchFamily="34" charset="0"/>
                <a:cs typeface="Segoe UI" pitchFamily="34" charset="0"/>
              </a:rPr>
              <a:t>Przetwarzanie zdarzeń </a:t>
            </a:r>
            <a:br>
              <a:rPr lang="pl-PL" sz="1176" kern="0" dirty="0">
                <a:solidFill>
                  <a:schemeClr val="bg1"/>
                </a:solidFill>
                <a:ea typeface="Segoe UI" pitchFamily="34" charset="0"/>
                <a:cs typeface="Segoe UI" pitchFamily="34" charset="0"/>
              </a:rPr>
            </a:br>
            <a:r>
              <a:rPr lang="en-US" sz="1176" kern="0" dirty="0">
                <a:solidFill>
                  <a:schemeClr val="bg1"/>
                </a:solidFill>
                <a:ea typeface="Segoe UI" pitchFamily="34" charset="0"/>
                <a:cs typeface="Segoe UI" pitchFamily="34" charset="0"/>
              </a:rPr>
              <a:t>(</a:t>
            </a:r>
            <a:r>
              <a:rPr lang="pl-PL" sz="1176" kern="0" dirty="0">
                <a:solidFill>
                  <a:schemeClr val="bg1"/>
                </a:solidFill>
                <a:ea typeface="Segoe UI" pitchFamily="34" charset="0"/>
                <a:cs typeface="Segoe UI" pitchFamily="34" charset="0"/>
              </a:rPr>
              <a:t>real-</a:t>
            </a:r>
            <a:r>
              <a:rPr lang="pl-PL" sz="1176" kern="0" dirty="0" err="1">
                <a:solidFill>
                  <a:schemeClr val="bg1"/>
                </a:solidFill>
                <a:ea typeface="Segoe UI" pitchFamily="34" charset="0"/>
                <a:cs typeface="Segoe UI" pitchFamily="34" charset="0"/>
              </a:rPr>
              <a:t>time</a:t>
            </a:r>
            <a:r>
              <a:rPr lang="pl-PL" sz="1176" kern="0" dirty="0">
                <a:solidFill>
                  <a:schemeClr val="bg1"/>
                </a:solidFill>
                <a:ea typeface="Segoe UI" pitchFamily="34" charset="0"/>
                <a:cs typeface="Segoe UI" pitchFamily="34" charset="0"/>
              </a:rPr>
              <a:t> i analiza „po”</a:t>
            </a:r>
            <a:r>
              <a:rPr lang="en-US" sz="1176" kern="0" dirty="0">
                <a:solidFill>
                  <a:schemeClr val="bg1"/>
                </a:solidFill>
                <a:ea typeface="Segoe UI" pitchFamily="34" charset="0"/>
                <a:cs typeface="Segoe UI" pitchFamily="34" charset="0"/>
              </a:rPr>
              <a:t>)</a:t>
            </a:r>
            <a:r>
              <a:rPr lang="pl-PL" sz="1176" kern="0" dirty="0">
                <a:solidFill>
                  <a:schemeClr val="bg1"/>
                </a:solidFill>
                <a:ea typeface="Segoe UI" pitchFamily="34" charset="0"/>
                <a:cs typeface="Segoe UI" pitchFamily="34" charset="0"/>
              </a:rPr>
              <a:t> </a:t>
            </a:r>
            <a:br>
              <a:rPr lang="pl-PL" sz="1176" kern="0" dirty="0">
                <a:solidFill>
                  <a:schemeClr val="bg1"/>
                </a:solidFill>
                <a:ea typeface="Segoe UI" pitchFamily="34" charset="0"/>
                <a:cs typeface="Segoe UI" pitchFamily="34" charset="0"/>
              </a:rPr>
            </a:br>
            <a:r>
              <a:rPr lang="pl-PL" sz="1176" kern="0" dirty="0">
                <a:solidFill>
                  <a:schemeClr val="bg1"/>
                </a:solidFill>
                <a:ea typeface="Segoe UI" pitchFamily="34" charset="0"/>
                <a:cs typeface="Segoe UI" pitchFamily="34" charset="0"/>
              </a:rPr>
              <a:t>(</a:t>
            </a:r>
            <a:r>
              <a:rPr lang="pl-PL" sz="1176" kern="0" dirty="0" err="1">
                <a:solidFill>
                  <a:schemeClr val="bg1"/>
                </a:solidFill>
                <a:ea typeface="Segoe UI" pitchFamily="34" charset="0"/>
                <a:cs typeface="Segoe UI" pitchFamily="34" charset="0"/>
              </a:rPr>
              <a:t>aka</a:t>
            </a:r>
            <a:r>
              <a:rPr lang="pl-PL" sz="1176" kern="0" dirty="0">
                <a:solidFill>
                  <a:schemeClr val="bg1"/>
                </a:solidFill>
                <a:ea typeface="Segoe UI" pitchFamily="34" charset="0"/>
                <a:cs typeface="Segoe UI" pitchFamily="34" charset="0"/>
              </a:rPr>
              <a:t> – hot / </a:t>
            </a:r>
            <a:r>
              <a:rPr lang="pl-PL" sz="1176" kern="0" dirty="0" err="1">
                <a:solidFill>
                  <a:schemeClr val="bg1"/>
                </a:solidFill>
                <a:ea typeface="Segoe UI" pitchFamily="34" charset="0"/>
                <a:cs typeface="Segoe UI" pitchFamily="34" charset="0"/>
              </a:rPr>
              <a:t>cold</a:t>
            </a:r>
            <a:r>
              <a:rPr lang="pl-PL" sz="1176" kern="0" dirty="0">
                <a:solidFill>
                  <a:schemeClr val="bg1"/>
                </a:solidFill>
                <a:ea typeface="Segoe UI" pitchFamily="34" charset="0"/>
                <a:cs typeface="Segoe UI" pitchFamily="34" charset="0"/>
              </a:rPr>
              <a:t> </a:t>
            </a:r>
            <a:r>
              <a:rPr lang="pl-PL" sz="1176" kern="0" dirty="0" err="1">
                <a:solidFill>
                  <a:schemeClr val="bg1"/>
                </a:solidFill>
                <a:ea typeface="Segoe UI" pitchFamily="34" charset="0"/>
                <a:cs typeface="Segoe UI" pitchFamily="34" charset="0"/>
              </a:rPr>
              <a:t>path</a:t>
            </a:r>
            <a:r>
              <a:rPr lang="pl-PL" sz="1176" kern="0" dirty="0">
                <a:solidFill>
                  <a:schemeClr val="bg1"/>
                </a:solidFill>
                <a:ea typeface="Segoe UI" pitchFamily="34" charset="0"/>
                <a:cs typeface="Segoe UI" pitchFamily="34" charset="0"/>
              </a:rPr>
              <a:t>)</a:t>
            </a:r>
            <a:endParaRPr lang="en-US" sz="1176" kern="0" dirty="0">
              <a:solidFill>
                <a:schemeClr val="bg1"/>
              </a:solidFill>
              <a:ea typeface="Segoe UI" pitchFamily="34" charset="0"/>
              <a:cs typeface="Segoe UI" pitchFamily="34" charset="0"/>
            </a:endParaRPr>
          </a:p>
        </p:txBody>
      </p:sp>
      <p:grpSp>
        <p:nvGrpSpPr>
          <p:cNvPr id="20" name="Group 19"/>
          <p:cNvGrpSpPr/>
          <p:nvPr/>
        </p:nvGrpSpPr>
        <p:grpSpPr>
          <a:xfrm>
            <a:off x="11357931" y="1404250"/>
            <a:ext cx="371630" cy="376254"/>
            <a:chOff x="11671406" y="1706231"/>
            <a:chExt cx="379082" cy="383799"/>
          </a:xfrm>
        </p:grpSpPr>
        <p:grpSp>
          <p:nvGrpSpPr>
            <p:cNvPr id="32" name="Group 31"/>
            <p:cNvGrpSpPr/>
            <p:nvPr/>
          </p:nvGrpSpPr>
          <p:grpSpPr>
            <a:xfrm>
              <a:off x="11754101" y="1768084"/>
              <a:ext cx="247435" cy="249945"/>
              <a:chOff x="3978978" y="2691315"/>
              <a:chExt cx="745467" cy="1374671"/>
            </a:xfrm>
            <a:solidFill>
              <a:schemeClr val="bg1"/>
            </a:solidFill>
          </p:grpSpPr>
          <p:sp>
            <p:nvSpPr>
              <p:cNvPr id="35" name="Rectangle 34"/>
              <p:cNvSpPr/>
              <p:nvPr>
                <p:custDataLst>
                  <p:tags r:id="rId7"/>
                </p:custDataLst>
              </p:nvPr>
            </p:nvSpPr>
            <p:spPr bwMode="auto">
              <a:xfrm>
                <a:off x="3978978" y="2691315"/>
                <a:ext cx="182880" cy="3657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defTabSz="913862">
                  <a:defRPr/>
                </a:pPr>
                <a:endParaRPr lang="en-US" sz="1176" kern="0" dirty="0">
                  <a:solidFill>
                    <a:schemeClr val="tx1"/>
                  </a:solidFill>
                  <a:ea typeface="Segoe UI" pitchFamily="34" charset="0"/>
                  <a:cs typeface="Segoe UI" pitchFamily="34" charset="0"/>
                </a:endParaRPr>
              </a:p>
            </p:txBody>
          </p:sp>
          <p:sp>
            <p:nvSpPr>
              <p:cNvPr id="36" name="Rectangle 35"/>
              <p:cNvSpPr/>
              <p:nvPr>
                <p:custDataLst>
                  <p:tags r:id="rId8"/>
                </p:custDataLst>
              </p:nvPr>
            </p:nvSpPr>
            <p:spPr bwMode="auto">
              <a:xfrm>
                <a:off x="4269686" y="2945333"/>
                <a:ext cx="182880" cy="3657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defTabSz="913862">
                  <a:defRPr/>
                </a:pPr>
                <a:endParaRPr lang="en-US" sz="1176" kern="0" dirty="0">
                  <a:solidFill>
                    <a:schemeClr val="tx1"/>
                  </a:solidFill>
                  <a:ea typeface="Segoe UI" pitchFamily="34" charset="0"/>
                  <a:cs typeface="Segoe UI" pitchFamily="34" charset="0"/>
                </a:endParaRPr>
              </a:p>
            </p:txBody>
          </p:sp>
          <p:sp>
            <p:nvSpPr>
              <p:cNvPr id="37" name="Rectangle 36"/>
              <p:cNvSpPr/>
              <p:nvPr>
                <p:custDataLst>
                  <p:tags r:id="rId9"/>
                </p:custDataLst>
              </p:nvPr>
            </p:nvSpPr>
            <p:spPr bwMode="auto">
              <a:xfrm>
                <a:off x="3978978" y="3195771"/>
                <a:ext cx="182880" cy="3657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defTabSz="913862">
                  <a:defRPr/>
                </a:pPr>
                <a:endParaRPr lang="en-US" sz="1176" kern="0" dirty="0">
                  <a:solidFill>
                    <a:schemeClr val="tx1"/>
                  </a:solidFill>
                  <a:ea typeface="Segoe UI" pitchFamily="34" charset="0"/>
                  <a:cs typeface="Segoe UI" pitchFamily="34" charset="0"/>
                </a:endParaRPr>
              </a:p>
            </p:txBody>
          </p:sp>
          <p:sp>
            <p:nvSpPr>
              <p:cNvPr id="38" name="Rectangle 37"/>
              <p:cNvSpPr/>
              <p:nvPr>
                <p:custDataLst>
                  <p:tags r:id="rId10"/>
                </p:custDataLst>
              </p:nvPr>
            </p:nvSpPr>
            <p:spPr bwMode="auto">
              <a:xfrm>
                <a:off x="4269686" y="3482449"/>
                <a:ext cx="182880" cy="3657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defTabSz="913862">
                  <a:defRPr/>
                </a:pPr>
                <a:endParaRPr lang="en-US" sz="1176" kern="0" dirty="0">
                  <a:solidFill>
                    <a:schemeClr val="tx1"/>
                  </a:solidFill>
                  <a:ea typeface="Segoe UI" pitchFamily="34" charset="0"/>
                  <a:cs typeface="Segoe UI" pitchFamily="34" charset="0"/>
                </a:endParaRPr>
              </a:p>
            </p:txBody>
          </p:sp>
          <p:sp>
            <p:nvSpPr>
              <p:cNvPr id="39" name="Rectangle 38"/>
              <p:cNvSpPr/>
              <p:nvPr>
                <p:custDataLst>
                  <p:tags r:id="rId11"/>
                </p:custDataLst>
              </p:nvPr>
            </p:nvSpPr>
            <p:spPr bwMode="auto">
              <a:xfrm>
                <a:off x="3978978" y="3700226"/>
                <a:ext cx="182880" cy="3657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defTabSz="913862">
                  <a:defRPr/>
                </a:pPr>
                <a:endParaRPr lang="en-US" sz="1176" kern="0" dirty="0">
                  <a:solidFill>
                    <a:schemeClr val="tx1"/>
                  </a:solidFill>
                  <a:ea typeface="Segoe UI" pitchFamily="34" charset="0"/>
                  <a:cs typeface="Segoe UI" pitchFamily="34" charset="0"/>
                </a:endParaRPr>
              </a:p>
            </p:txBody>
          </p:sp>
          <p:sp>
            <p:nvSpPr>
              <p:cNvPr id="40" name="Rectangle 39"/>
              <p:cNvSpPr/>
              <p:nvPr>
                <p:custDataLst>
                  <p:tags r:id="rId12"/>
                </p:custDataLst>
              </p:nvPr>
            </p:nvSpPr>
            <p:spPr bwMode="auto">
              <a:xfrm>
                <a:off x="4541565" y="3194355"/>
                <a:ext cx="182880" cy="3657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defTabSz="913862">
                  <a:defRPr/>
                </a:pPr>
                <a:endParaRPr lang="en-US" sz="1176" kern="0" dirty="0">
                  <a:solidFill>
                    <a:schemeClr val="tx1"/>
                  </a:solidFill>
                  <a:ea typeface="Segoe UI" pitchFamily="34" charset="0"/>
                  <a:cs typeface="Segoe UI" pitchFamily="34" charset="0"/>
                </a:endParaRPr>
              </a:p>
            </p:txBody>
          </p:sp>
        </p:grpSp>
        <p:sp>
          <p:nvSpPr>
            <p:cNvPr id="33" name="Freeform 32"/>
            <p:cNvSpPr/>
            <p:nvPr/>
          </p:nvSpPr>
          <p:spPr bwMode="auto">
            <a:xfrm rot="5400000">
              <a:off x="11818876" y="1559753"/>
              <a:ext cx="85134" cy="378090"/>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solidFill>
              <a:schemeClr val="bg1"/>
            </a:solidFill>
            <a:ln w="9525">
              <a:noFill/>
              <a:round/>
              <a:headEnd/>
              <a:tailEnd/>
            </a:ln>
            <a:extLst/>
          </p:spPr>
          <p:txBody>
            <a:bodyPr vert="horz" wrap="square" lIns="89630" tIns="44814" rIns="89630" bIns="44814" numCol="1" anchor="t" anchorCtr="0" compatLnSpc="1">
              <a:prstTxWarp prst="textNoShape">
                <a:avLst/>
              </a:prstTxWarp>
            </a:bodyPr>
            <a:lstStyle/>
            <a:p>
              <a:pPr defTabSz="914192">
                <a:defRPr/>
              </a:pPr>
              <a:endParaRPr lang="en-US" sz="1176" kern="0" dirty="0">
                <a:solidFill>
                  <a:sysClr val="windowText" lastClr="000000"/>
                </a:solidFill>
              </a:endParaRPr>
            </a:p>
          </p:txBody>
        </p:sp>
        <p:sp>
          <p:nvSpPr>
            <p:cNvPr id="34" name="Freeform 33"/>
            <p:cNvSpPr/>
            <p:nvPr/>
          </p:nvSpPr>
          <p:spPr bwMode="auto">
            <a:xfrm rot="16200000" flipV="1">
              <a:off x="11817884" y="1858418"/>
              <a:ext cx="85134" cy="378090"/>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solidFill>
              <a:schemeClr val="bg1"/>
            </a:solidFill>
            <a:ln w="9525">
              <a:noFill/>
              <a:round/>
              <a:headEnd/>
              <a:tailEnd/>
            </a:ln>
            <a:extLst/>
          </p:spPr>
          <p:txBody>
            <a:bodyPr vert="horz" wrap="square" lIns="89630" tIns="44814" rIns="89630" bIns="44814" numCol="1" anchor="t" anchorCtr="0" compatLnSpc="1">
              <a:prstTxWarp prst="textNoShape">
                <a:avLst/>
              </a:prstTxWarp>
            </a:bodyPr>
            <a:lstStyle/>
            <a:p>
              <a:pPr defTabSz="914192">
                <a:defRPr/>
              </a:pPr>
              <a:endParaRPr lang="en-US" sz="1176" kern="0" dirty="0">
                <a:solidFill>
                  <a:sysClr val="windowText" lastClr="000000"/>
                </a:solidFill>
              </a:endParaRPr>
            </a:p>
          </p:txBody>
        </p:sp>
      </p:grpSp>
      <p:sp>
        <p:nvSpPr>
          <p:cNvPr id="26" name="Device business logic,"/>
          <p:cNvSpPr/>
          <p:nvPr/>
        </p:nvSpPr>
        <p:spPr>
          <a:xfrm>
            <a:off x="8837578" y="2231134"/>
            <a:ext cx="3102565" cy="2056001"/>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pl-PL" sz="1176" kern="0" dirty="0">
                <a:solidFill>
                  <a:schemeClr val="bg1"/>
                </a:solidFill>
                <a:ea typeface="Segoe UI" pitchFamily="34" charset="0"/>
                <a:cs typeface="Segoe UI" pitchFamily="34" charset="0"/>
              </a:rPr>
              <a:t>Logika zarządzania</a:t>
            </a:r>
            <a:endParaRPr lang="en-US" sz="1176" kern="0" dirty="0">
              <a:solidFill>
                <a:schemeClr val="bg1"/>
              </a:solidFill>
              <a:ea typeface="Segoe UI" pitchFamily="34" charset="0"/>
              <a:cs typeface="Segoe UI" pitchFamily="34" charset="0"/>
            </a:endParaRPr>
          </a:p>
        </p:txBody>
      </p:sp>
      <p:sp>
        <p:nvSpPr>
          <p:cNvPr id="15" name="D2C receive endpoint"/>
          <p:cNvSpPr/>
          <p:nvPr/>
        </p:nvSpPr>
        <p:spPr bwMode="auto">
          <a:xfrm>
            <a:off x="6144892" y="1580463"/>
            <a:ext cx="1473640" cy="1000036"/>
          </a:xfrm>
          <a:prstGeom prst="rect">
            <a:avLst/>
          </a:prstGeom>
          <a:solidFill>
            <a:schemeClr val="bg1">
              <a:lumMod val="9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pl-PL" sz="1176" kern="0" dirty="0">
                <a:solidFill>
                  <a:schemeClr val="tx1"/>
                </a:solidFill>
                <a:ea typeface="Segoe UI" pitchFamily="34" charset="0"/>
                <a:cs typeface="Segoe UI" pitchFamily="34" charset="0"/>
              </a:rPr>
              <a:t>Odbiorca </a:t>
            </a:r>
            <a:r>
              <a:rPr lang="en-US" sz="1176" kern="0" dirty="0">
                <a:solidFill>
                  <a:schemeClr val="tx1"/>
                </a:solidFill>
                <a:ea typeface="Segoe UI" pitchFamily="34" charset="0"/>
                <a:cs typeface="Segoe UI" pitchFamily="34" charset="0"/>
              </a:rPr>
              <a:t>D2C</a:t>
            </a:r>
          </a:p>
        </p:txBody>
      </p:sp>
      <p:sp>
        <p:nvSpPr>
          <p:cNvPr id="118" name="D2C receive endpoint"/>
          <p:cNvSpPr>
            <a:spLocks noChangeAspect="1"/>
          </p:cNvSpPr>
          <p:nvPr/>
        </p:nvSpPr>
        <p:spPr>
          <a:xfrm>
            <a:off x="7235797" y="1705826"/>
            <a:ext cx="342384" cy="195339"/>
          </a:xfrm>
          <a:custGeom>
            <a:avLst/>
            <a:gdLst>
              <a:gd name="connsiteX0" fmla="*/ 667304 w 790922"/>
              <a:gd name="connsiteY0" fmla="*/ 269960 h 451244"/>
              <a:gd name="connsiteX1" fmla="*/ 611339 w 790922"/>
              <a:gd name="connsiteY1" fmla="*/ 325925 h 451244"/>
              <a:gd name="connsiteX2" fmla="*/ 667304 w 790922"/>
              <a:gd name="connsiteY2" fmla="*/ 381890 h 451244"/>
              <a:gd name="connsiteX3" fmla="*/ 723269 w 790922"/>
              <a:gd name="connsiteY3" fmla="*/ 325925 h 451244"/>
              <a:gd name="connsiteX4" fmla="*/ 667304 w 790922"/>
              <a:gd name="connsiteY4" fmla="*/ 269960 h 451244"/>
              <a:gd name="connsiteX5" fmla="*/ 490129 w 790922"/>
              <a:gd name="connsiteY5" fmla="*/ 269960 h 451244"/>
              <a:gd name="connsiteX6" fmla="*/ 434164 w 790922"/>
              <a:gd name="connsiteY6" fmla="*/ 325925 h 451244"/>
              <a:gd name="connsiteX7" fmla="*/ 490129 w 790922"/>
              <a:gd name="connsiteY7" fmla="*/ 381890 h 451244"/>
              <a:gd name="connsiteX8" fmla="*/ 546094 w 790922"/>
              <a:gd name="connsiteY8" fmla="*/ 325925 h 451244"/>
              <a:gd name="connsiteX9" fmla="*/ 490129 w 790922"/>
              <a:gd name="connsiteY9" fmla="*/ 269960 h 451244"/>
              <a:gd name="connsiteX10" fmla="*/ 312954 w 790922"/>
              <a:gd name="connsiteY10" fmla="*/ 269960 h 451244"/>
              <a:gd name="connsiteX11" fmla="*/ 256989 w 790922"/>
              <a:gd name="connsiteY11" fmla="*/ 325925 h 451244"/>
              <a:gd name="connsiteX12" fmla="*/ 312954 w 790922"/>
              <a:gd name="connsiteY12" fmla="*/ 381890 h 451244"/>
              <a:gd name="connsiteX13" fmla="*/ 368919 w 790922"/>
              <a:gd name="connsiteY13" fmla="*/ 325925 h 451244"/>
              <a:gd name="connsiteX14" fmla="*/ 312954 w 790922"/>
              <a:gd name="connsiteY14" fmla="*/ 269960 h 451244"/>
              <a:gd name="connsiteX15" fmla="*/ 135779 w 790922"/>
              <a:gd name="connsiteY15" fmla="*/ 269960 h 451244"/>
              <a:gd name="connsiteX16" fmla="*/ 79814 w 790922"/>
              <a:gd name="connsiteY16" fmla="*/ 325925 h 451244"/>
              <a:gd name="connsiteX17" fmla="*/ 135779 w 790922"/>
              <a:gd name="connsiteY17" fmla="*/ 381890 h 451244"/>
              <a:gd name="connsiteX18" fmla="*/ 191744 w 790922"/>
              <a:gd name="connsiteY18" fmla="*/ 325925 h 451244"/>
              <a:gd name="connsiteX19" fmla="*/ 135779 w 790922"/>
              <a:gd name="connsiteY19" fmla="*/ 269960 h 451244"/>
              <a:gd name="connsiteX20" fmla="*/ 42480 w 790922"/>
              <a:gd name="connsiteY20" fmla="*/ 196370 h 451244"/>
              <a:gd name="connsiteX21" fmla="*/ 748442 w 790922"/>
              <a:gd name="connsiteY21" fmla="*/ 196370 h 451244"/>
              <a:gd name="connsiteX22" fmla="*/ 790922 w 790922"/>
              <a:gd name="connsiteY22" fmla="*/ 238850 h 451244"/>
              <a:gd name="connsiteX23" fmla="*/ 790922 w 790922"/>
              <a:gd name="connsiteY23" fmla="*/ 408764 h 451244"/>
              <a:gd name="connsiteX24" fmla="*/ 748442 w 790922"/>
              <a:gd name="connsiteY24" fmla="*/ 451244 h 451244"/>
              <a:gd name="connsiteX25" fmla="*/ 42480 w 790922"/>
              <a:gd name="connsiteY25" fmla="*/ 451244 h 451244"/>
              <a:gd name="connsiteX26" fmla="*/ 0 w 790922"/>
              <a:gd name="connsiteY26" fmla="*/ 408764 h 451244"/>
              <a:gd name="connsiteX27" fmla="*/ 0 w 790922"/>
              <a:gd name="connsiteY27" fmla="*/ 238850 h 451244"/>
              <a:gd name="connsiteX28" fmla="*/ 42480 w 790922"/>
              <a:gd name="connsiteY28" fmla="*/ 196370 h 451244"/>
              <a:gd name="connsiteX29" fmla="*/ 149858 w 790922"/>
              <a:gd name="connsiteY29" fmla="*/ 0 h 451244"/>
              <a:gd name="connsiteX30" fmla="*/ 641065 w 790922"/>
              <a:gd name="connsiteY30" fmla="*/ 0 h 451244"/>
              <a:gd name="connsiteX31" fmla="*/ 786874 w 790922"/>
              <a:gd name="connsiteY31" fmla="*/ 142247 h 451244"/>
              <a:gd name="connsiteX32" fmla="*/ 4049 w 790922"/>
              <a:gd name="connsiteY32" fmla="*/ 142247 h 45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90922" h="451244">
                <a:moveTo>
                  <a:pt x="667304" y="269960"/>
                </a:moveTo>
                <a:cubicBezTo>
                  <a:pt x="636395" y="269960"/>
                  <a:pt x="611339" y="295016"/>
                  <a:pt x="611339" y="325925"/>
                </a:cubicBezTo>
                <a:cubicBezTo>
                  <a:pt x="611339" y="356834"/>
                  <a:pt x="636395" y="381890"/>
                  <a:pt x="667304" y="381890"/>
                </a:cubicBezTo>
                <a:cubicBezTo>
                  <a:pt x="698213" y="381890"/>
                  <a:pt x="723269" y="356834"/>
                  <a:pt x="723269" y="325925"/>
                </a:cubicBezTo>
                <a:cubicBezTo>
                  <a:pt x="723269" y="295016"/>
                  <a:pt x="698213" y="269960"/>
                  <a:pt x="667304" y="269960"/>
                </a:cubicBezTo>
                <a:close/>
                <a:moveTo>
                  <a:pt x="490129" y="269960"/>
                </a:moveTo>
                <a:cubicBezTo>
                  <a:pt x="459220" y="269960"/>
                  <a:pt x="434164" y="295016"/>
                  <a:pt x="434164" y="325925"/>
                </a:cubicBezTo>
                <a:cubicBezTo>
                  <a:pt x="434164" y="356834"/>
                  <a:pt x="459220" y="381890"/>
                  <a:pt x="490129" y="381890"/>
                </a:cubicBezTo>
                <a:cubicBezTo>
                  <a:pt x="521038" y="381890"/>
                  <a:pt x="546094" y="356834"/>
                  <a:pt x="546094" y="325925"/>
                </a:cubicBezTo>
                <a:cubicBezTo>
                  <a:pt x="546094" y="295016"/>
                  <a:pt x="521038" y="269960"/>
                  <a:pt x="490129" y="269960"/>
                </a:cubicBezTo>
                <a:close/>
                <a:moveTo>
                  <a:pt x="312954" y="269960"/>
                </a:moveTo>
                <a:cubicBezTo>
                  <a:pt x="282045" y="269960"/>
                  <a:pt x="256989" y="295016"/>
                  <a:pt x="256989" y="325925"/>
                </a:cubicBezTo>
                <a:cubicBezTo>
                  <a:pt x="256989" y="356834"/>
                  <a:pt x="282045" y="381890"/>
                  <a:pt x="312954" y="381890"/>
                </a:cubicBezTo>
                <a:cubicBezTo>
                  <a:pt x="343863" y="381890"/>
                  <a:pt x="368919" y="356834"/>
                  <a:pt x="368919" y="325925"/>
                </a:cubicBezTo>
                <a:cubicBezTo>
                  <a:pt x="368919" y="295016"/>
                  <a:pt x="343863" y="269960"/>
                  <a:pt x="312954" y="269960"/>
                </a:cubicBezTo>
                <a:close/>
                <a:moveTo>
                  <a:pt x="135779" y="269960"/>
                </a:moveTo>
                <a:cubicBezTo>
                  <a:pt x="104870" y="269960"/>
                  <a:pt x="79814" y="295016"/>
                  <a:pt x="79814" y="325925"/>
                </a:cubicBezTo>
                <a:cubicBezTo>
                  <a:pt x="79814" y="356834"/>
                  <a:pt x="104870" y="381890"/>
                  <a:pt x="135779" y="381890"/>
                </a:cubicBezTo>
                <a:cubicBezTo>
                  <a:pt x="166688" y="381890"/>
                  <a:pt x="191744" y="356834"/>
                  <a:pt x="191744" y="325925"/>
                </a:cubicBezTo>
                <a:cubicBezTo>
                  <a:pt x="191744" y="295016"/>
                  <a:pt x="166688" y="269960"/>
                  <a:pt x="135779" y="269960"/>
                </a:cubicBezTo>
                <a:close/>
                <a:moveTo>
                  <a:pt x="42480" y="196370"/>
                </a:moveTo>
                <a:lnTo>
                  <a:pt x="748442" y="196370"/>
                </a:lnTo>
                <a:cubicBezTo>
                  <a:pt x="771903" y="196370"/>
                  <a:pt x="790922" y="215389"/>
                  <a:pt x="790922" y="238850"/>
                </a:cubicBezTo>
                <a:lnTo>
                  <a:pt x="790922" y="408764"/>
                </a:lnTo>
                <a:cubicBezTo>
                  <a:pt x="790922" y="432225"/>
                  <a:pt x="771903" y="451244"/>
                  <a:pt x="748442" y="451244"/>
                </a:cubicBezTo>
                <a:lnTo>
                  <a:pt x="42480" y="451244"/>
                </a:lnTo>
                <a:cubicBezTo>
                  <a:pt x="19019" y="451244"/>
                  <a:pt x="0" y="432225"/>
                  <a:pt x="0" y="408764"/>
                </a:cubicBezTo>
                <a:lnTo>
                  <a:pt x="0" y="238850"/>
                </a:lnTo>
                <a:cubicBezTo>
                  <a:pt x="0" y="215389"/>
                  <a:pt x="19019" y="196370"/>
                  <a:pt x="42480" y="196370"/>
                </a:cubicBezTo>
                <a:close/>
                <a:moveTo>
                  <a:pt x="149858" y="0"/>
                </a:moveTo>
                <a:lnTo>
                  <a:pt x="641065" y="0"/>
                </a:lnTo>
                <a:lnTo>
                  <a:pt x="786874" y="142247"/>
                </a:lnTo>
                <a:lnTo>
                  <a:pt x="4049" y="142247"/>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14192">
              <a:defRPr/>
            </a:pPr>
            <a:endParaRPr lang="en-US" sz="1176" kern="0">
              <a:solidFill>
                <a:schemeClr val="tx1"/>
              </a:solidFill>
            </a:endParaRPr>
          </a:p>
        </p:txBody>
      </p:sp>
      <p:cxnSp>
        <p:nvCxnSpPr>
          <p:cNvPr id="60" name="Straight Arrow Connector 59"/>
          <p:cNvCxnSpPr/>
          <p:nvPr/>
        </p:nvCxnSpPr>
        <p:spPr>
          <a:xfrm flipH="1">
            <a:off x="7717326" y="3888431"/>
            <a:ext cx="1021458" cy="0"/>
          </a:xfrm>
          <a:prstGeom prst="straightConnector1">
            <a:avLst/>
          </a:prstGeom>
          <a:ln w="19050">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sp>
        <p:nvSpPr>
          <p:cNvPr id="17" name="Msg feedback"/>
          <p:cNvSpPr/>
          <p:nvPr/>
        </p:nvSpPr>
        <p:spPr bwMode="auto">
          <a:xfrm>
            <a:off x="6144892" y="3475623"/>
            <a:ext cx="1473640" cy="825618"/>
          </a:xfrm>
          <a:prstGeom prst="rect">
            <a:avLst/>
          </a:prstGeom>
          <a:solidFill>
            <a:schemeClr val="bg1">
              <a:lumMod val="9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pl-PL" sz="1176" kern="0" dirty="0">
                <a:solidFill>
                  <a:schemeClr val="tx1"/>
                </a:solidFill>
                <a:ea typeface="Segoe UI" pitchFamily="34" charset="0"/>
                <a:cs typeface="Segoe UI" pitchFamily="34" charset="0"/>
              </a:rPr>
              <a:t>Feedback, monitorowanie itp..</a:t>
            </a:r>
            <a:endParaRPr lang="en-US" sz="1176" kern="0" dirty="0">
              <a:solidFill>
                <a:schemeClr val="tx1"/>
              </a:solidFill>
              <a:ea typeface="Segoe UI" pitchFamily="34" charset="0"/>
              <a:cs typeface="Segoe UI" pitchFamily="34" charset="0"/>
            </a:endParaRPr>
          </a:p>
        </p:txBody>
      </p:sp>
      <p:sp>
        <p:nvSpPr>
          <p:cNvPr id="128" name="Round Same Side Corner Rectangle 127"/>
          <p:cNvSpPr/>
          <p:nvPr/>
        </p:nvSpPr>
        <p:spPr bwMode="auto">
          <a:xfrm>
            <a:off x="7267322" y="3558494"/>
            <a:ext cx="195384" cy="167661"/>
          </a:xfrm>
          <a:prstGeom prst="round2SameRect">
            <a:avLst>
              <a:gd name="adj1" fmla="val 5262"/>
              <a:gd name="adj2" fmla="val 0"/>
            </a:avLst>
          </a:prstGeom>
          <a:solidFill>
            <a:schemeClr val="bg1">
              <a:lumMod val="95000"/>
            </a:schemeClr>
          </a:solidFill>
          <a:ln>
            <a:solidFill>
              <a:schemeClr val="bg1">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endParaRPr>
          </a:p>
        </p:txBody>
      </p:sp>
      <p:sp>
        <p:nvSpPr>
          <p:cNvPr id="129" name="Round Same Side Corner Rectangle 128"/>
          <p:cNvSpPr/>
          <p:nvPr/>
        </p:nvSpPr>
        <p:spPr bwMode="auto">
          <a:xfrm>
            <a:off x="7267525" y="3558493"/>
            <a:ext cx="195384" cy="35171"/>
          </a:xfrm>
          <a:prstGeom prst="round2SameRect">
            <a:avLst>
              <a:gd name="adj1" fmla="val 24145"/>
              <a:gd name="adj2" fmla="val 0"/>
            </a:avLst>
          </a:prstGeom>
          <a:solidFill>
            <a:schemeClr val="bg1">
              <a:lumMod val="50000"/>
            </a:schemeClr>
          </a:solidFill>
          <a:ln>
            <a:solidFill>
              <a:schemeClr val="bg1">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endParaRPr>
          </a:p>
        </p:txBody>
      </p:sp>
      <p:sp>
        <p:nvSpPr>
          <p:cNvPr id="126" name="Round Same Side Corner Rectangle 125"/>
          <p:cNvSpPr/>
          <p:nvPr/>
        </p:nvSpPr>
        <p:spPr bwMode="auto">
          <a:xfrm>
            <a:off x="7309297" y="3607008"/>
            <a:ext cx="195385" cy="167661"/>
          </a:xfrm>
          <a:prstGeom prst="round2SameRect">
            <a:avLst>
              <a:gd name="adj1" fmla="val 5262"/>
              <a:gd name="adj2" fmla="val 0"/>
            </a:avLst>
          </a:prstGeom>
          <a:solidFill>
            <a:schemeClr val="bg1">
              <a:lumMod val="75000"/>
            </a:schemeClr>
          </a:solidFill>
          <a:ln>
            <a:solidFill>
              <a:schemeClr val="bg1">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endParaRPr>
          </a:p>
        </p:txBody>
      </p:sp>
      <p:sp>
        <p:nvSpPr>
          <p:cNvPr id="127" name="Round Same Side Corner Rectangle 126"/>
          <p:cNvSpPr/>
          <p:nvPr/>
        </p:nvSpPr>
        <p:spPr bwMode="auto">
          <a:xfrm>
            <a:off x="7309297" y="3607007"/>
            <a:ext cx="195385" cy="35171"/>
          </a:xfrm>
          <a:prstGeom prst="round2SameRect">
            <a:avLst>
              <a:gd name="adj1" fmla="val 24145"/>
              <a:gd name="adj2" fmla="val 0"/>
            </a:avLst>
          </a:prstGeom>
          <a:solidFill>
            <a:schemeClr val="bg1">
              <a:lumMod val="50000"/>
            </a:schemeClr>
          </a:solidFill>
          <a:ln>
            <a:solidFill>
              <a:schemeClr val="bg1">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endParaRPr>
          </a:p>
        </p:txBody>
      </p:sp>
      <p:sp>
        <p:nvSpPr>
          <p:cNvPr id="124" name="Round Same Side Corner Rectangle 123"/>
          <p:cNvSpPr/>
          <p:nvPr/>
        </p:nvSpPr>
        <p:spPr bwMode="auto">
          <a:xfrm>
            <a:off x="7351070" y="3656637"/>
            <a:ext cx="195384" cy="167661"/>
          </a:xfrm>
          <a:prstGeom prst="round2SameRect">
            <a:avLst>
              <a:gd name="adj1" fmla="val 5262"/>
              <a:gd name="adj2" fmla="val 0"/>
            </a:avLst>
          </a:prstGeom>
          <a:solidFill>
            <a:schemeClr val="bg1">
              <a:lumMod val="95000"/>
            </a:schemeClr>
          </a:solidFill>
          <a:ln>
            <a:solidFill>
              <a:schemeClr val="bg1">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endParaRPr>
          </a:p>
        </p:txBody>
      </p:sp>
      <p:sp>
        <p:nvSpPr>
          <p:cNvPr id="125" name="Round Same Side Corner Rectangle 124"/>
          <p:cNvSpPr/>
          <p:nvPr/>
        </p:nvSpPr>
        <p:spPr bwMode="auto">
          <a:xfrm>
            <a:off x="7351273" y="3656636"/>
            <a:ext cx="195384" cy="35171"/>
          </a:xfrm>
          <a:prstGeom prst="round2SameRect">
            <a:avLst>
              <a:gd name="adj1" fmla="val 24145"/>
              <a:gd name="adj2" fmla="val 0"/>
            </a:avLst>
          </a:prstGeom>
          <a:solidFill>
            <a:schemeClr val="bg1">
              <a:lumMod val="50000"/>
            </a:schemeClr>
          </a:solidFill>
          <a:ln>
            <a:solidFill>
              <a:schemeClr val="bg1">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endParaRPr>
          </a:p>
        </p:txBody>
      </p:sp>
      <p:grpSp>
        <p:nvGrpSpPr>
          <p:cNvPr id="137" name="Group 136"/>
          <p:cNvGrpSpPr/>
          <p:nvPr/>
        </p:nvGrpSpPr>
        <p:grpSpPr>
          <a:xfrm>
            <a:off x="11141267" y="2348014"/>
            <a:ext cx="721926" cy="355755"/>
            <a:chOff x="2344524" y="2218978"/>
            <a:chExt cx="6106056" cy="3008972"/>
          </a:xfrm>
        </p:grpSpPr>
        <p:sp>
          <p:nvSpPr>
            <p:cNvPr id="138" name="Freeform 137"/>
            <p:cNvSpPr/>
            <p:nvPr/>
          </p:nvSpPr>
          <p:spPr bwMode="auto">
            <a:xfrm>
              <a:off x="6657975" y="2330450"/>
              <a:ext cx="412750" cy="1231900"/>
            </a:xfrm>
            <a:custGeom>
              <a:avLst/>
              <a:gdLst>
                <a:gd name="connsiteX0" fmla="*/ 0 w 412750"/>
                <a:gd name="connsiteY0" fmla="*/ 136525 h 1231900"/>
                <a:gd name="connsiteX1" fmla="*/ 117475 w 412750"/>
                <a:gd name="connsiteY1" fmla="*/ 0 h 1231900"/>
                <a:gd name="connsiteX2" fmla="*/ 339725 w 412750"/>
                <a:gd name="connsiteY2" fmla="*/ 15875 h 1231900"/>
                <a:gd name="connsiteX3" fmla="*/ 412750 w 412750"/>
                <a:gd name="connsiteY3" fmla="*/ 1231900 h 1231900"/>
                <a:gd name="connsiteX4" fmla="*/ 301625 w 412750"/>
                <a:gd name="connsiteY4" fmla="*/ 1206500 h 1231900"/>
                <a:gd name="connsiteX5" fmla="*/ 158750 w 412750"/>
                <a:gd name="connsiteY5" fmla="*/ 876300 h 1231900"/>
                <a:gd name="connsiteX6" fmla="*/ 0 w 412750"/>
                <a:gd name="connsiteY6" fmla="*/ 136525 h 123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750" h="1231900">
                  <a:moveTo>
                    <a:pt x="0" y="136525"/>
                  </a:moveTo>
                  <a:lnTo>
                    <a:pt x="117475" y="0"/>
                  </a:lnTo>
                  <a:lnTo>
                    <a:pt x="339725" y="15875"/>
                  </a:lnTo>
                  <a:lnTo>
                    <a:pt x="412750" y="1231900"/>
                  </a:lnTo>
                  <a:lnTo>
                    <a:pt x="301625" y="1206500"/>
                  </a:lnTo>
                  <a:lnTo>
                    <a:pt x="158750" y="876300"/>
                  </a:lnTo>
                  <a:lnTo>
                    <a:pt x="0" y="136525"/>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9" name="Freeform 138"/>
            <p:cNvSpPr/>
            <p:nvPr/>
          </p:nvSpPr>
          <p:spPr bwMode="auto">
            <a:xfrm>
              <a:off x="5062538" y="2349500"/>
              <a:ext cx="1818996" cy="885825"/>
            </a:xfrm>
            <a:custGeom>
              <a:avLst/>
              <a:gdLst>
                <a:gd name="connsiteX0" fmla="*/ 0 w 1771650"/>
                <a:gd name="connsiteY0" fmla="*/ 19050 h 895350"/>
                <a:gd name="connsiteX1" fmla="*/ 133350 w 1771650"/>
                <a:gd name="connsiteY1" fmla="*/ 139700 h 895350"/>
                <a:gd name="connsiteX2" fmla="*/ 1492250 w 1771650"/>
                <a:gd name="connsiteY2" fmla="*/ 139700 h 895350"/>
                <a:gd name="connsiteX3" fmla="*/ 1676400 w 1771650"/>
                <a:gd name="connsiteY3" fmla="*/ 0 h 895350"/>
                <a:gd name="connsiteX4" fmla="*/ 1771650 w 1771650"/>
                <a:gd name="connsiteY4" fmla="*/ 895350 h 895350"/>
                <a:gd name="connsiteX5" fmla="*/ 222250 w 1771650"/>
                <a:gd name="connsiteY5" fmla="*/ 895350 h 895350"/>
                <a:gd name="connsiteX6" fmla="*/ 101600 w 1771650"/>
                <a:gd name="connsiteY6" fmla="*/ 114300 h 895350"/>
                <a:gd name="connsiteX7" fmla="*/ 0 w 1771650"/>
                <a:gd name="connsiteY7" fmla="*/ 19050 h 895350"/>
                <a:gd name="connsiteX0" fmla="*/ 0 w 1771650"/>
                <a:gd name="connsiteY0" fmla="*/ 0 h 876300"/>
                <a:gd name="connsiteX1" fmla="*/ 133350 w 1771650"/>
                <a:gd name="connsiteY1" fmla="*/ 120650 h 876300"/>
                <a:gd name="connsiteX2" fmla="*/ 1492250 w 1771650"/>
                <a:gd name="connsiteY2" fmla="*/ 120650 h 876300"/>
                <a:gd name="connsiteX3" fmla="*/ 1771650 w 1771650"/>
                <a:gd name="connsiteY3" fmla="*/ 876300 h 876300"/>
                <a:gd name="connsiteX4" fmla="*/ 222250 w 1771650"/>
                <a:gd name="connsiteY4" fmla="*/ 876300 h 876300"/>
                <a:gd name="connsiteX5" fmla="*/ 101600 w 1771650"/>
                <a:gd name="connsiteY5" fmla="*/ 95250 h 876300"/>
                <a:gd name="connsiteX6" fmla="*/ 0 w 1771650"/>
                <a:gd name="connsiteY6" fmla="*/ 0 h 876300"/>
                <a:gd name="connsiteX0" fmla="*/ 0 w 1771650"/>
                <a:gd name="connsiteY0" fmla="*/ 0 h 876300"/>
                <a:gd name="connsiteX1" fmla="*/ 133350 w 1771650"/>
                <a:gd name="connsiteY1" fmla="*/ 120650 h 876300"/>
                <a:gd name="connsiteX2" fmla="*/ 1549400 w 1771650"/>
                <a:gd name="connsiteY2" fmla="*/ 114300 h 876300"/>
                <a:gd name="connsiteX3" fmla="*/ 1771650 w 1771650"/>
                <a:gd name="connsiteY3" fmla="*/ 876300 h 876300"/>
                <a:gd name="connsiteX4" fmla="*/ 222250 w 1771650"/>
                <a:gd name="connsiteY4" fmla="*/ 876300 h 876300"/>
                <a:gd name="connsiteX5" fmla="*/ 101600 w 1771650"/>
                <a:gd name="connsiteY5" fmla="*/ 95250 h 876300"/>
                <a:gd name="connsiteX6" fmla="*/ 0 w 1771650"/>
                <a:gd name="connsiteY6" fmla="*/ 0 h 876300"/>
                <a:gd name="connsiteX0" fmla="*/ 0 w 1771650"/>
                <a:gd name="connsiteY0" fmla="*/ 0 h 876300"/>
                <a:gd name="connsiteX1" fmla="*/ 133350 w 1771650"/>
                <a:gd name="connsiteY1" fmla="*/ 120650 h 876300"/>
                <a:gd name="connsiteX2" fmla="*/ 1549400 w 1771650"/>
                <a:gd name="connsiteY2" fmla="*/ 114300 h 876300"/>
                <a:gd name="connsiteX3" fmla="*/ 1771650 w 1771650"/>
                <a:gd name="connsiteY3" fmla="*/ 876300 h 876300"/>
                <a:gd name="connsiteX4" fmla="*/ 222250 w 1771650"/>
                <a:gd name="connsiteY4" fmla="*/ 876300 h 876300"/>
                <a:gd name="connsiteX5" fmla="*/ 101600 w 1771650"/>
                <a:gd name="connsiteY5" fmla="*/ 95250 h 876300"/>
                <a:gd name="connsiteX6" fmla="*/ 0 w 1771650"/>
                <a:gd name="connsiteY6" fmla="*/ 0 h 876300"/>
                <a:gd name="connsiteX0" fmla="*/ 0 w 1765300"/>
                <a:gd name="connsiteY0" fmla="*/ 0 h 885825"/>
                <a:gd name="connsiteX1" fmla="*/ 133350 w 1765300"/>
                <a:gd name="connsiteY1" fmla="*/ 120650 h 885825"/>
                <a:gd name="connsiteX2" fmla="*/ 1549400 w 1765300"/>
                <a:gd name="connsiteY2" fmla="*/ 114300 h 885825"/>
                <a:gd name="connsiteX3" fmla="*/ 1765300 w 1765300"/>
                <a:gd name="connsiteY3" fmla="*/ 885825 h 885825"/>
                <a:gd name="connsiteX4" fmla="*/ 222250 w 1765300"/>
                <a:gd name="connsiteY4" fmla="*/ 876300 h 885825"/>
                <a:gd name="connsiteX5" fmla="*/ 101600 w 1765300"/>
                <a:gd name="connsiteY5" fmla="*/ 95250 h 885825"/>
                <a:gd name="connsiteX6" fmla="*/ 0 w 1765300"/>
                <a:gd name="connsiteY6" fmla="*/ 0 h 885825"/>
                <a:gd name="connsiteX0" fmla="*/ 0 w 1776363"/>
                <a:gd name="connsiteY0" fmla="*/ 0 h 885825"/>
                <a:gd name="connsiteX1" fmla="*/ 133350 w 1776363"/>
                <a:gd name="connsiteY1" fmla="*/ 120650 h 885825"/>
                <a:gd name="connsiteX2" fmla="*/ 1549400 w 1776363"/>
                <a:gd name="connsiteY2" fmla="*/ 114300 h 885825"/>
                <a:gd name="connsiteX3" fmla="*/ 1765300 w 1776363"/>
                <a:gd name="connsiteY3" fmla="*/ 885825 h 885825"/>
                <a:gd name="connsiteX4" fmla="*/ 222250 w 1776363"/>
                <a:gd name="connsiteY4" fmla="*/ 876300 h 885825"/>
                <a:gd name="connsiteX5" fmla="*/ 101600 w 1776363"/>
                <a:gd name="connsiteY5" fmla="*/ 95250 h 885825"/>
                <a:gd name="connsiteX6" fmla="*/ 0 w 1776363"/>
                <a:gd name="connsiteY6" fmla="*/ 0 h 885825"/>
                <a:gd name="connsiteX0" fmla="*/ 0 w 1776134"/>
                <a:gd name="connsiteY0" fmla="*/ 0 h 885825"/>
                <a:gd name="connsiteX1" fmla="*/ 133350 w 1776134"/>
                <a:gd name="connsiteY1" fmla="*/ 120650 h 885825"/>
                <a:gd name="connsiteX2" fmla="*/ 1549400 w 1776134"/>
                <a:gd name="connsiteY2" fmla="*/ 114300 h 885825"/>
                <a:gd name="connsiteX3" fmla="*/ 1765300 w 1776134"/>
                <a:gd name="connsiteY3" fmla="*/ 885825 h 885825"/>
                <a:gd name="connsiteX4" fmla="*/ 222250 w 1776134"/>
                <a:gd name="connsiteY4" fmla="*/ 876300 h 885825"/>
                <a:gd name="connsiteX5" fmla="*/ 101600 w 1776134"/>
                <a:gd name="connsiteY5" fmla="*/ 95250 h 885825"/>
                <a:gd name="connsiteX6" fmla="*/ 0 w 1776134"/>
                <a:gd name="connsiteY6" fmla="*/ 0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6134" h="885825">
                  <a:moveTo>
                    <a:pt x="0" y="0"/>
                  </a:moveTo>
                  <a:lnTo>
                    <a:pt x="133350" y="120650"/>
                  </a:lnTo>
                  <a:lnTo>
                    <a:pt x="1549400" y="114300"/>
                  </a:lnTo>
                  <a:cubicBezTo>
                    <a:pt x="1718733" y="174625"/>
                    <a:pt x="1808692" y="571500"/>
                    <a:pt x="1765300" y="885825"/>
                  </a:cubicBezTo>
                  <a:lnTo>
                    <a:pt x="222250" y="876300"/>
                  </a:lnTo>
                  <a:lnTo>
                    <a:pt x="101600" y="95250"/>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0" name="Freeform 139"/>
            <p:cNvSpPr/>
            <p:nvPr/>
          </p:nvSpPr>
          <p:spPr bwMode="auto">
            <a:xfrm>
              <a:off x="4562475" y="2324100"/>
              <a:ext cx="757237" cy="1600200"/>
            </a:xfrm>
            <a:custGeom>
              <a:avLst/>
              <a:gdLst>
                <a:gd name="connsiteX0" fmla="*/ 0 w 757237"/>
                <a:gd name="connsiteY0" fmla="*/ 0 h 1600200"/>
                <a:gd name="connsiteX1" fmla="*/ 500805 w 757237"/>
                <a:gd name="connsiteY1" fmla="*/ 0 h 1600200"/>
                <a:gd name="connsiteX2" fmla="*/ 757237 w 757237"/>
                <a:gd name="connsiteY2" fmla="*/ 800100 h 1600200"/>
                <a:gd name="connsiteX3" fmla="*/ 500805 w 757237"/>
                <a:gd name="connsiteY3" fmla="*/ 1600200 h 1600200"/>
                <a:gd name="connsiteX4" fmla="*/ 0 w 757237"/>
                <a:gd name="connsiteY4" fmla="*/ 1600200 h 160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237" h="1600200">
                  <a:moveTo>
                    <a:pt x="0" y="0"/>
                  </a:moveTo>
                  <a:lnTo>
                    <a:pt x="500805" y="0"/>
                  </a:lnTo>
                  <a:cubicBezTo>
                    <a:pt x="642481" y="0"/>
                    <a:pt x="757237" y="358285"/>
                    <a:pt x="757237" y="800100"/>
                  </a:cubicBezTo>
                  <a:cubicBezTo>
                    <a:pt x="757237" y="1241915"/>
                    <a:pt x="642481" y="1600200"/>
                    <a:pt x="500805" y="1600200"/>
                  </a:cubicBezTo>
                  <a:lnTo>
                    <a:pt x="0" y="1600200"/>
                  </a:lnTo>
                  <a:close/>
                </a:path>
              </a:pathLst>
            </a:custGeom>
            <a:solidFill>
              <a:schemeClr val="accent1">
                <a:alpha val="6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1" name="Oval 140"/>
            <p:cNvSpPr/>
            <p:nvPr/>
          </p:nvSpPr>
          <p:spPr bwMode="auto">
            <a:xfrm>
              <a:off x="4291013" y="2324100"/>
              <a:ext cx="561975" cy="1600200"/>
            </a:xfrm>
            <a:prstGeom prst="ellipse">
              <a:avLst/>
            </a:prstGeom>
            <a:solidFill>
              <a:schemeClr val="accent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2" name="Oval 141"/>
            <p:cNvSpPr/>
            <p:nvPr/>
          </p:nvSpPr>
          <p:spPr bwMode="auto">
            <a:xfrm>
              <a:off x="4405313" y="2566988"/>
              <a:ext cx="333375" cy="1057275"/>
            </a:xfrm>
            <a:prstGeom prst="ellipse">
              <a:avLst/>
            </a:prstGeom>
            <a:solidFill>
              <a:schemeClr val="accent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3" name="Group 142"/>
            <p:cNvGrpSpPr/>
            <p:nvPr/>
          </p:nvGrpSpPr>
          <p:grpSpPr>
            <a:xfrm>
              <a:off x="4291013" y="2324100"/>
              <a:ext cx="1028699" cy="1600200"/>
              <a:chOff x="328613" y="2324100"/>
              <a:chExt cx="1028699" cy="1600200"/>
            </a:xfrm>
          </p:grpSpPr>
          <p:sp>
            <p:nvSpPr>
              <p:cNvPr id="165" name="Freeform 164"/>
              <p:cNvSpPr/>
              <p:nvPr/>
            </p:nvSpPr>
            <p:spPr bwMode="auto">
              <a:xfrm>
                <a:off x="600075" y="2324100"/>
                <a:ext cx="757237" cy="1600200"/>
              </a:xfrm>
              <a:custGeom>
                <a:avLst/>
                <a:gdLst>
                  <a:gd name="connsiteX0" fmla="*/ 0 w 757237"/>
                  <a:gd name="connsiteY0" fmla="*/ 0 h 1600200"/>
                  <a:gd name="connsiteX1" fmla="*/ 500805 w 757237"/>
                  <a:gd name="connsiteY1" fmla="*/ 0 h 1600200"/>
                  <a:gd name="connsiteX2" fmla="*/ 757237 w 757237"/>
                  <a:gd name="connsiteY2" fmla="*/ 800100 h 1600200"/>
                  <a:gd name="connsiteX3" fmla="*/ 500805 w 757237"/>
                  <a:gd name="connsiteY3" fmla="*/ 1600200 h 1600200"/>
                  <a:gd name="connsiteX4" fmla="*/ 0 w 757237"/>
                  <a:gd name="connsiteY4" fmla="*/ 1600200 h 160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237" h="1600200">
                    <a:moveTo>
                      <a:pt x="0" y="0"/>
                    </a:moveTo>
                    <a:lnTo>
                      <a:pt x="500805" y="0"/>
                    </a:lnTo>
                    <a:cubicBezTo>
                      <a:pt x="642481" y="0"/>
                      <a:pt x="757237" y="358285"/>
                      <a:pt x="757237" y="800100"/>
                    </a:cubicBezTo>
                    <a:cubicBezTo>
                      <a:pt x="757237" y="1241915"/>
                      <a:pt x="642481" y="1600200"/>
                      <a:pt x="500805" y="1600200"/>
                    </a:cubicBezTo>
                    <a:lnTo>
                      <a:pt x="0" y="1600200"/>
                    </a:lnTo>
                    <a:close/>
                  </a:path>
                </a:pathLst>
              </a:cu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Oval 165"/>
              <p:cNvSpPr/>
              <p:nvPr/>
            </p:nvSpPr>
            <p:spPr bwMode="auto">
              <a:xfrm>
                <a:off x="328613" y="2324100"/>
                <a:ext cx="561975" cy="16002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7" name="Oval 166"/>
              <p:cNvSpPr/>
              <p:nvPr/>
            </p:nvSpPr>
            <p:spPr bwMode="auto">
              <a:xfrm>
                <a:off x="442913" y="2566988"/>
                <a:ext cx="333375" cy="1057275"/>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44" name="Freeform 143"/>
            <p:cNvSpPr/>
            <p:nvPr/>
          </p:nvSpPr>
          <p:spPr bwMode="auto">
            <a:xfrm rot="10800000">
              <a:off x="6778049" y="2324100"/>
              <a:ext cx="808612" cy="1600200"/>
            </a:xfrm>
            <a:custGeom>
              <a:avLst/>
              <a:gdLst>
                <a:gd name="connsiteX0" fmla="*/ 772267 w 808612"/>
                <a:gd name="connsiteY0" fmla="*/ 1600200 h 1600200"/>
                <a:gd name="connsiteX1" fmla="*/ 280988 w 808612"/>
                <a:gd name="connsiteY1" fmla="*/ 1600200 h 1600200"/>
                <a:gd name="connsiteX2" fmla="*/ 271462 w 808612"/>
                <a:gd name="connsiteY2" fmla="*/ 1600200 h 1600200"/>
                <a:gd name="connsiteX3" fmla="*/ 271462 w 808612"/>
                <a:gd name="connsiteY3" fmla="*/ 1597466 h 1600200"/>
                <a:gd name="connsiteX4" fmla="*/ 224359 w 808612"/>
                <a:gd name="connsiteY4" fmla="*/ 1583945 h 1600200"/>
                <a:gd name="connsiteX5" fmla="*/ 0 w 808612"/>
                <a:gd name="connsiteY5" fmla="*/ 800100 h 1600200"/>
                <a:gd name="connsiteX6" fmla="*/ 224359 w 808612"/>
                <a:gd name="connsiteY6" fmla="*/ 16255 h 1600200"/>
                <a:gd name="connsiteX7" fmla="*/ 271462 w 808612"/>
                <a:gd name="connsiteY7" fmla="*/ 2735 h 1600200"/>
                <a:gd name="connsiteX8" fmla="*/ 271462 w 808612"/>
                <a:gd name="connsiteY8" fmla="*/ 0 h 1600200"/>
                <a:gd name="connsiteX9" fmla="*/ 280988 w 808612"/>
                <a:gd name="connsiteY9" fmla="*/ 0 h 1600200"/>
                <a:gd name="connsiteX10" fmla="*/ 772267 w 808612"/>
                <a:gd name="connsiteY10" fmla="*/ 0 h 1600200"/>
                <a:gd name="connsiteX11" fmla="*/ 798494 w 808612"/>
                <a:gd name="connsiteY11" fmla="*/ 4132 h 1600200"/>
                <a:gd name="connsiteX12" fmla="*/ 808612 w 808612"/>
                <a:gd name="connsiteY12" fmla="*/ 8949 h 1600200"/>
                <a:gd name="connsiteX13" fmla="*/ 783159 w 808612"/>
                <a:gd name="connsiteY13" fmla="*/ 16255 h 1600200"/>
                <a:gd name="connsiteX14" fmla="*/ 558800 w 808612"/>
                <a:gd name="connsiteY14" fmla="*/ 800100 h 1600200"/>
                <a:gd name="connsiteX15" fmla="*/ 783159 w 808612"/>
                <a:gd name="connsiteY15" fmla="*/ 1583945 h 1600200"/>
                <a:gd name="connsiteX16" fmla="*/ 808612 w 808612"/>
                <a:gd name="connsiteY16" fmla="*/ 1591251 h 1600200"/>
                <a:gd name="connsiteX17" fmla="*/ 798494 w 808612"/>
                <a:gd name="connsiteY17" fmla="*/ 1596069 h 1600200"/>
                <a:gd name="connsiteX18" fmla="*/ 772267 w 808612"/>
                <a:gd name="connsiteY18" fmla="*/ 160020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08612" h="1600200">
                  <a:moveTo>
                    <a:pt x="772267" y="1600200"/>
                  </a:moveTo>
                  <a:lnTo>
                    <a:pt x="280988" y="1600200"/>
                  </a:lnTo>
                  <a:lnTo>
                    <a:pt x="271462" y="1600200"/>
                  </a:lnTo>
                  <a:lnTo>
                    <a:pt x="271462" y="1597466"/>
                  </a:lnTo>
                  <a:lnTo>
                    <a:pt x="224359" y="1583945"/>
                  </a:lnTo>
                  <a:cubicBezTo>
                    <a:pt x="96318" y="1509339"/>
                    <a:pt x="0" y="1186748"/>
                    <a:pt x="0" y="800100"/>
                  </a:cubicBezTo>
                  <a:cubicBezTo>
                    <a:pt x="0" y="413453"/>
                    <a:pt x="96318" y="90862"/>
                    <a:pt x="224359" y="16255"/>
                  </a:cubicBezTo>
                  <a:lnTo>
                    <a:pt x="271462" y="2735"/>
                  </a:lnTo>
                  <a:lnTo>
                    <a:pt x="271462" y="0"/>
                  </a:lnTo>
                  <a:lnTo>
                    <a:pt x="280988" y="0"/>
                  </a:lnTo>
                  <a:lnTo>
                    <a:pt x="772267" y="0"/>
                  </a:lnTo>
                  <a:cubicBezTo>
                    <a:pt x="781122" y="0"/>
                    <a:pt x="789871" y="1400"/>
                    <a:pt x="798494" y="4132"/>
                  </a:cubicBezTo>
                  <a:lnTo>
                    <a:pt x="808612" y="8949"/>
                  </a:lnTo>
                  <a:lnTo>
                    <a:pt x="783159" y="16255"/>
                  </a:lnTo>
                  <a:cubicBezTo>
                    <a:pt x="655118" y="90862"/>
                    <a:pt x="558800" y="413453"/>
                    <a:pt x="558800" y="800100"/>
                  </a:cubicBezTo>
                  <a:cubicBezTo>
                    <a:pt x="558800" y="1186748"/>
                    <a:pt x="655118" y="1509339"/>
                    <a:pt x="783159" y="1583945"/>
                  </a:cubicBezTo>
                  <a:lnTo>
                    <a:pt x="808612" y="1591251"/>
                  </a:lnTo>
                  <a:lnTo>
                    <a:pt x="798494" y="1596069"/>
                  </a:lnTo>
                  <a:cubicBezTo>
                    <a:pt x="789871" y="1598801"/>
                    <a:pt x="781122" y="1600200"/>
                    <a:pt x="772267" y="160020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5" name="Oval 144"/>
            <p:cNvSpPr/>
            <p:nvPr/>
          </p:nvSpPr>
          <p:spPr bwMode="auto">
            <a:xfrm>
              <a:off x="5238750" y="2743200"/>
              <a:ext cx="1666875" cy="166687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7" name="Freeform 146"/>
            <p:cNvSpPr/>
            <p:nvPr/>
          </p:nvSpPr>
          <p:spPr bwMode="auto">
            <a:xfrm>
              <a:off x="2654345" y="3146694"/>
              <a:ext cx="138414" cy="327270"/>
            </a:xfrm>
            <a:custGeom>
              <a:avLst/>
              <a:gdLst/>
              <a:ahLst/>
              <a:cxnLst/>
              <a:rect l="l" t="t" r="r" b="b"/>
              <a:pathLst>
                <a:path w="138411" h="327273">
                  <a:moveTo>
                    <a:pt x="95771" y="0"/>
                  </a:moveTo>
                  <a:lnTo>
                    <a:pt x="138411" y="0"/>
                  </a:lnTo>
                  <a:lnTo>
                    <a:pt x="138411" y="327273"/>
                  </a:lnTo>
                  <a:lnTo>
                    <a:pt x="68089" y="327273"/>
                  </a:lnTo>
                  <a:lnTo>
                    <a:pt x="68089" y="79474"/>
                  </a:lnTo>
                  <a:cubicBezTo>
                    <a:pt x="64220" y="82897"/>
                    <a:pt x="59643" y="86134"/>
                    <a:pt x="54360" y="89185"/>
                  </a:cubicBezTo>
                  <a:cubicBezTo>
                    <a:pt x="49077" y="92236"/>
                    <a:pt x="43458" y="94990"/>
                    <a:pt x="37505" y="97445"/>
                  </a:cubicBezTo>
                  <a:cubicBezTo>
                    <a:pt x="31552" y="99901"/>
                    <a:pt x="25376" y="101985"/>
                    <a:pt x="18976" y="103696"/>
                  </a:cubicBezTo>
                  <a:cubicBezTo>
                    <a:pt x="12576" y="105408"/>
                    <a:pt x="6251" y="106635"/>
                    <a:pt x="0" y="107380"/>
                  </a:cubicBezTo>
                  <a:lnTo>
                    <a:pt x="0" y="47997"/>
                  </a:lnTo>
                  <a:cubicBezTo>
                    <a:pt x="18306" y="42639"/>
                    <a:pt x="35570" y="35793"/>
                    <a:pt x="51793" y="27459"/>
                  </a:cubicBezTo>
                  <a:cubicBezTo>
                    <a:pt x="68015" y="19125"/>
                    <a:pt x="82674" y="9972"/>
                    <a:pt x="9577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9" name="Freeform 148"/>
            <p:cNvSpPr/>
            <p:nvPr/>
          </p:nvSpPr>
          <p:spPr bwMode="auto">
            <a:xfrm>
              <a:off x="2521851" y="2218978"/>
              <a:ext cx="138411" cy="327273"/>
            </a:xfrm>
            <a:custGeom>
              <a:avLst/>
              <a:gdLst/>
              <a:ahLst/>
              <a:cxnLst/>
              <a:rect l="l" t="t" r="r" b="b"/>
              <a:pathLst>
                <a:path w="138411" h="327273">
                  <a:moveTo>
                    <a:pt x="95771" y="0"/>
                  </a:moveTo>
                  <a:lnTo>
                    <a:pt x="138411" y="0"/>
                  </a:lnTo>
                  <a:lnTo>
                    <a:pt x="138411" y="327273"/>
                  </a:lnTo>
                  <a:lnTo>
                    <a:pt x="68089" y="327273"/>
                  </a:lnTo>
                  <a:lnTo>
                    <a:pt x="68089" y="79474"/>
                  </a:lnTo>
                  <a:cubicBezTo>
                    <a:pt x="64220" y="82897"/>
                    <a:pt x="59643" y="86134"/>
                    <a:pt x="54360" y="89185"/>
                  </a:cubicBezTo>
                  <a:cubicBezTo>
                    <a:pt x="49077" y="92236"/>
                    <a:pt x="43458" y="94990"/>
                    <a:pt x="37505" y="97445"/>
                  </a:cubicBezTo>
                  <a:cubicBezTo>
                    <a:pt x="31552" y="99901"/>
                    <a:pt x="25376" y="101985"/>
                    <a:pt x="18976" y="103696"/>
                  </a:cubicBezTo>
                  <a:cubicBezTo>
                    <a:pt x="12576" y="105408"/>
                    <a:pt x="6251" y="106635"/>
                    <a:pt x="0" y="107380"/>
                  </a:cubicBezTo>
                  <a:lnTo>
                    <a:pt x="0" y="47997"/>
                  </a:lnTo>
                  <a:cubicBezTo>
                    <a:pt x="18306" y="42639"/>
                    <a:pt x="35570" y="35793"/>
                    <a:pt x="51793" y="27459"/>
                  </a:cubicBezTo>
                  <a:cubicBezTo>
                    <a:pt x="68015" y="19125"/>
                    <a:pt x="82674" y="9972"/>
                    <a:pt x="9577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0" name="Freeform 149"/>
            <p:cNvSpPr/>
            <p:nvPr/>
          </p:nvSpPr>
          <p:spPr bwMode="auto">
            <a:xfrm>
              <a:off x="2984695" y="2478623"/>
              <a:ext cx="138411" cy="327273"/>
            </a:xfrm>
            <a:custGeom>
              <a:avLst/>
              <a:gdLst/>
              <a:ahLst/>
              <a:cxnLst/>
              <a:rect l="l" t="t" r="r" b="b"/>
              <a:pathLst>
                <a:path w="138411" h="327273">
                  <a:moveTo>
                    <a:pt x="95771" y="0"/>
                  </a:moveTo>
                  <a:lnTo>
                    <a:pt x="138411" y="0"/>
                  </a:lnTo>
                  <a:lnTo>
                    <a:pt x="138411" y="327273"/>
                  </a:lnTo>
                  <a:lnTo>
                    <a:pt x="68089" y="327273"/>
                  </a:lnTo>
                  <a:lnTo>
                    <a:pt x="68089" y="79474"/>
                  </a:lnTo>
                  <a:cubicBezTo>
                    <a:pt x="64220" y="82897"/>
                    <a:pt x="59643" y="86134"/>
                    <a:pt x="54360" y="89185"/>
                  </a:cubicBezTo>
                  <a:cubicBezTo>
                    <a:pt x="49077" y="92236"/>
                    <a:pt x="43458" y="94990"/>
                    <a:pt x="37505" y="97445"/>
                  </a:cubicBezTo>
                  <a:cubicBezTo>
                    <a:pt x="31552" y="99901"/>
                    <a:pt x="25376" y="101985"/>
                    <a:pt x="18976" y="103696"/>
                  </a:cubicBezTo>
                  <a:cubicBezTo>
                    <a:pt x="12576" y="105408"/>
                    <a:pt x="6251" y="106635"/>
                    <a:pt x="0" y="107380"/>
                  </a:cubicBezTo>
                  <a:lnTo>
                    <a:pt x="0" y="47997"/>
                  </a:lnTo>
                  <a:cubicBezTo>
                    <a:pt x="18306" y="42639"/>
                    <a:pt x="35570" y="35793"/>
                    <a:pt x="51793" y="27459"/>
                  </a:cubicBezTo>
                  <a:cubicBezTo>
                    <a:pt x="68015" y="19125"/>
                    <a:pt x="82674" y="9972"/>
                    <a:pt x="9577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1" name="Freeform 150"/>
            <p:cNvSpPr/>
            <p:nvPr/>
          </p:nvSpPr>
          <p:spPr bwMode="auto">
            <a:xfrm>
              <a:off x="3233051" y="3155956"/>
              <a:ext cx="138411" cy="327273"/>
            </a:xfrm>
            <a:custGeom>
              <a:avLst/>
              <a:gdLst/>
              <a:ahLst/>
              <a:cxnLst/>
              <a:rect l="l" t="t" r="r" b="b"/>
              <a:pathLst>
                <a:path w="138411" h="327273">
                  <a:moveTo>
                    <a:pt x="95771" y="0"/>
                  </a:moveTo>
                  <a:lnTo>
                    <a:pt x="138411" y="0"/>
                  </a:lnTo>
                  <a:lnTo>
                    <a:pt x="138411" y="327273"/>
                  </a:lnTo>
                  <a:lnTo>
                    <a:pt x="68089" y="327273"/>
                  </a:lnTo>
                  <a:lnTo>
                    <a:pt x="68089" y="79474"/>
                  </a:lnTo>
                  <a:cubicBezTo>
                    <a:pt x="64220" y="82897"/>
                    <a:pt x="59643" y="86134"/>
                    <a:pt x="54360" y="89185"/>
                  </a:cubicBezTo>
                  <a:cubicBezTo>
                    <a:pt x="49077" y="92236"/>
                    <a:pt x="43458" y="94990"/>
                    <a:pt x="37505" y="97445"/>
                  </a:cubicBezTo>
                  <a:cubicBezTo>
                    <a:pt x="31552" y="99901"/>
                    <a:pt x="25376" y="101985"/>
                    <a:pt x="18976" y="103696"/>
                  </a:cubicBezTo>
                  <a:cubicBezTo>
                    <a:pt x="12576" y="105408"/>
                    <a:pt x="6251" y="106635"/>
                    <a:pt x="0" y="107380"/>
                  </a:cubicBezTo>
                  <a:lnTo>
                    <a:pt x="0" y="47997"/>
                  </a:lnTo>
                  <a:cubicBezTo>
                    <a:pt x="18306" y="42639"/>
                    <a:pt x="35570" y="35793"/>
                    <a:pt x="51793" y="27459"/>
                  </a:cubicBezTo>
                  <a:cubicBezTo>
                    <a:pt x="68015" y="19125"/>
                    <a:pt x="82674" y="9972"/>
                    <a:pt x="9577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2" name="Freeform 151"/>
            <p:cNvSpPr/>
            <p:nvPr/>
          </p:nvSpPr>
          <p:spPr bwMode="auto">
            <a:xfrm>
              <a:off x="2344524" y="2634827"/>
              <a:ext cx="266381" cy="379849"/>
            </a:xfrm>
            <a:custGeom>
              <a:avLst/>
              <a:gdLst/>
              <a:ahLst/>
              <a:cxnLst/>
              <a:rect l="l" t="t" r="r" b="b"/>
              <a:pathLst>
                <a:path w="232172" h="331068">
                  <a:moveTo>
                    <a:pt x="120551" y="0"/>
                  </a:moveTo>
                  <a:cubicBezTo>
                    <a:pt x="194965" y="0"/>
                    <a:pt x="232172" y="54397"/>
                    <a:pt x="232172" y="163190"/>
                  </a:cubicBezTo>
                  <a:cubicBezTo>
                    <a:pt x="232172" y="217364"/>
                    <a:pt x="222014" y="258887"/>
                    <a:pt x="201699" y="287759"/>
                  </a:cubicBezTo>
                  <a:cubicBezTo>
                    <a:pt x="181384" y="316632"/>
                    <a:pt x="152251" y="331068"/>
                    <a:pt x="114300" y="331068"/>
                  </a:cubicBezTo>
                  <a:cubicBezTo>
                    <a:pt x="38100" y="331068"/>
                    <a:pt x="0" y="277564"/>
                    <a:pt x="0" y="170557"/>
                  </a:cubicBezTo>
                  <a:cubicBezTo>
                    <a:pt x="0" y="115044"/>
                    <a:pt x="10306" y="72740"/>
                    <a:pt x="30919" y="43644"/>
                  </a:cubicBezTo>
                  <a:cubicBezTo>
                    <a:pt x="51532" y="14548"/>
                    <a:pt x="81409" y="0"/>
                    <a:pt x="120551" y="0"/>
                  </a:cubicBezTo>
                  <a:close/>
                  <a:moveTo>
                    <a:pt x="117425" y="53801"/>
                  </a:moveTo>
                  <a:cubicBezTo>
                    <a:pt x="86915" y="53801"/>
                    <a:pt x="71661" y="92125"/>
                    <a:pt x="71661" y="168771"/>
                  </a:cubicBezTo>
                  <a:cubicBezTo>
                    <a:pt x="71661" y="240953"/>
                    <a:pt x="86618" y="277044"/>
                    <a:pt x="116532" y="277044"/>
                  </a:cubicBezTo>
                  <a:cubicBezTo>
                    <a:pt x="145703" y="277044"/>
                    <a:pt x="160288" y="239837"/>
                    <a:pt x="160288" y="165422"/>
                  </a:cubicBezTo>
                  <a:cubicBezTo>
                    <a:pt x="160288" y="91008"/>
                    <a:pt x="146000" y="53801"/>
                    <a:pt x="117425" y="53801"/>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3" name="Freeform 152"/>
            <p:cNvSpPr/>
            <p:nvPr/>
          </p:nvSpPr>
          <p:spPr bwMode="auto">
            <a:xfrm>
              <a:off x="3405679" y="2612250"/>
              <a:ext cx="266381" cy="379849"/>
            </a:xfrm>
            <a:custGeom>
              <a:avLst/>
              <a:gdLst/>
              <a:ahLst/>
              <a:cxnLst/>
              <a:rect l="l" t="t" r="r" b="b"/>
              <a:pathLst>
                <a:path w="232172" h="331068">
                  <a:moveTo>
                    <a:pt x="120551" y="0"/>
                  </a:moveTo>
                  <a:cubicBezTo>
                    <a:pt x="194965" y="0"/>
                    <a:pt x="232172" y="54397"/>
                    <a:pt x="232172" y="163190"/>
                  </a:cubicBezTo>
                  <a:cubicBezTo>
                    <a:pt x="232172" y="217364"/>
                    <a:pt x="222014" y="258887"/>
                    <a:pt x="201699" y="287759"/>
                  </a:cubicBezTo>
                  <a:cubicBezTo>
                    <a:pt x="181384" y="316632"/>
                    <a:pt x="152251" y="331068"/>
                    <a:pt x="114300" y="331068"/>
                  </a:cubicBezTo>
                  <a:cubicBezTo>
                    <a:pt x="38100" y="331068"/>
                    <a:pt x="0" y="277564"/>
                    <a:pt x="0" y="170557"/>
                  </a:cubicBezTo>
                  <a:cubicBezTo>
                    <a:pt x="0" y="115044"/>
                    <a:pt x="10306" y="72740"/>
                    <a:pt x="30919" y="43644"/>
                  </a:cubicBezTo>
                  <a:cubicBezTo>
                    <a:pt x="51532" y="14548"/>
                    <a:pt x="81409" y="0"/>
                    <a:pt x="120551" y="0"/>
                  </a:cubicBezTo>
                  <a:close/>
                  <a:moveTo>
                    <a:pt x="117425" y="53801"/>
                  </a:moveTo>
                  <a:cubicBezTo>
                    <a:pt x="86915" y="53801"/>
                    <a:pt x="71661" y="92125"/>
                    <a:pt x="71661" y="168771"/>
                  </a:cubicBezTo>
                  <a:cubicBezTo>
                    <a:pt x="71661" y="240953"/>
                    <a:pt x="86618" y="277044"/>
                    <a:pt x="116532" y="277044"/>
                  </a:cubicBezTo>
                  <a:cubicBezTo>
                    <a:pt x="145703" y="277044"/>
                    <a:pt x="160288" y="239837"/>
                    <a:pt x="160288" y="165422"/>
                  </a:cubicBezTo>
                  <a:cubicBezTo>
                    <a:pt x="160288" y="91008"/>
                    <a:pt x="146000" y="53801"/>
                    <a:pt x="117425" y="53801"/>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4" name="Freeform 153"/>
            <p:cNvSpPr/>
            <p:nvPr/>
          </p:nvSpPr>
          <p:spPr bwMode="auto">
            <a:xfrm>
              <a:off x="3654035" y="3334739"/>
              <a:ext cx="266381" cy="379849"/>
            </a:xfrm>
            <a:custGeom>
              <a:avLst/>
              <a:gdLst/>
              <a:ahLst/>
              <a:cxnLst/>
              <a:rect l="l" t="t" r="r" b="b"/>
              <a:pathLst>
                <a:path w="232172" h="331068">
                  <a:moveTo>
                    <a:pt x="120551" y="0"/>
                  </a:moveTo>
                  <a:cubicBezTo>
                    <a:pt x="194965" y="0"/>
                    <a:pt x="232172" y="54397"/>
                    <a:pt x="232172" y="163190"/>
                  </a:cubicBezTo>
                  <a:cubicBezTo>
                    <a:pt x="232172" y="217364"/>
                    <a:pt x="222014" y="258887"/>
                    <a:pt x="201699" y="287759"/>
                  </a:cubicBezTo>
                  <a:cubicBezTo>
                    <a:pt x="181384" y="316632"/>
                    <a:pt x="152251" y="331068"/>
                    <a:pt x="114300" y="331068"/>
                  </a:cubicBezTo>
                  <a:cubicBezTo>
                    <a:pt x="38100" y="331068"/>
                    <a:pt x="0" y="277564"/>
                    <a:pt x="0" y="170557"/>
                  </a:cubicBezTo>
                  <a:cubicBezTo>
                    <a:pt x="0" y="115044"/>
                    <a:pt x="10306" y="72740"/>
                    <a:pt x="30919" y="43644"/>
                  </a:cubicBezTo>
                  <a:cubicBezTo>
                    <a:pt x="51532" y="14548"/>
                    <a:pt x="81409" y="0"/>
                    <a:pt x="120551" y="0"/>
                  </a:cubicBezTo>
                  <a:close/>
                  <a:moveTo>
                    <a:pt x="117425" y="53801"/>
                  </a:moveTo>
                  <a:cubicBezTo>
                    <a:pt x="86915" y="53801"/>
                    <a:pt x="71661" y="92125"/>
                    <a:pt x="71661" y="168771"/>
                  </a:cubicBezTo>
                  <a:cubicBezTo>
                    <a:pt x="71661" y="240953"/>
                    <a:pt x="86618" y="277044"/>
                    <a:pt x="116532" y="277044"/>
                  </a:cubicBezTo>
                  <a:cubicBezTo>
                    <a:pt x="145703" y="277044"/>
                    <a:pt x="160288" y="239837"/>
                    <a:pt x="160288" y="165422"/>
                  </a:cubicBezTo>
                  <a:cubicBezTo>
                    <a:pt x="160288" y="91008"/>
                    <a:pt x="146000" y="53801"/>
                    <a:pt x="117425" y="53801"/>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5" name="Freeform 154"/>
            <p:cNvSpPr/>
            <p:nvPr/>
          </p:nvSpPr>
          <p:spPr bwMode="auto">
            <a:xfrm>
              <a:off x="2683191" y="3673405"/>
              <a:ext cx="266381" cy="379849"/>
            </a:xfrm>
            <a:custGeom>
              <a:avLst/>
              <a:gdLst/>
              <a:ahLst/>
              <a:cxnLst/>
              <a:rect l="l" t="t" r="r" b="b"/>
              <a:pathLst>
                <a:path w="232172" h="331068">
                  <a:moveTo>
                    <a:pt x="120551" y="0"/>
                  </a:moveTo>
                  <a:cubicBezTo>
                    <a:pt x="194965" y="0"/>
                    <a:pt x="232172" y="54397"/>
                    <a:pt x="232172" y="163190"/>
                  </a:cubicBezTo>
                  <a:cubicBezTo>
                    <a:pt x="232172" y="217364"/>
                    <a:pt x="222014" y="258887"/>
                    <a:pt x="201699" y="287759"/>
                  </a:cubicBezTo>
                  <a:cubicBezTo>
                    <a:pt x="181384" y="316632"/>
                    <a:pt x="152251" y="331068"/>
                    <a:pt x="114300" y="331068"/>
                  </a:cubicBezTo>
                  <a:cubicBezTo>
                    <a:pt x="38100" y="331068"/>
                    <a:pt x="0" y="277564"/>
                    <a:pt x="0" y="170557"/>
                  </a:cubicBezTo>
                  <a:cubicBezTo>
                    <a:pt x="0" y="115044"/>
                    <a:pt x="10306" y="72740"/>
                    <a:pt x="30919" y="43644"/>
                  </a:cubicBezTo>
                  <a:cubicBezTo>
                    <a:pt x="51532" y="14548"/>
                    <a:pt x="81409" y="0"/>
                    <a:pt x="120551" y="0"/>
                  </a:cubicBezTo>
                  <a:close/>
                  <a:moveTo>
                    <a:pt x="117425" y="53801"/>
                  </a:moveTo>
                  <a:cubicBezTo>
                    <a:pt x="86915" y="53801"/>
                    <a:pt x="71661" y="92125"/>
                    <a:pt x="71661" y="168771"/>
                  </a:cubicBezTo>
                  <a:cubicBezTo>
                    <a:pt x="71661" y="240953"/>
                    <a:pt x="86618" y="277044"/>
                    <a:pt x="116532" y="277044"/>
                  </a:cubicBezTo>
                  <a:cubicBezTo>
                    <a:pt x="145703" y="277044"/>
                    <a:pt x="160288" y="239837"/>
                    <a:pt x="160288" y="165422"/>
                  </a:cubicBezTo>
                  <a:cubicBezTo>
                    <a:pt x="160288" y="91008"/>
                    <a:pt x="146000" y="53801"/>
                    <a:pt x="117425" y="53801"/>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6" name="Freeform 155"/>
            <p:cNvSpPr/>
            <p:nvPr/>
          </p:nvSpPr>
          <p:spPr bwMode="auto">
            <a:xfrm>
              <a:off x="3312073" y="3754267"/>
              <a:ext cx="138411" cy="327273"/>
            </a:xfrm>
            <a:custGeom>
              <a:avLst/>
              <a:gdLst/>
              <a:ahLst/>
              <a:cxnLst/>
              <a:rect l="l" t="t" r="r" b="b"/>
              <a:pathLst>
                <a:path w="138411" h="327273">
                  <a:moveTo>
                    <a:pt x="95771" y="0"/>
                  </a:moveTo>
                  <a:lnTo>
                    <a:pt x="138411" y="0"/>
                  </a:lnTo>
                  <a:lnTo>
                    <a:pt x="138411" y="327273"/>
                  </a:lnTo>
                  <a:lnTo>
                    <a:pt x="68089" y="327273"/>
                  </a:lnTo>
                  <a:lnTo>
                    <a:pt x="68089" y="79474"/>
                  </a:lnTo>
                  <a:cubicBezTo>
                    <a:pt x="64220" y="82897"/>
                    <a:pt x="59643" y="86134"/>
                    <a:pt x="54360" y="89185"/>
                  </a:cubicBezTo>
                  <a:cubicBezTo>
                    <a:pt x="49077" y="92236"/>
                    <a:pt x="43458" y="94990"/>
                    <a:pt x="37505" y="97445"/>
                  </a:cubicBezTo>
                  <a:cubicBezTo>
                    <a:pt x="31552" y="99901"/>
                    <a:pt x="25376" y="101985"/>
                    <a:pt x="18976" y="103696"/>
                  </a:cubicBezTo>
                  <a:cubicBezTo>
                    <a:pt x="12576" y="105408"/>
                    <a:pt x="6251" y="106635"/>
                    <a:pt x="0" y="107380"/>
                  </a:cubicBezTo>
                  <a:lnTo>
                    <a:pt x="0" y="47997"/>
                  </a:lnTo>
                  <a:cubicBezTo>
                    <a:pt x="18306" y="42639"/>
                    <a:pt x="35570" y="35793"/>
                    <a:pt x="51793" y="27459"/>
                  </a:cubicBezTo>
                  <a:cubicBezTo>
                    <a:pt x="68015" y="19125"/>
                    <a:pt x="82674" y="9972"/>
                    <a:pt x="9577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7" name="Freeform 156"/>
            <p:cNvSpPr/>
            <p:nvPr/>
          </p:nvSpPr>
          <p:spPr bwMode="auto">
            <a:xfrm>
              <a:off x="3921673" y="2760845"/>
              <a:ext cx="138411" cy="327273"/>
            </a:xfrm>
            <a:custGeom>
              <a:avLst/>
              <a:gdLst/>
              <a:ahLst/>
              <a:cxnLst/>
              <a:rect l="l" t="t" r="r" b="b"/>
              <a:pathLst>
                <a:path w="138411" h="327273">
                  <a:moveTo>
                    <a:pt x="95771" y="0"/>
                  </a:moveTo>
                  <a:lnTo>
                    <a:pt x="138411" y="0"/>
                  </a:lnTo>
                  <a:lnTo>
                    <a:pt x="138411" y="327273"/>
                  </a:lnTo>
                  <a:lnTo>
                    <a:pt x="68089" y="327273"/>
                  </a:lnTo>
                  <a:lnTo>
                    <a:pt x="68089" y="79474"/>
                  </a:lnTo>
                  <a:cubicBezTo>
                    <a:pt x="64220" y="82897"/>
                    <a:pt x="59643" y="86134"/>
                    <a:pt x="54360" y="89185"/>
                  </a:cubicBezTo>
                  <a:cubicBezTo>
                    <a:pt x="49077" y="92236"/>
                    <a:pt x="43458" y="94990"/>
                    <a:pt x="37505" y="97445"/>
                  </a:cubicBezTo>
                  <a:cubicBezTo>
                    <a:pt x="31552" y="99901"/>
                    <a:pt x="25376" y="101985"/>
                    <a:pt x="18976" y="103696"/>
                  </a:cubicBezTo>
                  <a:cubicBezTo>
                    <a:pt x="12576" y="105408"/>
                    <a:pt x="6251" y="106635"/>
                    <a:pt x="0" y="107380"/>
                  </a:cubicBezTo>
                  <a:lnTo>
                    <a:pt x="0" y="47997"/>
                  </a:lnTo>
                  <a:cubicBezTo>
                    <a:pt x="18306" y="42639"/>
                    <a:pt x="35570" y="35793"/>
                    <a:pt x="51793" y="27459"/>
                  </a:cubicBezTo>
                  <a:cubicBezTo>
                    <a:pt x="68015" y="19125"/>
                    <a:pt x="82674" y="9972"/>
                    <a:pt x="9577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Freeform 159"/>
            <p:cNvSpPr/>
            <p:nvPr/>
          </p:nvSpPr>
          <p:spPr bwMode="auto">
            <a:xfrm>
              <a:off x="7627724" y="2905761"/>
              <a:ext cx="266381" cy="379849"/>
            </a:xfrm>
            <a:custGeom>
              <a:avLst/>
              <a:gdLst/>
              <a:ahLst/>
              <a:cxnLst/>
              <a:rect l="l" t="t" r="r" b="b"/>
              <a:pathLst>
                <a:path w="232172" h="331068">
                  <a:moveTo>
                    <a:pt x="120551" y="0"/>
                  </a:moveTo>
                  <a:cubicBezTo>
                    <a:pt x="194965" y="0"/>
                    <a:pt x="232172" y="54397"/>
                    <a:pt x="232172" y="163190"/>
                  </a:cubicBezTo>
                  <a:cubicBezTo>
                    <a:pt x="232172" y="217364"/>
                    <a:pt x="222014" y="258887"/>
                    <a:pt x="201699" y="287759"/>
                  </a:cubicBezTo>
                  <a:cubicBezTo>
                    <a:pt x="181384" y="316632"/>
                    <a:pt x="152251" y="331068"/>
                    <a:pt x="114300" y="331068"/>
                  </a:cubicBezTo>
                  <a:cubicBezTo>
                    <a:pt x="38100" y="331068"/>
                    <a:pt x="0" y="277564"/>
                    <a:pt x="0" y="170557"/>
                  </a:cubicBezTo>
                  <a:cubicBezTo>
                    <a:pt x="0" y="115044"/>
                    <a:pt x="10306" y="72740"/>
                    <a:pt x="30919" y="43644"/>
                  </a:cubicBezTo>
                  <a:cubicBezTo>
                    <a:pt x="51532" y="14548"/>
                    <a:pt x="81409" y="0"/>
                    <a:pt x="120551" y="0"/>
                  </a:cubicBezTo>
                  <a:close/>
                  <a:moveTo>
                    <a:pt x="117425" y="53801"/>
                  </a:moveTo>
                  <a:cubicBezTo>
                    <a:pt x="86915" y="53801"/>
                    <a:pt x="71661" y="92125"/>
                    <a:pt x="71661" y="168771"/>
                  </a:cubicBezTo>
                  <a:cubicBezTo>
                    <a:pt x="71661" y="240953"/>
                    <a:pt x="86618" y="277044"/>
                    <a:pt x="116532" y="277044"/>
                  </a:cubicBezTo>
                  <a:cubicBezTo>
                    <a:pt x="145703" y="277044"/>
                    <a:pt x="160288" y="239837"/>
                    <a:pt x="160288" y="165422"/>
                  </a:cubicBezTo>
                  <a:cubicBezTo>
                    <a:pt x="160288" y="91008"/>
                    <a:pt x="146000" y="53801"/>
                    <a:pt x="117425" y="53801"/>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1" name="Freeform 160"/>
            <p:cNvSpPr/>
            <p:nvPr/>
          </p:nvSpPr>
          <p:spPr bwMode="auto">
            <a:xfrm>
              <a:off x="8007968" y="2911270"/>
              <a:ext cx="153052" cy="361892"/>
            </a:xfrm>
            <a:custGeom>
              <a:avLst/>
              <a:gdLst/>
              <a:ahLst/>
              <a:cxnLst/>
              <a:rect l="l" t="t" r="r" b="b"/>
              <a:pathLst>
                <a:path w="138411" h="327273">
                  <a:moveTo>
                    <a:pt x="95771" y="0"/>
                  </a:moveTo>
                  <a:lnTo>
                    <a:pt x="138411" y="0"/>
                  </a:lnTo>
                  <a:lnTo>
                    <a:pt x="138411" y="327273"/>
                  </a:lnTo>
                  <a:lnTo>
                    <a:pt x="68089" y="327273"/>
                  </a:lnTo>
                  <a:lnTo>
                    <a:pt x="68089" y="79474"/>
                  </a:lnTo>
                  <a:cubicBezTo>
                    <a:pt x="64220" y="82897"/>
                    <a:pt x="59643" y="86134"/>
                    <a:pt x="54360" y="89185"/>
                  </a:cubicBezTo>
                  <a:cubicBezTo>
                    <a:pt x="49077" y="92236"/>
                    <a:pt x="43458" y="94990"/>
                    <a:pt x="37505" y="97445"/>
                  </a:cubicBezTo>
                  <a:cubicBezTo>
                    <a:pt x="31552" y="99901"/>
                    <a:pt x="25376" y="101985"/>
                    <a:pt x="18976" y="103696"/>
                  </a:cubicBezTo>
                  <a:cubicBezTo>
                    <a:pt x="12576" y="105408"/>
                    <a:pt x="6251" y="106635"/>
                    <a:pt x="0" y="107380"/>
                  </a:cubicBezTo>
                  <a:lnTo>
                    <a:pt x="0" y="47997"/>
                  </a:lnTo>
                  <a:cubicBezTo>
                    <a:pt x="18306" y="42639"/>
                    <a:pt x="35570" y="35793"/>
                    <a:pt x="51793" y="27459"/>
                  </a:cubicBezTo>
                  <a:cubicBezTo>
                    <a:pt x="68015" y="19125"/>
                    <a:pt x="82674" y="9972"/>
                    <a:pt x="9577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2" name="Freeform 161"/>
            <p:cNvSpPr/>
            <p:nvPr/>
          </p:nvSpPr>
          <p:spPr bwMode="auto">
            <a:xfrm>
              <a:off x="8297528" y="2911270"/>
              <a:ext cx="153052" cy="361892"/>
            </a:xfrm>
            <a:custGeom>
              <a:avLst/>
              <a:gdLst/>
              <a:ahLst/>
              <a:cxnLst/>
              <a:rect l="l" t="t" r="r" b="b"/>
              <a:pathLst>
                <a:path w="138411" h="327273">
                  <a:moveTo>
                    <a:pt x="95771" y="0"/>
                  </a:moveTo>
                  <a:lnTo>
                    <a:pt x="138411" y="0"/>
                  </a:lnTo>
                  <a:lnTo>
                    <a:pt x="138411" y="327273"/>
                  </a:lnTo>
                  <a:lnTo>
                    <a:pt x="68089" y="327273"/>
                  </a:lnTo>
                  <a:lnTo>
                    <a:pt x="68089" y="79474"/>
                  </a:lnTo>
                  <a:cubicBezTo>
                    <a:pt x="64220" y="82897"/>
                    <a:pt x="59643" y="86134"/>
                    <a:pt x="54360" y="89185"/>
                  </a:cubicBezTo>
                  <a:cubicBezTo>
                    <a:pt x="49077" y="92236"/>
                    <a:pt x="43458" y="94990"/>
                    <a:pt x="37505" y="97445"/>
                  </a:cubicBezTo>
                  <a:cubicBezTo>
                    <a:pt x="31552" y="99901"/>
                    <a:pt x="25376" y="101985"/>
                    <a:pt x="18976" y="103696"/>
                  </a:cubicBezTo>
                  <a:cubicBezTo>
                    <a:pt x="12576" y="105408"/>
                    <a:pt x="6251" y="106635"/>
                    <a:pt x="0" y="107380"/>
                  </a:cubicBezTo>
                  <a:lnTo>
                    <a:pt x="0" y="47997"/>
                  </a:lnTo>
                  <a:cubicBezTo>
                    <a:pt x="18306" y="42639"/>
                    <a:pt x="35570" y="35793"/>
                    <a:pt x="51793" y="27459"/>
                  </a:cubicBezTo>
                  <a:cubicBezTo>
                    <a:pt x="68015" y="19125"/>
                    <a:pt x="82674" y="9972"/>
                    <a:pt x="9577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8" name="Freeform 167"/>
            <p:cNvSpPr/>
            <p:nvPr/>
          </p:nvSpPr>
          <p:spPr bwMode="auto">
            <a:xfrm>
              <a:off x="5650984" y="2862563"/>
              <a:ext cx="138408" cy="327275"/>
            </a:xfrm>
            <a:custGeom>
              <a:avLst/>
              <a:gdLst/>
              <a:ahLst/>
              <a:cxnLst/>
              <a:rect l="l" t="t" r="r" b="b"/>
              <a:pathLst>
                <a:path w="138411" h="327273">
                  <a:moveTo>
                    <a:pt x="95771" y="0"/>
                  </a:moveTo>
                  <a:lnTo>
                    <a:pt x="138411" y="0"/>
                  </a:lnTo>
                  <a:lnTo>
                    <a:pt x="138411" y="327273"/>
                  </a:lnTo>
                  <a:lnTo>
                    <a:pt x="68089" y="327273"/>
                  </a:lnTo>
                  <a:lnTo>
                    <a:pt x="68089" y="79474"/>
                  </a:lnTo>
                  <a:cubicBezTo>
                    <a:pt x="64220" y="82897"/>
                    <a:pt x="59643" y="86134"/>
                    <a:pt x="54360" y="89185"/>
                  </a:cubicBezTo>
                  <a:cubicBezTo>
                    <a:pt x="49077" y="92236"/>
                    <a:pt x="43458" y="94990"/>
                    <a:pt x="37505" y="97445"/>
                  </a:cubicBezTo>
                  <a:cubicBezTo>
                    <a:pt x="31552" y="99901"/>
                    <a:pt x="25376" y="101985"/>
                    <a:pt x="18976" y="103696"/>
                  </a:cubicBezTo>
                  <a:cubicBezTo>
                    <a:pt x="12576" y="105408"/>
                    <a:pt x="6251" y="106635"/>
                    <a:pt x="0" y="107380"/>
                  </a:cubicBezTo>
                  <a:lnTo>
                    <a:pt x="0" y="47997"/>
                  </a:lnTo>
                  <a:cubicBezTo>
                    <a:pt x="18306" y="42639"/>
                    <a:pt x="35570" y="35793"/>
                    <a:pt x="51793" y="27459"/>
                  </a:cubicBezTo>
                  <a:cubicBezTo>
                    <a:pt x="68015" y="19125"/>
                    <a:pt x="82674" y="9972"/>
                    <a:pt x="95771"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9" name="Freeform 168"/>
            <p:cNvSpPr/>
            <p:nvPr/>
          </p:nvSpPr>
          <p:spPr bwMode="auto">
            <a:xfrm>
              <a:off x="6159599" y="2845603"/>
              <a:ext cx="138408" cy="327275"/>
            </a:xfrm>
            <a:custGeom>
              <a:avLst/>
              <a:gdLst/>
              <a:ahLst/>
              <a:cxnLst/>
              <a:rect l="l" t="t" r="r" b="b"/>
              <a:pathLst>
                <a:path w="138411" h="327273">
                  <a:moveTo>
                    <a:pt x="95771" y="0"/>
                  </a:moveTo>
                  <a:lnTo>
                    <a:pt x="138411" y="0"/>
                  </a:lnTo>
                  <a:lnTo>
                    <a:pt x="138411" y="327273"/>
                  </a:lnTo>
                  <a:lnTo>
                    <a:pt x="68089" y="327273"/>
                  </a:lnTo>
                  <a:lnTo>
                    <a:pt x="68089" y="79474"/>
                  </a:lnTo>
                  <a:cubicBezTo>
                    <a:pt x="64220" y="82897"/>
                    <a:pt x="59643" y="86134"/>
                    <a:pt x="54360" y="89185"/>
                  </a:cubicBezTo>
                  <a:cubicBezTo>
                    <a:pt x="49077" y="92236"/>
                    <a:pt x="43458" y="94990"/>
                    <a:pt x="37505" y="97445"/>
                  </a:cubicBezTo>
                  <a:cubicBezTo>
                    <a:pt x="31552" y="99901"/>
                    <a:pt x="25376" y="101985"/>
                    <a:pt x="18976" y="103696"/>
                  </a:cubicBezTo>
                  <a:cubicBezTo>
                    <a:pt x="12576" y="105408"/>
                    <a:pt x="6251" y="106635"/>
                    <a:pt x="0" y="107380"/>
                  </a:cubicBezTo>
                  <a:lnTo>
                    <a:pt x="0" y="47997"/>
                  </a:lnTo>
                  <a:cubicBezTo>
                    <a:pt x="18306" y="42639"/>
                    <a:pt x="35570" y="35793"/>
                    <a:pt x="51793" y="27459"/>
                  </a:cubicBezTo>
                  <a:cubicBezTo>
                    <a:pt x="68015" y="19125"/>
                    <a:pt x="82674" y="9972"/>
                    <a:pt x="95771"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0" name="Freeform 169"/>
            <p:cNvSpPr/>
            <p:nvPr/>
          </p:nvSpPr>
          <p:spPr bwMode="auto">
            <a:xfrm>
              <a:off x="5880960" y="2815700"/>
              <a:ext cx="266379" cy="379847"/>
            </a:xfrm>
            <a:custGeom>
              <a:avLst/>
              <a:gdLst/>
              <a:ahLst/>
              <a:cxnLst/>
              <a:rect l="l" t="t" r="r" b="b"/>
              <a:pathLst>
                <a:path w="232172" h="331068">
                  <a:moveTo>
                    <a:pt x="120551" y="0"/>
                  </a:moveTo>
                  <a:cubicBezTo>
                    <a:pt x="194965" y="0"/>
                    <a:pt x="232172" y="54397"/>
                    <a:pt x="232172" y="163190"/>
                  </a:cubicBezTo>
                  <a:cubicBezTo>
                    <a:pt x="232172" y="217364"/>
                    <a:pt x="222014" y="258887"/>
                    <a:pt x="201699" y="287759"/>
                  </a:cubicBezTo>
                  <a:cubicBezTo>
                    <a:pt x="181384" y="316632"/>
                    <a:pt x="152251" y="331068"/>
                    <a:pt x="114300" y="331068"/>
                  </a:cubicBezTo>
                  <a:cubicBezTo>
                    <a:pt x="38100" y="331068"/>
                    <a:pt x="0" y="277564"/>
                    <a:pt x="0" y="170557"/>
                  </a:cubicBezTo>
                  <a:cubicBezTo>
                    <a:pt x="0" y="115044"/>
                    <a:pt x="10306" y="72740"/>
                    <a:pt x="30919" y="43644"/>
                  </a:cubicBezTo>
                  <a:cubicBezTo>
                    <a:pt x="51532" y="14548"/>
                    <a:pt x="81409" y="0"/>
                    <a:pt x="120551" y="0"/>
                  </a:cubicBezTo>
                  <a:close/>
                  <a:moveTo>
                    <a:pt x="117425" y="53801"/>
                  </a:moveTo>
                  <a:cubicBezTo>
                    <a:pt x="86915" y="53801"/>
                    <a:pt x="71661" y="92125"/>
                    <a:pt x="71661" y="168771"/>
                  </a:cubicBezTo>
                  <a:cubicBezTo>
                    <a:pt x="71661" y="240953"/>
                    <a:pt x="86618" y="277044"/>
                    <a:pt x="116532" y="277044"/>
                  </a:cubicBezTo>
                  <a:cubicBezTo>
                    <a:pt x="145703" y="277044"/>
                    <a:pt x="160288" y="239837"/>
                    <a:pt x="160288" y="165422"/>
                  </a:cubicBezTo>
                  <a:cubicBezTo>
                    <a:pt x="160288" y="91008"/>
                    <a:pt x="146000" y="53801"/>
                    <a:pt x="117425" y="53801"/>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1" name="Freeform 170"/>
            <p:cNvSpPr/>
            <p:nvPr/>
          </p:nvSpPr>
          <p:spPr bwMode="auto">
            <a:xfrm>
              <a:off x="5880960" y="3392138"/>
              <a:ext cx="266379" cy="379847"/>
            </a:xfrm>
            <a:custGeom>
              <a:avLst/>
              <a:gdLst/>
              <a:ahLst/>
              <a:cxnLst/>
              <a:rect l="l" t="t" r="r" b="b"/>
              <a:pathLst>
                <a:path w="232172" h="331068">
                  <a:moveTo>
                    <a:pt x="120551" y="0"/>
                  </a:moveTo>
                  <a:cubicBezTo>
                    <a:pt x="194965" y="0"/>
                    <a:pt x="232172" y="54397"/>
                    <a:pt x="232172" y="163190"/>
                  </a:cubicBezTo>
                  <a:cubicBezTo>
                    <a:pt x="232172" y="217364"/>
                    <a:pt x="222014" y="258887"/>
                    <a:pt x="201699" y="287759"/>
                  </a:cubicBezTo>
                  <a:cubicBezTo>
                    <a:pt x="181384" y="316632"/>
                    <a:pt x="152251" y="331068"/>
                    <a:pt x="114300" y="331068"/>
                  </a:cubicBezTo>
                  <a:cubicBezTo>
                    <a:pt x="38100" y="331068"/>
                    <a:pt x="0" y="277564"/>
                    <a:pt x="0" y="170557"/>
                  </a:cubicBezTo>
                  <a:cubicBezTo>
                    <a:pt x="0" y="115044"/>
                    <a:pt x="10306" y="72740"/>
                    <a:pt x="30919" y="43644"/>
                  </a:cubicBezTo>
                  <a:cubicBezTo>
                    <a:pt x="51532" y="14548"/>
                    <a:pt x="81409" y="0"/>
                    <a:pt x="120551" y="0"/>
                  </a:cubicBezTo>
                  <a:close/>
                  <a:moveTo>
                    <a:pt x="117425" y="53801"/>
                  </a:moveTo>
                  <a:cubicBezTo>
                    <a:pt x="86915" y="53801"/>
                    <a:pt x="71661" y="92125"/>
                    <a:pt x="71661" y="168771"/>
                  </a:cubicBezTo>
                  <a:cubicBezTo>
                    <a:pt x="71661" y="240953"/>
                    <a:pt x="86618" y="277044"/>
                    <a:pt x="116532" y="277044"/>
                  </a:cubicBezTo>
                  <a:cubicBezTo>
                    <a:pt x="145703" y="277044"/>
                    <a:pt x="160288" y="239837"/>
                    <a:pt x="160288" y="165422"/>
                  </a:cubicBezTo>
                  <a:cubicBezTo>
                    <a:pt x="160288" y="91008"/>
                    <a:pt x="146000" y="53801"/>
                    <a:pt x="117425" y="53801"/>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2" name="Freeform 171"/>
            <p:cNvSpPr/>
            <p:nvPr/>
          </p:nvSpPr>
          <p:spPr bwMode="auto">
            <a:xfrm>
              <a:off x="5650982" y="3394491"/>
              <a:ext cx="138407" cy="386541"/>
            </a:xfrm>
            <a:custGeom>
              <a:avLst/>
              <a:gdLst/>
              <a:ahLst/>
              <a:cxnLst/>
              <a:rect l="l" t="t" r="r" b="b"/>
              <a:pathLst>
                <a:path w="138411" h="327273">
                  <a:moveTo>
                    <a:pt x="95771" y="0"/>
                  </a:moveTo>
                  <a:lnTo>
                    <a:pt x="138411" y="0"/>
                  </a:lnTo>
                  <a:lnTo>
                    <a:pt x="138411" y="327273"/>
                  </a:lnTo>
                  <a:lnTo>
                    <a:pt x="68089" y="327273"/>
                  </a:lnTo>
                  <a:lnTo>
                    <a:pt x="68089" y="79474"/>
                  </a:lnTo>
                  <a:cubicBezTo>
                    <a:pt x="64220" y="82897"/>
                    <a:pt x="59643" y="86134"/>
                    <a:pt x="54360" y="89185"/>
                  </a:cubicBezTo>
                  <a:cubicBezTo>
                    <a:pt x="49077" y="92236"/>
                    <a:pt x="43458" y="94990"/>
                    <a:pt x="37505" y="97445"/>
                  </a:cubicBezTo>
                  <a:cubicBezTo>
                    <a:pt x="31552" y="99901"/>
                    <a:pt x="25376" y="101985"/>
                    <a:pt x="18976" y="103696"/>
                  </a:cubicBezTo>
                  <a:cubicBezTo>
                    <a:pt x="12576" y="105408"/>
                    <a:pt x="6251" y="106635"/>
                    <a:pt x="0" y="107380"/>
                  </a:cubicBezTo>
                  <a:lnTo>
                    <a:pt x="0" y="47997"/>
                  </a:lnTo>
                  <a:cubicBezTo>
                    <a:pt x="18306" y="42639"/>
                    <a:pt x="35570" y="35793"/>
                    <a:pt x="51793" y="27459"/>
                  </a:cubicBezTo>
                  <a:cubicBezTo>
                    <a:pt x="68015" y="19125"/>
                    <a:pt x="82674" y="9972"/>
                    <a:pt x="95771"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4" name="Freeform 173"/>
            <p:cNvSpPr/>
            <p:nvPr/>
          </p:nvSpPr>
          <p:spPr bwMode="auto">
            <a:xfrm>
              <a:off x="5428468" y="3394491"/>
              <a:ext cx="138407" cy="386541"/>
            </a:xfrm>
            <a:custGeom>
              <a:avLst/>
              <a:gdLst/>
              <a:ahLst/>
              <a:cxnLst/>
              <a:rect l="l" t="t" r="r" b="b"/>
              <a:pathLst>
                <a:path w="138411" h="327273">
                  <a:moveTo>
                    <a:pt x="95771" y="0"/>
                  </a:moveTo>
                  <a:lnTo>
                    <a:pt x="138411" y="0"/>
                  </a:lnTo>
                  <a:lnTo>
                    <a:pt x="138411" y="327273"/>
                  </a:lnTo>
                  <a:lnTo>
                    <a:pt x="68089" y="327273"/>
                  </a:lnTo>
                  <a:lnTo>
                    <a:pt x="68089" y="79474"/>
                  </a:lnTo>
                  <a:cubicBezTo>
                    <a:pt x="64220" y="82897"/>
                    <a:pt x="59643" y="86134"/>
                    <a:pt x="54360" y="89185"/>
                  </a:cubicBezTo>
                  <a:cubicBezTo>
                    <a:pt x="49077" y="92236"/>
                    <a:pt x="43458" y="94990"/>
                    <a:pt x="37505" y="97445"/>
                  </a:cubicBezTo>
                  <a:cubicBezTo>
                    <a:pt x="31552" y="99901"/>
                    <a:pt x="25376" y="101985"/>
                    <a:pt x="18976" y="103696"/>
                  </a:cubicBezTo>
                  <a:cubicBezTo>
                    <a:pt x="12576" y="105408"/>
                    <a:pt x="6251" y="106635"/>
                    <a:pt x="0" y="107380"/>
                  </a:cubicBezTo>
                  <a:lnTo>
                    <a:pt x="0" y="47997"/>
                  </a:lnTo>
                  <a:cubicBezTo>
                    <a:pt x="18306" y="42639"/>
                    <a:pt x="35570" y="35793"/>
                    <a:pt x="51793" y="27459"/>
                  </a:cubicBezTo>
                  <a:cubicBezTo>
                    <a:pt x="68015" y="19125"/>
                    <a:pt x="82674" y="9972"/>
                    <a:pt x="95771"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5" name="Freeform 174"/>
            <p:cNvSpPr/>
            <p:nvPr/>
          </p:nvSpPr>
          <p:spPr bwMode="auto">
            <a:xfrm>
              <a:off x="6233762" y="3394491"/>
              <a:ext cx="138407" cy="386541"/>
            </a:xfrm>
            <a:custGeom>
              <a:avLst/>
              <a:gdLst/>
              <a:ahLst/>
              <a:cxnLst/>
              <a:rect l="l" t="t" r="r" b="b"/>
              <a:pathLst>
                <a:path w="138411" h="327273">
                  <a:moveTo>
                    <a:pt x="95771" y="0"/>
                  </a:moveTo>
                  <a:lnTo>
                    <a:pt x="138411" y="0"/>
                  </a:lnTo>
                  <a:lnTo>
                    <a:pt x="138411" y="327273"/>
                  </a:lnTo>
                  <a:lnTo>
                    <a:pt x="68089" y="327273"/>
                  </a:lnTo>
                  <a:lnTo>
                    <a:pt x="68089" y="79474"/>
                  </a:lnTo>
                  <a:cubicBezTo>
                    <a:pt x="64220" y="82897"/>
                    <a:pt x="59643" y="86134"/>
                    <a:pt x="54360" y="89185"/>
                  </a:cubicBezTo>
                  <a:cubicBezTo>
                    <a:pt x="49077" y="92236"/>
                    <a:pt x="43458" y="94990"/>
                    <a:pt x="37505" y="97445"/>
                  </a:cubicBezTo>
                  <a:cubicBezTo>
                    <a:pt x="31552" y="99901"/>
                    <a:pt x="25376" y="101985"/>
                    <a:pt x="18976" y="103696"/>
                  </a:cubicBezTo>
                  <a:cubicBezTo>
                    <a:pt x="12576" y="105408"/>
                    <a:pt x="6251" y="106635"/>
                    <a:pt x="0" y="107380"/>
                  </a:cubicBezTo>
                  <a:lnTo>
                    <a:pt x="0" y="47997"/>
                  </a:lnTo>
                  <a:cubicBezTo>
                    <a:pt x="18306" y="42639"/>
                    <a:pt x="35570" y="35793"/>
                    <a:pt x="51793" y="27459"/>
                  </a:cubicBezTo>
                  <a:cubicBezTo>
                    <a:pt x="68015" y="19125"/>
                    <a:pt x="82674" y="9972"/>
                    <a:pt x="95771"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6" name="Freeform 175"/>
            <p:cNvSpPr/>
            <p:nvPr/>
          </p:nvSpPr>
          <p:spPr bwMode="auto">
            <a:xfrm>
              <a:off x="6431949" y="3392139"/>
              <a:ext cx="266380" cy="379846"/>
            </a:xfrm>
            <a:custGeom>
              <a:avLst/>
              <a:gdLst/>
              <a:ahLst/>
              <a:cxnLst/>
              <a:rect l="l" t="t" r="r" b="b"/>
              <a:pathLst>
                <a:path w="232172" h="331068">
                  <a:moveTo>
                    <a:pt x="120551" y="0"/>
                  </a:moveTo>
                  <a:cubicBezTo>
                    <a:pt x="194965" y="0"/>
                    <a:pt x="232172" y="54397"/>
                    <a:pt x="232172" y="163190"/>
                  </a:cubicBezTo>
                  <a:cubicBezTo>
                    <a:pt x="232172" y="217364"/>
                    <a:pt x="222014" y="258887"/>
                    <a:pt x="201699" y="287759"/>
                  </a:cubicBezTo>
                  <a:cubicBezTo>
                    <a:pt x="181384" y="316632"/>
                    <a:pt x="152251" y="331068"/>
                    <a:pt x="114300" y="331068"/>
                  </a:cubicBezTo>
                  <a:cubicBezTo>
                    <a:pt x="38100" y="331068"/>
                    <a:pt x="0" y="277564"/>
                    <a:pt x="0" y="170557"/>
                  </a:cubicBezTo>
                  <a:cubicBezTo>
                    <a:pt x="0" y="115044"/>
                    <a:pt x="10306" y="72740"/>
                    <a:pt x="30919" y="43644"/>
                  </a:cubicBezTo>
                  <a:cubicBezTo>
                    <a:pt x="51532" y="14548"/>
                    <a:pt x="81409" y="0"/>
                    <a:pt x="120551" y="0"/>
                  </a:cubicBezTo>
                  <a:close/>
                  <a:moveTo>
                    <a:pt x="117425" y="53801"/>
                  </a:moveTo>
                  <a:cubicBezTo>
                    <a:pt x="86915" y="53801"/>
                    <a:pt x="71661" y="92125"/>
                    <a:pt x="71661" y="168771"/>
                  </a:cubicBezTo>
                  <a:cubicBezTo>
                    <a:pt x="71661" y="240953"/>
                    <a:pt x="86618" y="277044"/>
                    <a:pt x="116532" y="277044"/>
                  </a:cubicBezTo>
                  <a:cubicBezTo>
                    <a:pt x="145703" y="277044"/>
                    <a:pt x="160288" y="239837"/>
                    <a:pt x="160288" y="165422"/>
                  </a:cubicBezTo>
                  <a:cubicBezTo>
                    <a:pt x="160288" y="91008"/>
                    <a:pt x="146000" y="53801"/>
                    <a:pt x="117425" y="53801"/>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Freeform 176"/>
            <p:cNvSpPr/>
            <p:nvPr/>
          </p:nvSpPr>
          <p:spPr bwMode="auto">
            <a:xfrm>
              <a:off x="5880959" y="3831872"/>
              <a:ext cx="266380" cy="379846"/>
            </a:xfrm>
            <a:custGeom>
              <a:avLst/>
              <a:gdLst/>
              <a:ahLst/>
              <a:cxnLst/>
              <a:rect l="l" t="t" r="r" b="b"/>
              <a:pathLst>
                <a:path w="232172" h="331068">
                  <a:moveTo>
                    <a:pt x="120551" y="0"/>
                  </a:moveTo>
                  <a:cubicBezTo>
                    <a:pt x="194965" y="0"/>
                    <a:pt x="232172" y="54397"/>
                    <a:pt x="232172" y="163190"/>
                  </a:cubicBezTo>
                  <a:cubicBezTo>
                    <a:pt x="232172" y="217364"/>
                    <a:pt x="222014" y="258887"/>
                    <a:pt x="201699" y="287759"/>
                  </a:cubicBezTo>
                  <a:cubicBezTo>
                    <a:pt x="181384" y="316632"/>
                    <a:pt x="152251" y="331068"/>
                    <a:pt x="114300" y="331068"/>
                  </a:cubicBezTo>
                  <a:cubicBezTo>
                    <a:pt x="38100" y="331068"/>
                    <a:pt x="0" y="277564"/>
                    <a:pt x="0" y="170557"/>
                  </a:cubicBezTo>
                  <a:cubicBezTo>
                    <a:pt x="0" y="115044"/>
                    <a:pt x="10306" y="72740"/>
                    <a:pt x="30919" y="43644"/>
                  </a:cubicBezTo>
                  <a:cubicBezTo>
                    <a:pt x="51532" y="14548"/>
                    <a:pt x="81409" y="0"/>
                    <a:pt x="120551" y="0"/>
                  </a:cubicBezTo>
                  <a:close/>
                  <a:moveTo>
                    <a:pt x="117425" y="53801"/>
                  </a:moveTo>
                  <a:cubicBezTo>
                    <a:pt x="86915" y="53801"/>
                    <a:pt x="71661" y="92125"/>
                    <a:pt x="71661" y="168771"/>
                  </a:cubicBezTo>
                  <a:cubicBezTo>
                    <a:pt x="71661" y="240953"/>
                    <a:pt x="86618" y="277044"/>
                    <a:pt x="116532" y="277044"/>
                  </a:cubicBezTo>
                  <a:cubicBezTo>
                    <a:pt x="145703" y="277044"/>
                    <a:pt x="160288" y="239837"/>
                    <a:pt x="160288" y="165422"/>
                  </a:cubicBezTo>
                  <a:cubicBezTo>
                    <a:pt x="160288" y="91008"/>
                    <a:pt x="146000" y="53801"/>
                    <a:pt x="117425" y="53801"/>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8" name="Freeform 177"/>
            <p:cNvSpPr/>
            <p:nvPr/>
          </p:nvSpPr>
          <p:spPr bwMode="auto">
            <a:xfrm>
              <a:off x="5650982" y="3834224"/>
              <a:ext cx="138407" cy="386541"/>
            </a:xfrm>
            <a:custGeom>
              <a:avLst/>
              <a:gdLst/>
              <a:ahLst/>
              <a:cxnLst/>
              <a:rect l="l" t="t" r="r" b="b"/>
              <a:pathLst>
                <a:path w="138411" h="327273">
                  <a:moveTo>
                    <a:pt x="95771" y="0"/>
                  </a:moveTo>
                  <a:lnTo>
                    <a:pt x="138411" y="0"/>
                  </a:lnTo>
                  <a:lnTo>
                    <a:pt x="138411" y="327273"/>
                  </a:lnTo>
                  <a:lnTo>
                    <a:pt x="68089" y="327273"/>
                  </a:lnTo>
                  <a:lnTo>
                    <a:pt x="68089" y="79474"/>
                  </a:lnTo>
                  <a:cubicBezTo>
                    <a:pt x="64220" y="82897"/>
                    <a:pt x="59643" y="86134"/>
                    <a:pt x="54360" y="89185"/>
                  </a:cubicBezTo>
                  <a:cubicBezTo>
                    <a:pt x="49077" y="92236"/>
                    <a:pt x="43458" y="94990"/>
                    <a:pt x="37505" y="97445"/>
                  </a:cubicBezTo>
                  <a:cubicBezTo>
                    <a:pt x="31552" y="99901"/>
                    <a:pt x="25376" y="101985"/>
                    <a:pt x="18976" y="103696"/>
                  </a:cubicBezTo>
                  <a:cubicBezTo>
                    <a:pt x="12576" y="105408"/>
                    <a:pt x="6251" y="106635"/>
                    <a:pt x="0" y="107380"/>
                  </a:cubicBezTo>
                  <a:lnTo>
                    <a:pt x="0" y="47997"/>
                  </a:lnTo>
                  <a:cubicBezTo>
                    <a:pt x="18306" y="42639"/>
                    <a:pt x="35570" y="35793"/>
                    <a:pt x="51793" y="27459"/>
                  </a:cubicBezTo>
                  <a:cubicBezTo>
                    <a:pt x="68015" y="19125"/>
                    <a:pt x="82674" y="9972"/>
                    <a:pt x="95771"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9" name="Freeform 178"/>
            <p:cNvSpPr/>
            <p:nvPr/>
          </p:nvSpPr>
          <p:spPr bwMode="auto">
            <a:xfrm>
              <a:off x="6251819" y="3831872"/>
              <a:ext cx="266380" cy="379846"/>
            </a:xfrm>
            <a:custGeom>
              <a:avLst/>
              <a:gdLst/>
              <a:ahLst/>
              <a:cxnLst/>
              <a:rect l="l" t="t" r="r" b="b"/>
              <a:pathLst>
                <a:path w="232172" h="331068">
                  <a:moveTo>
                    <a:pt x="120551" y="0"/>
                  </a:moveTo>
                  <a:cubicBezTo>
                    <a:pt x="194965" y="0"/>
                    <a:pt x="232172" y="54397"/>
                    <a:pt x="232172" y="163190"/>
                  </a:cubicBezTo>
                  <a:cubicBezTo>
                    <a:pt x="232172" y="217364"/>
                    <a:pt x="222014" y="258887"/>
                    <a:pt x="201699" y="287759"/>
                  </a:cubicBezTo>
                  <a:cubicBezTo>
                    <a:pt x="181384" y="316632"/>
                    <a:pt x="152251" y="331068"/>
                    <a:pt x="114300" y="331068"/>
                  </a:cubicBezTo>
                  <a:cubicBezTo>
                    <a:pt x="38100" y="331068"/>
                    <a:pt x="0" y="277564"/>
                    <a:pt x="0" y="170557"/>
                  </a:cubicBezTo>
                  <a:cubicBezTo>
                    <a:pt x="0" y="115044"/>
                    <a:pt x="10306" y="72740"/>
                    <a:pt x="30919" y="43644"/>
                  </a:cubicBezTo>
                  <a:cubicBezTo>
                    <a:pt x="51532" y="14548"/>
                    <a:pt x="81409" y="0"/>
                    <a:pt x="120551" y="0"/>
                  </a:cubicBezTo>
                  <a:close/>
                  <a:moveTo>
                    <a:pt x="117425" y="53801"/>
                  </a:moveTo>
                  <a:cubicBezTo>
                    <a:pt x="86915" y="53801"/>
                    <a:pt x="71661" y="92125"/>
                    <a:pt x="71661" y="168771"/>
                  </a:cubicBezTo>
                  <a:cubicBezTo>
                    <a:pt x="71661" y="240953"/>
                    <a:pt x="86618" y="277044"/>
                    <a:pt x="116532" y="277044"/>
                  </a:cubicBezTo>
                  <a:cubicBezTo>
                    <a:pt x="145703" y="277044"/>
                    <a:pt x="160288" y="239837"/>
                    <a:pt x="160288" y="165422"/>
                  </a:cubicBezTo>
                  <a:cubicBezTo>
                    <a:pt x="160288" y="91008"/>
                    <a:pt x="146000" y="53801"/>
                    <a:pt x="117425" y="53801"/>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6" name="Donut 3"/>
            <p:cNvSpPr/>
            <p:nvPr/>
          </p:nvSpPr>
          <p:spPr bwMode="auto">
            <a:xfrm>
              <a:off x="4191000" y="2681151"/>
              <a:ext cx="2781300" cy="2546799"/>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bg1">
                <a:lumMod val="7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dirty="0" err="1">
                <a:solidFill>
                  <a:prstClr val="white"/>
                </a:solidFill>
              </a:endParaRPr>
            </a:p>
          </p:txBody>
        </p:sp>
        <p:sp>
          <p:nvSpPr>
            <p:cNvPr id="158" name="Freeform 157"/>
            <p:cNvSpPr/>
            <p:nvPr/>
          </p:nvSpPr>
          <p:spPr bwMode="auto">
            <a:xfrm>
              <a:off x="4440962" y="2817290"/>
              <a:ext cx="138411" cy="327273"/>
            </a:xfrm>
            <a:custGeom>
              <a:avLst/>
              <a:gdLst/>
              <a:ahLst/>
              <a:cxnLst/>
              <a:rect l="l" t="t" r="r" b="b"/>
              <a:pathLst>
                <a:path w="138411" h="327273">
                  <a:moveTo>
                    <a:pt x="95771" y="0"/>
                  </a:moveTo>
                  <a:lnTo>
                    <a:pt x="138411" y="0"/>
                  </a:lnTo>
                  <a:lnTo>
                    <a:pt x="138411" y="327273"/>
                  </a:lnTo>
                  <a:lnTo>
                    <a:pt x="68089" y="327273"/>
                  </a:lnTo>
                  <a:lnTo>
                    <a:pt x="68089" y="79474"/>
                  </a:lnTo>
                  <a:cubicBezTo>
                    <a:pt x="64220" y="82897"/>
                    <a:pt x="59643" y="86134"/>
                    <a:pt x="54360" y="89185"/>
                  </a:cubicBezTo>
                  <a:cubicBezTo>
                    <a:pt x="49077" y="92236"/>
                    <a:pt x="43458" y="94990"/>
                    <a:pt x="37505" y="97445"/>
                  </a:cubicBezTo>
                  <a:cubicBezTo>
                    <a:pt x="31552" y="99901"/>
                    <a:pt x="25376" y="101985"/>
                    <a:pt x="18976" y="103696"/>
                  </a:cubicBezTo>
                  <a:cubicBezTo>
                    <a:pt x="12576" y="105408"/>
                    <a:pt x="6251" y="106635"/>
                    <a:pt x="0" y="107380"/>
                  </a:cubicBezTo>
                  <a:lnTo>
                    <a:pt x="0" y="47997"/>
                  </a:lnTo>
                  <a:cubicBezTo>
                    <a:pt x="18306" y="42639"/>
                    <a:pt x="35570" y="35793"/>
                    <a:pt x="51793" y="27459"/>
                  </a:cubicBezTo>
                  <a:cubicBezTo>
                    <a:pt x="68015" y="19125"/>
                    <a:pt x="82674" y="9972"/>
                    <a:pt x="9577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9" name="Freeform 158"/>
            <p:cNvSpPr/>
            <p:nvPr/>
          </p:nvSpPr>
          <p:spPr bwMode="auto">
            <a:xfrm>
              <a:off x="4353946" y="3221850"/>
              <a:ext cx="266381" cy="379849"/>
            </a:xfrm>
            <a:custGeom>
              <a:avLst/>
              <a:gdLst/>
              <a:ahLst/>
              <a:cxnLst/>
              <a:rect l="l" t="t" r="r" b="b"/>
              <a:pathLst>
                <a:path w="232172" h="331068">
                  <a:moveTo>
                    <a:pt x="120551" y="0"/>
                  </a:moveTo>
                  <a:cubicBezTo>
                    <a:pt x="194965" y="0"/>
                    <a:pt x="232172" y="54397"/>
                    <a:pt x="232172" y="163190"/>
                  </a:cubicBezTo>
                  <a:cubicBezTo>
                    <a:pt x="232172" y="217364"/>
                    <a:pt x="222014" y="258887"/>
                    <a:pt x="201699" y="287759"/>
                  </a:cubicBezTo>
                  <a:cubicBezTo>
                    <a:pt x="181384" y="316632"/>
                    <a:pt x="152251" y="331068"/>
                    <a:pt x="114300" y="331068"/>
                  </a:cubicBezTo>
                  <a:cubicBezTo>
                    <a:pt x="38100" y="331068"/>
                    <a:pt x="0" y="277564"/>
                    <a:pt x="0" y="170557"/>
                  </a:cubicBezTo>
                  <a:cubicBezTo>
                    <a:pt x="0" y="115044"/>
                    <a:pt x="10306" y="72740"/>
                    <a:pt x="30919" y="43644"/>
                  </a:cubicBezTo>
                  <a:cubicBezTo>
                    <a:pt x="51532" y="14548"/>
                    <a:pt x="81409" y="0"/>
                    <a:pt x="120551" y="0"/>
                  </a:cubicBezTo>
                  <a:close/>
                  <a:moveTo>
                    <a:pt x="117425" y="53801"/>
                  </a:moveTo>
                  <a:cubicBezTo>
                    <a:pt x="86915" y="53801"/>
                    <a:pt x="71661" y="92125"/>
                    <a:pt x="71661" y="168771"/>
                  </a:cubicBezTo>
                  <a:cubicBezTo>
                    <a:pt x="71661" y="240953"/>
                    <a:pt x="86618" y="277044"/>
                    <a:pt x="116532" y="277044"/>
                  </a:cubicBezTo>
                  <a:cubicBezTo>
                    <a:pt x="145703" y="277044"/>
                    <a:pt x="160288" y="239837"/>
                    <a:pt x="160288" y="165422"/>
                  </a:cubicBezTo>
                  <a:cubicBezTo>
                    <a:pt x="160288" y="91008"/>
                    <a:pt x="146000" y="53801"/>
                    <a:pt x="117425" y="53801"/>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97343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t>Rejestracja urządzeń</a:t>
            </a:r>
            <a:endParaRPr lang="en-US" dirty="0"/>
          </a:p>
        </p:txBody>
      </p:sp>
    </p:spTree>
    <p:extLst>
      <p:ext uri="{BB962C8B-B14F-4D97-AF65-F5344CB8AC3E}">
        <p14:creationId xmlns:p14="http://schemas.microsoft.com/office/powerpoint/2010/main" val="16448862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Zarządzanie urządzeniami - rejestracja</a:t>
            </a:r>
            <a:endParaRPr lang="en-US" dirty="0"/>
          </a:p>
        </p:txBody>
      </p:sp>
      <p:sp>
        <p:nvSpPr>
          <p:cNvPr id="3" name="Text Placeholder 2"/>
          <p:cNvSpPr>
            <a:spLocks noGrp="1"/>
          </p:cNvSpPr>
          <p:nvPr>
            <p:ph type="body" sz="quarter" idx="10"/>
          </p:nvPr>
        </p:nvSpPr>
        <p:spPr>
          <a:xfrm>
            <a:off x="269239" y="1197322"/>
            <a:ext cx="11653522" cy="5478423"/>
          </a:xfrm>
        </p:spPr>
        <p:txBody>
          <a:bodyPr/>
          <a:lstStyle/>
          <a:p>
            <a:r>
              <a:rPr lang="en-US" sz="2000" dirty="0" err="1">
                <a:solidFill>
                  <a:srgbClr val="2B91AF"/>
                </a:solidFill>
              </a:rPr>
              <a:t>RegistryManager</a:t>
            </a:r>
            <a:r>
              <a:rPr lang="en-US" sz="2000" dirty="0">
                <a:solidFill>
                  <a:srgbClr val="000000"/>
                </a:solidFill>
              </a:rPr>
              <a:t> </a:t>
            </a:r>
            <a:r>
              <a:rPr lang="en-US" sz="2000" dirty="0" err="1">
                <a:solidFill>
                  <a:srgbClr val="000000"/>
                </a:solidFill>
              </a:rPr>
              <a:t>rm</a:t>
            </a:r>
            <a:r>
              <a:rPr lang="en-US" sz="2000" dirty="0">
                <a:solidFill>
                  <a:srgbClr val="000000"/>
                </a:solidFill>
              </a:rPr>
              <a:t> = </a:t>
            </a:r>
            <a:r>
              <a:rPr lang="en-US" sz="2000" dirty="0" err="1">
                <a:solidFill>
                  <a:srgbClr val="2B91AF"/>
                </a:solidFill>
              </a:rPr>
              <a:t>RegistryManager</a:t>
            </a:r>
            <a:r>
              <a:rPr lang="en-US" sz="2000" dirty="0" err="1">
                <a:solidFill>
                  <a:srgbClr val="000000"/>
                </a:solidFill>
              </a:rPr>
              <a:t>.CreateFromConnectionString</a:t>
            </a:r>
            <a:r>
              <a:rPr lang="en-US" sz="2000" dirty="0">
                <a:solidFill>
                  <a:srgbClr val="000000"/>
                </a:solidFill>
              </a:rPr>
              <a:t>(</a:t>
            </a:r>
            <a:r>
              <a:rPr lang="pl-PL" sz="2000" dirty="0">
                <a:solidFill>
                  <a:srgbClr val="000000"/>
                </a:solidFill>
              </a:rPr>
              <a:t>OWNER</a:t>
            </a:r>
            <a:r>
              <a:rPr lang="en-US" sz="2000" dirty="0">
                <a:solidFill>
                  <a:srgbClr val="000000"/>
                </a:solidFill>
              </a:rPr>
              <a:t>);</a:t>
            </a:r>
            <a:endParaRPr lang="pl-PL" sz="2000" dirty="0">
              <a:solidFill>
                <a:srgbClr val="000000"/>
              </a:solidFill>
            </a:endParaRPr>
          </a:p>
          <a:p>
            <a:r>
              <a:rPr lang="en-US" sz="2000" dirty="0">
                <a:solidFill>
                  <a:srgbClr val="0000FF"/>
                </a:solidFill>
              </a:rPr>
              <a:t>await</a:t>
            </a:r>
            <a:r>
              <a:rPr lang="en-US" sz="2000" dirty="0">
                <a:solidFill>
                  <a:srgbClr val="000000"/>
                </a:solidFill>
              </a:rPr>
              <a:t> </a:t>
            </a:r>
            <a:r>
              <a:rPr lang="en-US" sz="2000" dirty="0" err="1">
                <a:solidFill>
                  <a:srgbClr val="000000"/>
                </a:solidFill>
              </a:rPr>
              <a:t>rm.AddDeviceAsync</a:t>
            </a:r>
            <a:r>
              <a:rPr lang="en-US" sz="2000" dirty="0">
                <a:solidFill>
                  <a:srgbClr val="000000"/>
                </a:solidFill>
              </a:rPr>
              <a:t>(</a:t>
            </a:r>
            <a:r>
              <a:rPr lang="en-US" sz="2000" dirty="0">
                <a:solidFill>
                  <a:srgbClr val="0000FF"/>
                </a:solidFill>
              </a:rPr>
              <a:t>new</a:t>
            </a:r>
            <a:r>
              <a:rPr lang="en-US" sz="2000" dirty="0">
                <a:solidFill>
                  <a:srgbClr val="000000"/>
                </a:solidFill>
              </a:rPr>
              <a:t> </a:t>
            </a:r>
            <a:r>
              <a:rPr lang="en-US" sz="2000" dirty="0">
                <a:solidFill>
                  <a:srgbClr val="2B91AF"/>
                </a:solidFill>
              </a:rPr>
              <a:t>Device</a:t>
            </a:r>
            <a:r>
              <a:rPr lang="en-US" sz="2000" dirty="0">
                <a:solidFill>
                  <a:srgbClr val="000000"/>
                </a:solidFill>
              </a:rPr>
              <a:t>(</a:t>
            </a:r>
            <a:r>
              <a:rPr lang="en-US" sz="2000" dirty="0">
                <a:solidFill>
                  <a:srgbClr val="A31515"/>
                </a:solidFill>
              </a:rPr>
              <a:t>"NAZWA"</a:t>
            </a:r>
            <a:r>
              <a:rPr lang="en-US" sz="2000" dirty="0">
                <a:solidFill>
                  <a:srgbClr val="000000"/>
                </a:solidFill>
              </a:rPr>
              <a:t>));</a:t>
            </a:r>
            <a:endParaRPr lang="pl-PL" sz="2000" dirty="0">
              <a:solidFill>
                <a:srgbClr val="000000"/>
              </a:solidFill>
            </a:endParaRPr>
          </a:p>
          <a:p>
            <a:endParaRPr lang="pl-PL" sz="2000" dirty="0"/>
          </a:p>
          <a:p>
            <a:r>
              <a:rPr lang="en-US" sz="2000" dirty="0">
                <a:solidFill>
                  <a:srgbClr val="2B91AF"/>
                </a:solidFill>
              </a:rPr>
              <a:t>Device</a:t>
            </a:r>
            <a:r>
              <a:rPr lang="en-US" sz="2000" dirty="0">
                <a:solidFill>
                  <a:srgbClr val="000000"/>
                </a:solidFill>
              </a:rPr>
              <a:t> pc = </a:t>
            </a:r>
            <a:r>
              <a:rPr lang="en-US" sz="2000" dirty="0">
                <a:solidFill>
                  <a:srgbClr val="0000FF"/>
                </a:solidFill>
              </a:rPr>
              <a:t>await</a:t>
            </a:r>
            <a:r>
              <a:rPr lang="en-US" sz="2000" dirty="0">
                <a:solidFill>
                  <a:srgbClr val="000000"/>
                </a:solidFill>
              </a:rPr>
              <a:t> </a:t>
            </a:r>
            <a:r>
              <a:rPr lang="en-US" sz="2000" dirty="0" err="1">
                <a:solidFill>
                  <a:srgbClr val="000000"/>
                </a:solidFill>
              </a:rPr>
              <a:t>rm.GetDeviceAsync</a:t>
            </a:r>
            <a:r>
              <a:rPr lang="en-US" sz="2000" dirty="0">
                <a:solidFill>
                  <a:srgbClr val="000000"/>
                </a:solidFill>
              </a:rPr>
              <a:t>(</a:t>
            </a:r>
            <a:r>
              <a:rPr lang="en-US" sz="2000" dirty="0">
                <a:solidFill>
                  <a:srgbClr val="A31515"/>
                </a:solidFill>
              </a:rPr>
              <a:t>"NAZWA"</a:t>
            </a:r>
            <a:r>
              <a:rPr lang="en-US" sz="2000" dirty="0">
                <a:solidFill>
                  <a:srgbClr val="000000"/>
                </a:solidFill>
              </a:rPr>
              <a:t>);</a:t>
            </a:r>
            <a:endParaRPr lang="pl-PL" sz="2000" dirty="0">
              <a:solidFill>
                <a:srgbClr val="000000"/>
              </a:solidFill>
            </a:endParaRPr>
          </a:p>
          <a:p>
            <a:r>
              <a:rPr lang="en-US" sz="2000" dirty="0" err="1">
                <a:solidFill>
                  <a:srgbClr val="2B91AF"/>
                </a:solidFill>
              </a:rPr>
              <a:t>Debug</a:t>
            </a:r>
            <a:r>
              <a:rPr lang="en-US" sz="2000" dirty="0" err="1">
                <a:solidFill>
                  <a:srgbClr val="000000"/>
                </a:solidFill>
              </a:rPr>
              <a:t>.WriteLine</a:t>
            </a:r>
            <a:r>
              <a:rPr lang="en-US" sz="2000" dirty="0">
                <a:solidFill>
                  <a:srgbClr val="000000"/>
                </a:solidFill>
              </a:rPr>
              <a:t>(</a:t>
            </a:r>
            <a:r>
              <a:rPr lang="en-US" sz="2000" dirty="0">
                <a:solidFill>
                  <a:srgbClr val="A31515"/>
                </a:solidFill>
              </a:rPr>
              <a:t>$"</a:t>
            </a:r>
            <a:r>
              <a:rPr lang="en-US" sz="2000" dirty="0" err="1">
                <a:solidFill>
                  <a:srgbClr val="A31515"/>
                </a:solidFill>
              </a:rPr>
              <a:t>Authentication.SymmetricKey.PrimaryKey</a:t>
            </a:r>
            <a:r>
              <a:rPr lang="en-US" sz="2000" dirty="0">
                <a:solidFill>
                  <a:srgbClr val="A31515"/>
                </a:solidFill>
              </a:rPr>
              <a:t>: </a:t>
            </a:r>
            <a:r>
              <a:rPr lang="en-US" sz="2000" dirty="0">
                <a:solidFill>
                  <a:srgbClr val="000000"/>
                </a:solidFill>
              </a:rPr>
              <a:t>{</a:t>
            </a:r>
            <a:r>
              <a:rPr lang="en-US" sz="2000" dirty="0" err="1">
                <a:solidFill>
                  <a:srgbClr val="000000"/>
                </a:solidFill>
              </a:rPr>
              <a:t>pc.Authentication.SymmetricKey.PrimaryKey</a:t>
            </a:r>
            <a:r>
              <a:rPr lang="en-US" sz="2000" dirty="0">
                <a:solidFill>
                  <a:srgbClr val="000000"/>
                </a:solidFill>
              </a:rPr>
              <a:t>}</a:t>
            </a:r>
            <a:r>
              <a:rPr lang="en-US" sz="2000" dirty="0">
                <a:solidFill>
                  <a:srgbClr val="A31515"/>
                </a:solidFill>
              </a:rPr>
              <a:t>"</a:t>
            </a:r>
            <a:r>
              <a:rPr lang="en-US" sz="2000" dirty="0">
                <a:solidFill>
                  <a:srgbClr val="000000"/>
                </a:solidFill>
              </a:rPr>
              <a:t>);</a:t>
            </a:r>
          </a:p>
          <a:p>
            <a:r>
              <a:rPr lang="en-US" sz="2000" dirty="0" err="1">
                <a:solidFill>
                  <a:srgbClr val="2B91AF"/>
                </a:solidFill>
              </a:rPr>
              <a:t>Debug</a:t>
            </a:r>
            <a:r>
              <a:rPr lang="en-US" sz="2000" dirty="0" err="1">
                <a:solidFill>
                  <a:srgbClr val="000000"/>
                </a:solidFill>
              </a:rPr>
              <a:t>.WriteLine</a:t>
            </a:r>
            <a:r>
              <a:rPr lang="en-US" sz="2000" dirty="0">
                <a:solidFill>
                  <a:srgbClr val="000000"/>
                </a:solidFill>
              </a:rPr>
              <a:t>(</a:t>
            </a:r>
            <a:r>
              <a:rPr lang="en-US" sz="2000" dirty="0">
                <a:solidFill>
                  <a:srgbClr val="A31515"/>
                </a:solidFill>
              </a:rPr>
              <a:t>$"</a:t>
            </a:r>
            <a:r>
              <a:rPr lang="en-US" sz="2000" dirty="0" err="1">
                <a:solidFill>
                  <a:srgbClr val="A31515"/>
                </a:solidFill>
              </a:rPr>
              <a:t>CloudToDeviceMessageCount</a:t>
            </a:r>
            <a:r>
              <a:rPr lang="en-US" sz="2000" dirty="0">
                <a:solidFill>
                  <a:srgbClr val="A31515"/>
                </a:solidFill>
              </a:rPr>
              <a:t>: </a:t>
            </a:r>
            <a:r>
              <a:rPr lang="en-US" sz="2000" dirty="0">
                <a:solidFill>
                  <a:srgbClr val="000000"/>
                </a:solidFill>
              </a:rPr>
              <a:t>{</a:t>
            </a:r>
            <a:r>
              <a:rPr lang="en-US" sz="2000" dirty="0" err="1">
                <a:solidFill>
                  <a:srgbClr val="000000"/>
                </a:solidFill>
              </a:rPr>
              <a:t>pc.CloudToDeviceMessageCount</a:t>
            </a:r>
            <a:r>
              <a:rPr lang="en-US" sz="2000" dirty="0">
                <a:solidFill>
                  <a:srgbClr val="000000"/>
                </a:solidFill>
              </a:rPr>
              <a:t>}</a:t>
            </a:r>
            <a:r>
              <a:rPr lang="en-US" sz="2000" dirty="0">
                <a:solidFill>
                  <a:srgbClr val="A31515"/>
                </a:solidFill>
              </a:rPr>
              <a:t>"</a:t>
            </a:r>
            <a:r>
              <a:rPr lang="en-US" sz="2000" dirty="0">
                <a:solidFill>
                  <a:srgbClr val="000000"/>
                </a:solidFill>
              </a:rPr>
              <a:t>);</a:t>
            </a:r>
          </a:p>
          <a:p>
            <a:r>
              <a:rPr lang="en-US" sz="2000" dirty="0" err="1">
                <a:solidFill>
                  <a:srgbClr val="2B91AF"/>
                </a:solidFill>
              </a:rPr>
              <a:t>Debug</a:t>
            </a:r>
            <a:r>
              <a:rPr lang="en-US" sz="2000" dirty="0" err="1">
                <a:solidFill>
                  <a:srgbClr val="000000"/>
                </a:solidFill>
              </a:rPr>
              <a:t>.WriteLine</a:t>
            </a:r>
            <a:r>
              <a:rPr lang="en-US" sz="2000" dirty="0">
                <a:solidFill>
                  <a:srgbClr val="000000"/>
                </a:solidFill>
              </a:rPr>
              <a:t>(</a:t>
            </a:r>
            <a:r>
              <a:rPr lang="en-US" sz="2000" dirty="0">
                <a:solidFill>
                  <a:srgbClr val="A31515"/>
                </a:solidFill>
              </a:rPr>
              <a:t>$"</a:t>
            </a:r>
            <a:r>
              <a:rPr lang="en-US" sz="2000" dirty="0" err="1">
                <a:solidFill>
                  <a:srgbClr val="A31515"/>
                </a:solidFill>
              </a:rPr>
              <a:t>ConnectionState</a:t>
            </a:r>
            <a:r>
              <a:rPr lang="en-US" sz="2000" dirty="0">
                <a:solidFill>
                  <a:srgbClr val="A31515"/>
                </a:solidFill>
              </a:rPr>
              <a:t>: </a:t>
            </a:r>
            <a:r>
              <a:rPr lang="en-US" sz="2000" dirty="0">
                <a:solidFill>
                  <a:srgbClr val="000000"/>
                </a:solidFill>
              </a:rPr>
              <a:t>{</a:t>
            </a:r>
            <a:r>
              <a:rPr lang="en-US" sz="2000" dirty="0" err="1">
                <a:solidFill>
                  <a:srgbClr val="000000"/>
                </a:solidFill>
              </a:rPr>
              <a:t>pc.ConnectionState</a:t>
            </a:r>
            <a:r>
              <a:rPr lang="en-US" sz="2000" dirty="0">
                <a:solidFill>
                  <a:srgbClr val="000000"/>
                </a:solidFill>
              </a:rPr>
              <a:t>}</a:t>
            </a:r>
            <a:r>
              <a:rPr lang="en-US" sz="2000" dirty="0">
                <a:solidFill>
                  <a:srgbClr val="A31515"/>
                </a:solidFill>
              </a:rPr>
              <a:t>"</a:t>
            </a:r>
            <a:r>
              <a:rPr lang="en-US" sz="2000" dirty="0">
                <a:solidFill>
                  <a:srgbClr val="000000"/>
                </a:solidFill>
              </a:rPr>
              <a:t>);</a:t>
            </a:r>
          </a:p>
          <a:p>
            <a:r>
              <a:rPr lang="en-US" sz="2000" dirty="0" err="1">
                <a:solidFill>
                  <a:srgbClr val="2B91AF"/>
                </a:solidFill>
              </a:rPr>
              <a:t>Debug</a:t>
            </a:r>
            <a:r>
              <a:rPr lang="en-US" sz="2000" dirty="0" err="1">
                <a:solidFill>
                  <a:srgbClr val="000000"/>
                </a:solidFill>
              </a:rPr>
              <a:t>.WriteLine</a:t>
            </a:r>
            <a:r>
              <a:rPr lang="en-US" sz="2000" dirty="0">
                <a:solidFill>
                  <a:srgbClr val="000000"/>
                </a:solidFill>
              </a:rPr>
              <a:t>(</a:t>
            </a:r>
            <a:r>
              <a:rPr lang="en-US" sz="2000" dirty="0">
                <a:solidFill>
                  <a:srgbClr val="A31515"/>
                </a:solidFill>
              </a:rPr>
              <a:t>$"</a:t>
            </a:r>
            <a:r>
              <a:rPr lang="en-US" sz="2000" dirty="0" err="1">
                <a:solidFill>
                  <a:srgbClr val="A31515"/>
                </a:solidFill>
              </a:rPr>
              <a:t>ConnectionStateUpdatedTime</a:t>
            </a:r>
            <a:r>
              <a:rPr lang="en-US" sz="2000" dirty="0">
                <a:solidFill>
                  <a:srgbClr val="A31515"/>
                </a:solidFill>
              </a:rPr>
              <a:t>: </a:t>
            </a:r>
            <a:r>
              <a:rPr lang="en-US" sz="2000" dirty="0">
                <a:solidFill>
                  <a:srgbClr val="000000"/>
                </a:solidFill>
              </a:rPr>
              <a:t>{</a:t>
            </a:r>
            <a:r>
              <a:rPr lang="en-US" sz="2000" dirty="0" err="1">
                <a:solidFill>
                  <a:srgbClr val="000000"/>
                </a:solidFill>
              </a:rPr>
              <a:t>pc.ConnectionStateUpdatedTime</a:t>
            </a:r>
            <a:r>
              <a:rPr lang="en-US" sz="2000" dirty="0">
                <a:solidFill>
                  <a:srgbClr val="000000"/>
                </a:solidFill>
              </a:rPr>
              <a:t>}</a:t>
            </a:r>
            <a:r>
              <a:rPr lang="en-US" sz="2000" dirty="0">
                <a:solidFill>
                  <a:srgbClr val="A31515"/>
                </a:solidFill>
              </a:rPr>
              <a:t>"</a:t>
            </a:r>
            <a:r>
              <a:rPr lang="en-US" sz="2000" dirty="0">
                <a:solidFill>
                  <a:srgbClr val="000000"/>
                </a:solidFill>
              </a:rPr>
              <a:t>);</a:t>
            </a:r>
          </a:p>
          <a:p>
            <a:r>
              <a:rPr lang="en-US" sz="2000" dirty="0" err="1">
                <a:solidFill>
                  <a:srgbClr val="2B91AF"/>
                </a:solidFill>
              </a:rPr>
              <a:t>Debug</a:t>
            </a:r>
            <a:r>
              <a:rPr lang="en-US" sz="2000" dirty="0" err="1">
                <a:solidFill>
                  <a:srgbClr val="000000"/>
                </a:solidFill>
              </a:rPr>
              <a:t>.WriteLine</a:t>
            </a:r>
            <a:r>
              <a:rPr lang="en-US" sz="2000" dirty="0">
                <a:solidFill>
                  <a:srgbClr val="000000"/>
                </a:solidFill>
              </a:rPr>
              <a:t>(</a:t>
            </a:r>
            <a:r>
              <a:rPr lang="en-US" sz="2000" dirty="0">
                <a:solidFill>
                  <a:srgbClr val="A31515"/>
                </a:solidFill>
              </a:rPr>
              <a:t>$"</a:t>
            </a:r>
            <a:r>
              <a:rPr lang="en-US" sz="2000" dirty="0" err="1">
                <a:solidFill>
                  <a:srgbClr val="A31515"/>
                </a:solidFill>
              </a:rPr>
              <a:t>ETag</a:t>
            </a:r>
            <a:r>
              <a:rPr lang="en-US" sz="2000" dirty="0">
                <a:solidFill>
                  <a:srgbClr val="A31515"/>
                </a:solidFill>
              </a:rPr>
              <a:t>: </a:t>
            </a:r>
            <a:r>
              <a:rPr lang="en-US" sz="2000" dirty="0">
                <a:solidFill>
                  <a:srgbClr val="000000"/>
                </a:solidFill>
              </a:rPr>
              <a:t>{</a:t>
            </a:r>
            <a:r>
              <a:rPr lang="en-US" sz="2000" dirty="0" err="1">
                <a:solidFill>
                  <a:srgbClr val="000000"/>
                </a:solidFill>
              </a:rPr>
              <a:t>pc.ETag</a:t>
            </a:r>
            <a:r>
              <a:rPr lang="en-US" sz="2000" dirty="0">
                <a:solidFill>
                  <a:srgbClr val="000000"/>
                </a:solidFill>
              </a:rPr>
              <a:t>}</a:t>
            </a:r>
            <a:r>
              <a:rPr lang="en-US" sz="2000" dirty="0">
                <a:solidFill>
                  <a:srgbClr val="A31515"/>
                </a:solidFill>
              </a:rPr>
              <a:t>"</a:t>
            </a:r>
            <a:r>
              <a:rPr lang="en-US" sz="2000" dirty="0">
                <a:solidFill>
                  <a:srgbClr val="000000"/>
                </a:solidFill>
              </a:rPr>
              <a:t>);</a:t>
            </a:r>
          </a:p>
          <a:p>
            <a:r>
              <a:rPr lang="en-US" sz="2000" dirty="0" err="1">
                <a:solidFill>
                  <a:srgbClr val="2B91AF"/>
                </a:solidFill>
              </a:rPr>
              <a:t>Debug</a:t>
            </a:r>
            <a:r>
              <a:rPr lang="en-US" sz="2000" dirty="0" err="1">
                <a:solidFill>
                  <a:srgbClr val="000000"/>
                </a:solidFill>
              </a:rPr>
              <a:t>.WriteLine</a:t>
            </a:r>
            <a:r>
              <a:rPr lang="en-US" sz="2000" dirty="0">
                <a:solidFill>
                  <a:srgbClr val="000000"/>
                </a:solidFill>
              </a:rPr>
              <a:t>(</a:t>
            </a:r>
            <a:r>
              <a:rPr lang="en-US" sz="2000" dirty="0">
                <a:solidFill>
                  <a:srgbClr val="A31515"/>
                </a:solidFill>
              </a:rPr>
              <a:t>$"</a:t>
            </a:r>
            <a:r>
              <a:rPr lang="en-US" sz="2000" dirty="0" err="1">
                <a:solidFill>
                  <a:srgbClr val="A31515"/>
                </a:solidFill>
              </a:rPr>
              <a:t>GenerationId</a:t>
            </a:r>
            <a:r>
              <a:rPr lang="en-US" sz="2000" dirty="0">
                <a:solidFill>
                  <a:srgbClr val="A31515"/>
                </a:solidFill>
              </a:rPr>
              <a:t>: </a:t>
            </a:r>
            <a:r>
              <a:rPr lang="en-US" sz="2000" dirty="0">
                <a:solidFill>
                  <a:srgbClr val="000000"/>
                </a:solidFill>
              </a:rPr>
              <a:t>{</a:t>
            </a:r>
            <a:r>
              <a:rPr lang="en-US" sz="2000" dirty="0" err="1">
                <a:solidFill>
                  <a:srgbClr val="000000"/>
                </a:solidFill>
              </a:rPr>
              <a:t>pc.GenerationId</a:t>
            </a:r>
            <a:r>
              <a:rPr lang="en-US" sz="2000" dirty="0">
                <a:solidFill>
                  <a:srgbClr val="000000"/>
                </a:solidFill>
              </a:rPr>
              <a:t>}</a:t>
            </a:r>
            <a:r>
              <a:rPr lang="en-US" sz="2000" dirty="0">
                <a:solidFill>
                  <a:srgbClr val="A31515"/>
                </a:solidFill>
              </a:rPr>
              <a:t>"</a:t>
            </a:r>
            <a:r>
              <a:rPr lang="en-US" sz="2000" dirty="0">
                <a:solidFill>
                  <a:srgbClr val="000000"/>
                </a:solidFill>
              </a:rPr>
              <a:t>);</a:t>
            </a:r>
          </a:p>
          <a:p>
            <a:r>
              <a:rPr lang="en-US" sz="2000" dirty="0" err="1">
                <a:solidFill>
                  <a:srgbClr val="2B91AF"/>
                </a:solidFill>
              </a:rPr>
              <a:t>Debug</a:t>
            </a:r>
            <a:r>
              <a:rPr lang="en-US" sz="2000" dirty="0" err="1">
                <a:solidFill>
                  <a:srgbClr val="000000"/>
                </a:solidFill>
              </a:rPr>
              <a:t>.WriteLine</a:t>
            </a:r>
            <a:r>
              <a:rPr lang="en-US" sz="2000" dirty="0">
                <a:solidFill>
                  <a:srgbClr val="000000"/>
                </a:solidFill>
              </a:rPr>
              <a:t>(</a:t>
            </a:r>
            <a:r>
              <a:rPr lang="en-US" sz="2000" dirty="0">
                <a:solidFill>
                  <a:srgbClr val="A31515"/>
                </a:solidFill>
              </a:rPr>
              <a:t>$"Id: </a:t>
            </a:r>
            <a:r>
              <a:rPr lang="en-US" sz="2000" dirty="0">
                <a:solidFill>
                  <a:srgbClr val="000000"/>
                </a:solidFill>
              </a:rPr>
              <a:t>{</a:t>
            </a:r>
            <a:r>
              <a:rPr lang="en-US" sz="2000" dirty="0" err="1">
                <a:solidFill>
                  <a:srgbClr val="000000"/>
                </a:solidFill>
              </a:rPr>
              <a:t>pc.Id</a:t>
            </a:r>
            <a:r>
              <a:rPr lang="en-US" sz="2000" dirty="0">
                <a:solidFill>
                  <a:srgbClr val="000000"/>
                </a:solidFill>
              </a:rPr>
              <a:t>}</a:t>
            </a:r>
            <a:r>
              <a:rPr lang="en-US" sz="2000" dirty="0">
                <a:solidFill>
                  <a:srgbClr val="A31515"/>
                </a:solidFill>
              </a:rPr>
              <a:t>"</a:t>
            </a:r>
            <a:r>
              <a:rPr lang="en-US" sz="2000" dirty="0">
                <a:solidFill>
                  <a:srgbClr val="000000"/>
                </a:solidFill>
              </a:rPr>
              <a:t>);</a:t>
            </a:r>
          </a:p>
          <a:p>
            <a:r>
              <a:rPr lang="en-US" sz="2000" dirty="0" err="1">
                <a:solidFill>
                  <a:srgbClr val="2B91AF"/>
                </a:solidFill>
              </a:rPr>
              <a:t>Debug</a:t>
            </a:r>
            <a:r>
              <a:rPr lang="en-US" sz="2000" dirty="0" err="1">
                <a:solidFill>
                  <a:srgbClr val="000000"/>
                </a:solidFill>
              </a:rPr>
              <a:t>.WriteLine</a:t>
            </a:r>
            <a:r>
              <a:rPr lang="en-US" sz="2000" dirty="0">
                <a:solidFill>
                  <a:srgbClr val="000000"/>
                </a:solidFill>
              </a:rPr>
              <a:t>(</a:t>
            </a:r>
            <a:r>
              <a:rPr lang="en-US" sz="2000" dirty="0">
                <a:solidFill>
                  <a:srgbClr val="A31515"/>
                </a:solidFill>
              </a:rPr>
              <a:t>$"</a:t>
            </a:r>
            <a:r>
              <a:rPr lang="en-US" sz="2000" dirty="0" err="1">
                <a:solidFill>
                  <a:srgbClr val="A31515"/>
                </a:solidFill>
              </a:rPr>
              <a:t>LastActivityTime</a:t>
            </a:r>
            <a:r>
              <a:rPr lang="en-US" sz="2000" dirty="0">
                <a:solidFill>
                  <a:srgbClr val="A31515"/>
                </a:solidFill>
              </a:rPr>
              <a:t>: </a:t>
            </a:r>
            <a:r>
              <a:rPr lang="en-US" sz="2000" dirty="0">
                <a:solidFill>
                  <a:srgbClr val="000000"/>
                </a:solidFill>
              </a:rPr>
              <a:t>{</a:t>
            </a:r>
            <a:r>
              <a:rPr lang="en-US" sz="2000" dirty="0" err="1">
                <a:solidFill>
                  <a:srgbClr val="000000"/>
                </a:solidFill>
              </a:rPr>
              <a:t>pc.LastActivityTime</a:t>
            </a:r>
            <a:r>
              <a:rPr lang="en-US" sz="2000" dirty="0">
                <a:solidFill>
                  <a:srgbClr val="000000"/>
                </a:solidFill>
              </a:rPr>
              <a:t>}</a:t>
            </a:r>
            <a:r>
              <a:rPr lang="en-US" sz="2000" dirty="0">
                <a:solidFill>
                  <a:srgbClr val="A31515"/>
                </a:solidFill>
              </a:rPr>
              <a:t>"</a:t>
            </a:r>
            <a:r>
              <a:rPr lang="en-US" sz="2000" dirty="0">
                <a:solidFill>
                  <a:srgbClr val="000000"/>
                </a:solidFill>
              </a:rPr>
              <a:t>);</a:t>
            </a:r>
          </a:p>
          <a:p>
            <a:r>
              <a:rPr lang="en-US" sz="2000" dirty="0" err="1">
                <a:solidFill>
                  <a:srgbClr val="2B91AF"/>
                </a:solidFill>
              </a:rPr>
              <a:t>Debug</a:t>
            </a:r>
            <a:r>
              <a:rPr lang="en-US" sz="2000" dirty="0" err="1">
                <a:solidFill>
                  <a:srgbClr val="000000"/>
                </a:solidFill>
              </a:rPr>
              <a:t>.WriteLine</a:t>
            </a:r>
            <a:r>
              <a:rPr lang="en-US" sz="2000" dirty="0">
                <a:solidFill>
                  <a:srgbClr val="000000"/>
                </a:solidFill>
              </a:rPr>
              <a:t>(</a:t>
            </a:r>
            <a:r>
              <a:rPr lang="en-US" sz="2000" dirty="0">
                <a:solidFill>
                  <a:srgbClr val="A31515"/>
                </a:solidFill>
              </a:rPr>
              <a:t>$"Status: </a:t>
            </a:r>
            <a:r>
              <a:rPr lang="en-US" sz="2000" dirty="0">
                <a:solidFill>
                  <a:srgbClr val="000000"/>
                </a:solidFill>
              </a:rPr>
              <a:t>{</a:t>
            </a:r>
            <a:r>
              <a:rPr lang="en-US" sz="2000" dirty="0" err="1">
                <a:solidFill>
                  <a:srgbClr val="000000"/>
                </a:solidFill>
              </a:rPr>
              <a:t>pc.Status</a:t>
            </a:r>
            <a:r>
              <a:rPr lang="en-US" sz="2000" dirty="0">
                <a:solidFill>
                  <a:srgbClr val="000000"/>
                </a:solidFill>
              </a:rPr>
              <a:t>}</a:t>
            </a:r>
            <a:r>
              <a:rPr lang="en-US" sz="2000" dirty="0">
                <a:solidFill>
                  <a:srgbClr val="A31515"/>
                </a:solidFill>
              </a:rPr>
              <a:t>"</a:t>
            </a:r>
            <a:r>
              <a:rPr lang="en-US" sz="2000" dirty="0">
                <a:solidFill>
                  <a:srgbClr val="000000"/>
                </a:solidFill>
              </a:rPr>
              <a:t>);</a:t>
            </a:r>
          </a:p>
          <a:p>
            <a:r>
              <a:rPr lang="en-US" sz="2000" dirty="0" err="1">
                <a:solidFill>
                  <a:srgbClr val="2B91AF"/>
                </a:solidFill>
              </a:rPr>
              <a:t>Debug</a:t>
            </a:r>
            <a:r>
              <a:rPr lang="en-US" sz="2000" dirty="0" err="1">
                <a:solidFill>
                  <a:srgbClr val="000000"/>
                </a:solidFill>
              </a:rPr>
              <a:t>.WriteLine</a:t>
            </a:r>
            <a:r>
              <a:rPr lang="en-US" sz="2000" dirty="0">
                <a:solidFill>
                  <a:srgbClr val="000000"/>
                </a:solidFill>
              </a:rPr>
              <a:t>(</a:t>
            </a:r>
            <a:r>
              <a:rPr lang="en-US" sz="2000" dirty="0">
                <a:solidFill>
                  <a:srgbClr val="A31515"/>
                </a:solidFill>
              </a:rPr>
              <a:t>$"</a:t>
            </a:r>
            <a:r>
              <a:rPr lang="en-US" sz="2000" dirty="0" err="1">
                <a:solidFill>
                  <a:srgbClr val="A31515"/>
                </a:solidFill>
              </a:rPr>
              <a:t>StatusReason</a:t>
            </a:r>
            <a:r>
              <a:rPr lang="en-US" sz="2000" dirty="0">
                <a:solidFill>
                  <a:srgbClr val="A31515"/>
                </a:solidFill>
              </a:rPr>
              <a:t>: </a:t>
            </a:r>
            <a:r>
              <a:rPr lang="en-US" sz="2000" dirty="0">
                <a:solidFill>
                  <a:srgbClr val="000000"/>
                </a:solidFill>
              </a:rPr>
              <a:t>{</a:t>
            </a:r>
            <a:r>
              <a:rPr lang="en-US" sz="2000" dirty="0" err="1">
                <a:solidFill>
                  <a:srgbClr val="000000"/>
                </a:solidFill>
              </a:rPr>
              <a:t>pc.StatusReason</a:t>
            </a:r>
            <a:r>
              <a:rPr lang="en-US" sz="2000" dirty="0">
                <a:solidFill>
                  <a:srgbClr val="000000"/>
                </a:solidFill>
              </a:rPr>
              <a:t>}</a:t>
            </a:r>
            <a:r>
              <a:rPr lang="en-US" sz="2000" dirty="0">
                <a:solidFill>
                  <a:srgbClr val="A31515"/>
                </a:solidFill>
              </a:rPr>
              <a:t>"</a:t>
            </a:r>
            <a:r>
              <a:rPr lang="en-US" sz="2000" dirty="0">
                <a:solidFill>
                  <a:srgbClr val="000000"/>
                </a:solidFill>
              </a:rPr>
              <a:t>);</a:t>
            </a:r>
          </a:p>
          <a:p>
            <a:r>
              <a:rPr lang="en-US" sz="2000" dirty="0" err="1">
                <a:solidFill>
                  <a:srgbClr val="2B91AF"/>
                </a:solidFill>
              </a:rPr>
              <a:t>Debug</a:t>
            </a:r>
            <a:r>
              <a:rPr lang="en-US" sz="2000" dirty="0" err="1">
                <a:solidFill>
                  <a:srgbClr val="000000"/>
                </a:solidFill>
              </a:rPr>
              <a:t>.WriteLine</a:t>
            </a:r>
            <a:r>
              <a:rPr lang="en-US" sz="2000" dirty="0">
                <a:solidFill>
                  <a:srgbClr val="000000"/>
                </a:solidFill>
              </a:rPr>
              <a:t>(</a:t>
            </a:r>
            <a:r>
              <a:rPr lang="en-US" sz="2000" dirty="0">
                <a:solidFill>
                  <a:srgbClr val="A31515"/>
                </a:solidFill>
              </a:rPr>
              <a:t>$"</a:t>
            </a:r>
            <a:r>
              <a:rPr lang="en-US" sz="2000" dirty="0" err="1">
                <a:solidFill>
                  <a:srgbClr val="A31515"/>
                </a:solidFill>
              </a:rPr>
              <a:t>StatusUpdatedTime</a:t>
            </a:r>
            <a:r>
              <a:rPr lang="en-US" sz="2000" dirty="0">
                <a:solidFill>
                  <a:srgbClr val="A31515"/>
                </a:solidFill>
              </a:rPr>
              <a:t>: </a:t>
            </a:r>
            <a:r>
              <a:rPr lang="en-US" sz="2000" dirty="0">
                <a:solidFill>
                  <a:srgbClr val="000000"/>
                </a:solidFill>
              </a:rPr>
              <a:t>{</a:t>
            </a:r>
            <a:r>
              <a:rPr lang="en-US" sz="2000" dirty="0" err="1">
                <a:solidFill>
                  <a:srgbClr val="000000"/>
                </a:solidFill>
              </a:rPr>
              <a:t>pc.StatusUpdatedTime</a:t>
            </a:r>
            <a:r>
              <a:rPr lang="en-US" sz="2000" dirty="0">
                <a:solidFill>
                  <a:srgbClr val="000000"/>
                </a:solidFill>
              </a:rPr>
              <a:t>}</a:t>
            </a:r>
            <a:r>
              <a:rPr lang="en-US" sz="2000" dirty="0">
                <a:solidFill>
                  <a:srgbClr val="A31515"/>
                </a:solidFill>
              </a:rPr>
              <a:t>"</a:t>
            </a:r>
            <a:r>
              <a:rPr lang="en-US" sz="2000" dirty="0">
                <a:solidFill>
                  <a:srgbClr val="000000"/>
                </a:solidFill>
              </a:rPr>
              <a:t>);</a:t>
            </a:r>
            <a:endParaRPr lang="pl-PL" sz="2000" dirty="0">
              <a:solidFill>
                <a:srgbClr val="000000"/>
              </a:solidFill>
            </a:endParaRPr>
          </a:p>
        </p:txBody>
      </p:sp>
    </p:spTree>
    <p:extLst>
      <p:ext uri="{BB962C8B-B14F-4D97-AF65-F5344CB8AC3E}">
        <p14:creationId xmlns:p14="http://schemas.microsoft.com/office/powerpoint/2010/main" val="12748591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err="1"/>
              <a:t>Rejestracja</a:t>
            </a:r>
            <a:r>
              <a:rPr lang="en-US" dirty="0"/>
              <a:t> </a:t>
            </a:r>
            <a:r>
              <a:rPr lang="en-US" dirty="0" err="1"/>
              <a:t>urz</a:t>
            </a:r>
            <a:r>
              <a:rPr lang="pl-PL" dirty="0" err="1"/>
              <a:t>ądzenia</a:t>
            </a:r>
            <a:endParaRPr lang="pl-PL" dirty="0"/>
          </a:p>
          <a:p>
            <a:r>
              <a:rPr lang="pl-PL" dirty="0" err="1"/>
              <a:t>NodeJS</a:t>
            </a:r>
            <a:endParaRPr lang="pl-PL" dirty="0"/>
          </a:p>
          <a:p>
            <a:r>
              <a:rPr lang="pl-PL" dirty="0"/>
              <a:t>Device Explorer</a:t>
            </a:r>
          </a:p>
          <a:p>
            <a:r>
              <a:rPr lang="pl-PL" dirty="0"/>
              <a:t>Kod</a:t>
            </a:r>
            <a:endParaRPr lang="en-US" dirty="0"/>
          </a:p>
        </p:txBody>
      </p:sp>
    </p:spTree>
    <p:extLst>
      <p:ext uri="{BB962C8B-B14F-4D97-AF65-F5344CB8AC3E}">
        <p14:creationId xmlns:p14="http://schemas.microsoft.com/office/powerpoint/2010/main" val="33828974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Bezpieczeństwo – </a:t>
            </a:r>
            <a:r>
              <a:rPr lang="pl-PL" dirty="0">
                <a:hlinkClick r:id="rId2"/>
              </a:rPr>
              <a:t>STRIDE</a:t>
            </a:r>
            <a:r>
              <a:rPr lang="pl-PL" dirty="0"/>
              <a:t> / (R)</a:t>
            </a:r>
            <a:r>
              <a:rPr lang="pl-PL" dirty="0">
                <a:hlinkClick r:id="rId3"/>
              </a:rPr>
              <a:t>DREAD</a:t>
            </a:r>
            <a:endParaRPr lang="en-US" dirty="0"/>
          </a:p>
        </p:txBody>
      </p:sp>
      <p:sp>
        <p:nvSpPr>
          <p:cNvPr id="5" name="Text Placeholder 4"/>
          <p:cNvSpPr>
            <a:spLocks noGrp="1"/>
          </p:cNvSpPr>
          <p:nvPr>
            <p:ph type="body" sz="quarter" idx="10"/>
          </p:nvPr>
        </p:nvSpPr>
        <p:spPr>
          <a:xfrm>
            <a:off x="269240" y="1967739"/>
            <a:ext cx="5649798" cy="5144293"/>
          </a:xfrm>
        </p:spPr>
        <p:txBody>
          <a:bodyPr/>
          <a:lstStyle/>
          <a:p>
            <a:pPr>
              <a:lnSpc>
                <a:spcPct val="80000"/>
              </a:lnSpc>
              <a:spcBef>
                <a:spcPts val="0"/>
              </a:spcBef>
            </a:pPr>
            <a:r>
              <a:rPr lang="en-US" sz="2400" dirty="0"/>
              <a:t>Spoofing</a:t>
            </a:r>
          </a:p>
          <a:p>
            <a:pPr lvl="1">
              <a:lnSpc>
                <a:spcPct val="80000"/>
              </a:lnSpc>
              <a:spcBef>
                <a:spcPts val="0"/>
              </a:spcBef>
            </a:pPr>
            <a:r>
              <a:rPr lang="en-US" sz="1600" dirty="0"/>
              <a:t>A spoofing attack occurs when an attacker pretends to be someone they’re not. </a:t>
            </a:r>
          </a:p>
          <a:p>
            <a:pPr>
              <a:lnSpc>
                <a:spcPct val="80000"/>
              </a:lnSpc>
              <a:spcBef>
                <a:spcPts val="600"/>
              </a:spcBef>
            </a:pPr>
            <a:r>
              <a:rPr lang="en-US" sz="2400" dirty="0"/>
              <a:t>Tampering</a:t>
            </a:r>
            <a:endParaRPr lang="en-US" dirty="0"/>
          </a:p>
          <a:p>
            <a:pPr lvl="1">
              <a:lnSpc>
                <a:spcPct val="80000"/>
              </a:lnSpc>
              <a:spcBef>
                <a:spcPts val="0"/>
              </a:spcBef>
            </a:pPr>
            <a:r>
              <a:rPr lang="en-US" sz="1600" dirty="0"/>
              <a:t>Tampering attacks occur when the attacker modifies data in transit.</a:t>
            </a:r>
          </a:p>
          <a:p>
            <a:pPr>
              <a:lnSpc>
                <a:spcPct val="80000"/>
              </a:lnSpc>
              <a:spcBef>
                <a:spcPts val="600"/>
              </a:spcBef>
            </a:pPr>
            <a:r>
              <a:rPr lang="en-US" sz="2400" dirty="0"/>
              <a:t>Repudiation</a:t>
            </a:r>
          </a:p>
          <a:p>
            <a:pPr lvl="1">
              <a:lnSpc>
                <a:spcPct val="80000"/>
              </a:lnSpc>
              <a:spcBef>
                <a:spcPts val="0"/>
              </a:spcBef>
            </a:pPr>
            <a:r>
              <a:rPr lang="en-US" sz="1600" dirty="0"/>
              <a:t>Repudiation occurs when someone performs an action and then claims that they didn’t actually do it. </a:t>
            </a:r>
          </a:p>
          <a:p>
            <a:pPr>
              <a:lnSpc>
                <a:spcPct val="80000"/>
              </a:lnSpc>
              <a:spcBef>
                <a:spcPts val="600"/>
              </a:spcBef>
            </a:pPr>
            <a:r>
              <a:rPr lang="en-US" sz="2400" dirty="0"/>
              <a:t>Information disclosure</a:t>
            </a:r>
          </a:p>
          <a:p>
            <a:pPr lvl="1">
              <a:lnSpc>
                <a:spcPct val="80000"/>
              </a:lnSpc>
              <a:spcBef>
                <a:spcPts val="0"/>
              </a:spcBef>
            </a:pPr>
            <a:r>
              <a:rPr lang="en-US" sz="1600" dirty="0"/>
              <a:t>Information Disclosure threats are usually quite straightforward – can the attacker view data that they’re not supposed to view?</a:t>
            </a:r>
            <a:endParaRPr lang="pl-PL" sz="1600" dirty="0"/>
          </a:p>
          <a:p>
            <a:pPr>
              <a:lnSpc>
                <a:spcPct val="80000"/>
              </a:lnSpc>
              <a:spcBef>
                <a:spcPts val="600"/>
              </a:spcBef>
            </a:pPr>
            <a:r>
              <a:rPr lang="en-US" sz="2400" dirty="0"/>
              <a:t>Denial of service</a:t>
            </a:r>
          </a:p>
          <a:p>
            <a:pPr lvl="1">
              <a:lnSpc>
                <a:spcPct val="80000"/>
              </a:lnSpc>
              <a:spcBef>
                <a:spcPts val="0"/>
              </a:spcBef>
            </a:pPr>
            <a:r>
              <a:rPr lang="en-US" sz="1600" dirty="0"/>
              <a:t>Denial of service threats occur when an attacker can degrade or deny service to users.</a:t>
            </a:r>
          </a:p>
          <a:p>
            <a:pPr>
              <a:lnSpc>
                <a:spcPct val="80000"/>
              </a:lnSpc>
              <a:spcBef>
                <a:spcPts val="600"/>
              </a:spcBef>
            </a:pPr>
            <a:r>
              <a:rPr lang="en-US" sz="2400" dirty="0"/>
              <a:t>Elevation of privilege</a:t>
            </a:r>
          </a:p>
          <a:p>
            <a:pPr lvl="1">
              <a:lnSpc>
                <a:spcPct val="80000"/>
              </a:lnSpc>
              <a:spcBef>
                <a:spcPts val="0"/>
              </a:spcBef>
            </a:pPr>
            <a:r>
              <a:rPr lang="en-US" sz="1600" dirty="0"/>
              <a:t>An elevation of privilege threat occurs when an attacker has the ability to gain privileges that they’d not normally have.</a:t>
            </a:r>
            <a:endParaRPr lang="pl-PL" sz="1600" dirty="0"/>
          </a:p>
          <a:p>
            <a:pPr lvl="1">
              <a:lnSpc>
                <a:spcPct val="80000"/>
              </a:lnSpc>
              <a:spcBef>
                <a:spcPts val="0"/>
              </a:spcBef>
            </a:pPr>
            <a:endParaRPr lang="en-US" dirty="0"/>
          </a:p>
        </p:txBody>
      </p:sp>
      <p:sp>
        <p:nvSpPr>
          <p:cNvPr id="7" name="Text Placeholder 6"/>
          <p:cNvSpPr>
            <a:spLocks noGrp="1"/>
          </p:cNvSpPr>
          <p:nvPr>
            <p:ph type="body" sz="quarter" idx="11"/>
          </p:nvPr>
        </p:nvSpPr>
        <p:spPr>
          <a:xfrm>
            <a:off x="6275283" y="1967739"/>
            <a:ext cx="5649798" cy="3466077"/>
          </a:xfrm>
        </p:spPr>
        <p:txBody>
          <a:bodyPr/>
          <a:lstStyle/>
          <a:p>
            <a:pPr>
              <a:lnSpc>
                <a:spcPct val="80000"/>
              </a:lnSpc>
              <a:spcBef>
                <a:spcPts val="0"/>
              </a:spcBef>
            </a:pPr>
            <a:r>
              <a:rPr lang="pl-PL" b="1" dirty="0">
                <a:effectLst>
                  <a:outerShdw blurRad="38100" dist="38100" dir="2700000" algn="tl">
                    <a:srgbClr val="000000">
                      <a:alpha val="43137"/>
                    </a:srgbClr>
                  </a:outerShdw>
                </a:effectLst>
              </a:rPr>
              <a:t>REPUTATION</a:t>
            </a:r>
          </a:p>
          <a:p>
            <a:pPr>
              <a:lnSpc>
                <a:spcPct val="80000"/>
              </a:lnSpc>
              <a:spcBef>
                <a:spcPts val="600"/>
              </a:spcBef>
            </a:pPr>
            <a:r>
              <a:rPr lang="en-US" sz="2400" dirty="0"/>
              <a:t>Damage</a:t>
            </a:r>
            <a:endParaRPr lang="pl-PL" sz="2400" dirty="0"/>
          </a:p>
          <a:p>
            <a:pPr lvl="1">
              <a:lnSpc>
                <a:spcPct val="80000"/>
              </a:lnSpc>
              <a:spcBef>
                <a:spcPts val="0"/>
              </a:spcBef>
            </a:pPr>
            <a:r>
              <a:rPr lang="pl-PL" sz="1600" dirty="0"/>
              <a:t>H</a:t>
            </a:r>
            <a:r>
              <a:rPr lang="en-US" sz="1600" dirty="0"/>
              <a:t>ow bad would an attack be?</a:t>
            </a:r>
          </a:p>
          <a:p>
            <a:pPr>
              <a:lnSpc>
                <a:spcPct val="80000"/>
              </a:lnSpc>
              <a:spcBef>
                <a:spcPts val="600"/>
              </a:spcBef>
            </a:pPr>
            <a:r>
              <a:rPr lang="en-US" sz="2400" dirty="0"/>
              <a:t>Reproducibility</a:t>
            </a:r>
            <a:endParaRPr lang="pl-PL" sz="2400" dirty="0"/>
          </a:p>
          <a:p>
            <a:pPr lvl="1">
              <a:lnSpc>
                <a:spcPct val="80000"/>
              </a:lnSpc>
              <a:spcBef>
                <a:spcPts val="0"/>
              </a:spcBef>
            </a:pPr>
            <a:r>
              <a:rPr lang="pl-PL" sz="1600" dirty="0"/>
              <a:t>H</a:t>
            </a:r>
            <a:r>
              <a:rPr lang="en-US" sz="1600" dirty="0"/>
              <a:t>ow easy is it to reproduce the attack?</a:t>
            </a:r>
          </a:p>
          <a:p>
            <a:pPr>
              <a:lnSpc>
                <a:spcPct val="80000"/>
              </a:lnSpc>
              <a:spcBef>
                <a:spcPts val="600"/>
              </a:spcBef>
            </a:pPr>
            <a:r>
              <a:rPr lang="en-US" sz="2400" dirty="0"/>
              <a:t>Exploitability</a:t>
            </a:r>
            <a:endParaRPr lang="pl-PL" sz="2400" dirty="0"/>
          </a:p>
          <a:p>
            <a:pPr lvl="1">
              <a:lnSpc>
                <a:spcPct val="80000"/>
              </a:lnSpc>
              <a:spcBef>
                <a:spcPts val="0"/>
              </a:spcBef>
            </a:pPr>
            <a:r>
              <a:rPr lang="pl-PL" sz="1600" dirty="0"/>
              <a:t>H</a:t>
            </a:r>
            <a:r>
              <a:rPr lang="en-US" sz="1600" dirty="0"/>
              <a:t>ow much work is it to launch the attack?</a:t>
            </a:r>
          </a:p>
          <a:p>
            <a:pPr>
              <a:lnSpc>
                <a:spcPct val="80000"/>
              </a:lnSpc>
              <a:spcBef>
                <a:spcPts val="600"/>
              </a:spcBef>
            </a:pPr>
            <a:r>
              <a:rPr lang="en-US" sz="2400" dirty="0"/>
              <a:t>Affected users</a:t>
            </a:r>
            <a:endParaRPr lang="pl-PL" sz="2400" dirty="0"/>
          </a:p>
          <a:p>
            <a:pPr lvl="1">
              <a:lnSpc>
                <a:spcPct val="80000"/>
              </a:lnSpc>
              <a:spcBef>
                <a:spcPts val="0"/>
              </a:spcBef>
            </a:pPr>
            <a:r>
              <a:rPr lang="pl-PL" sz="1600" dirty="0"/>
              <a:t>H</a:t>
            </a:r>
            <a:r>
              <a:rPr lang="en-US" sz="1600" dirty="0"/>
              <a:t>ow many people will be impacted?</a:t>
            </a:r>
          </a:p>
          <a:p>
            <a:pPr>
              <a:lnSpc>
                <a:spcPct val="80000"/>
              </a:lnSpc>
              <a:spcBef>
                <a:spcPts val="600"/>
              </a:spcBef>
            </a:pPr>
            <a:r>
              <a:rPr lang="en-US" sz="2400" dirty="0"/>
              <a:t>Discoverability</a:t>
            </a:r>
            <a:endParaRPr lang="pl-PL" sz="2400" dirty="0"/>
          </a:p>
          <a:p>
            <a:pPr lvl="1">
              <a:lnSpc>
                <a:spcPct val="80000"/>
              </a:lnSpc>
              <a:spcBef>
                <a:spcPts val="0"/>
              </a:spcBef>
            </a:pPr>
            <a:r>
              <a:rPr lang="pl-PL" sz="1600" dirty="0"/>
              <a:t>H</a:t>
            </a:r>
            <a:r>
              <a:rPr lang="en-US" sz="1600" dirty="0"/>
              <a:t>ow easy is it to discover the threat?</a:t>
            </a:r>
          </a:p>
        </p:txBody>
      </p:sp>
      <p:sp>
        <p:nvSpPr>
          <p:cNvPr id="8" name="Text Placeholder 7"/>
          <p:cNvSpPr>
            <a:spLocks noGrp="1"/>
          </p:cNvSpPr>
          <p:nvPr>
            <p:ph type="body" sz="quarter" idx="16"/>
          </p:nvPr>
        </p:nvSpPr>
        <p:spPr/>
        <p:txBody>
          <a:bodyPr/>
          <a:lstStyle/>
          <a:p>
            <a:pPr marL="0" indent="0">
              <a:buNone/>
            </a:pPr>
            <a:r>
              <a:rPr lang="pl-PL" dirty="0"/>
              <a:t>STRIDE (</a:t>
            </a:r>
            <a:r>
              <a:rPr lang="pl-PL" dirty="0" err="1"/>
              <a:t>categories</a:t>
            </a:r>
            <a:r>
              <a:rPr lang="pl-PL" dirty="0"/>
              <a:t>)</a:t>
            </a:r>
            <a:endParaRPr lang="en-US" dirty="0"/>
          </a:p>
        </p:txBody>
      </p:sp>
      <p:sp>
        <p:nvSpPr>
          <p:cNvPr id="9" name="Text Placeholder 8"/>
          <p:cNvSpPr>
            <a:spLocks noGrp="1"/>
          </p:cNvSpPr>
          <p:nvPr>
            <p:ph type="body" sz="quarter" idx="17"/>
          </p:nvPr>
        </p:nvSpPr>
        <p:spPr/>
        <p:txBody>
          <a:bodyPr/>
          <a:lstStyle/>
          <a:p>
            <a:pPr marL="0" indent="0">
              <a:buNone/>
            </a:pPr>
            <a:r>
              <a:rPr lang="pl-PL" dirty="0"/>
              <a:t>(R)DREAD (</a:t>
            </a:r>
            <a:r>
              <a:rPr lang="pl-PL" dirty="0" err="1"/>
              <a:t>risk</a:t>
            </a:r>
            <a:r>
              <a:rPr lang="pl-PL" dirty="0"/>
              <a:t>)</a:t>
            </a:r>
            <a:endParaRPr lang="en-US" dirty="0"/>
          </a:p>
        </p:txBody>
      </p:sp>
    </p:spTree>
    <p:extLst>
      <p:ext uri="{BB962C8B-B14F-4D97-AF65-F5344CB8AC3E}">
        <p14:creationId xmlns:p14="http://schemas.microsoft.com/office/powerpoint/2010/main" val="1013618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Bezpieczeństwo – „nic” nowego, strefy </a:t>
            </a:r>
            <a:r>
              <a:rPr lang="pl-PL" dirty="0" err="1"/>
              <a:t>itp</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240" y="1189176"/>
            <a:ext cx="11877367" cy="5056176"/>
          </a:xfrm>
          <a:prstGeom prst="rect">
            <a:avLst/>
          </a:prstGeom>
        </p:spPr>
      </p:pic>
    </p:spTree>
    <p:extLst>
      <p:ext uri="{BB962C8B-B14F-4D97-AF65-F5344CB8AC3E}">
        <p14:creationId xmlns:p14="http://schemas.microsoft.com/office/powerpoint/2010/main" val="10058974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Przykładowy Data </a:t>
            </a:r>
            <a:r>
              <a:rPr lang="pl-PL" dirty="0" err="1"/>
              <a:t>Flow</a:t>
            </a:r>
            <a:r>
              <a:rPr lang="pl-PL" dirty="0"/>
              <a:t> (za </a:t>
            </a:r>
            <a:r>
              <a:rPr lang="pl-PL" dirty="0">
                <a:hlinkClick r:id="rId2"/>
              </a:rPr>
              <a:t>Reference </a:t>
            </a:r>
            <a:r>
              <a:rPr lang="pl-PL" dirty="0" err="1">
                <a:hlinkClick r:id="rId2"/>
              </a:rPr>
              <a:t>Arch</a:t>
            </a:r>
            <a:r>
              <a:rPr lang="pl-PL" dirty="0"/>
              <a: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39" y="1189176"/>
            <a:ext cx="11891697" cy="4470960"/>
          </a:xfrm>
          <a:prstGeom prst="rect">
            <a:avLst/>
          </a:prstGeom>
        </p:spPr>
      </p:pic>
    </p:spTree>
    <p:extLst>
      <p:ext uri="{BB962C8B-B14F-4D97-AF65-F5344CB8AC3E}">
        <p14:creationId xmlns:p14="http://schemas.microsoft.com/office/powerpoint/2010/main" val="1448365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2398" y="841356"/>
            <a:ext cx="4108614" cy="5602655"/>
          </a:xfrm>
          <a:prstGeom prst="rect">
            <a:avLst/>
          </a:prstGeom>
        </p:spPr>
      </p:pic>
      <p:sp>
        <p:nvSpPr>
          <p:cNvPr id="14" name="Title 2"/>
          <p:cNvSpPr txBox="1">
            <a:spLocks/>
          </p:cNvSpPr>
          <p:nvPr/>
        </p:nvSpPr>
        <p:spPr>
          <a:xfrm>
            <a:off x="268928" y="286827"/>
            <a:ext cx="11653523" cy="927809"/>
          </a:xfrm>
          <a:prstGeom prst="rect">
            <a:avLst/>
          </a:prstGeom>
        </p:spPr>
        <p:txBody>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r>
              <a:rPr lang="pl-PL" sz="5294" dirty="0"/>
              <a:t>Pomysł</a:t>
            </a:r>
          </a:p>
        </p:txBody>
      </p:sp>
      <p:sp>
        <p:nvSpPr>
          <p:cNvPr id="15" name="Text Placeholder 3"/>
          <p:cNvSpPr txBox="1">
            <a:spLocks/>
          </p:cNvSpPr>
          <p:nvPr/>
        </p:nvSpPr>
        <p:spPr>
          <a:xfrm>
            <a:off x="398431" y="1192963"/>
            <a:ext cx="5513153" cy="5272722"/>
          </a:xfrm>
          <a:prstGeom prst="rect">
            <a:avLst/>
          </a:prstGeom>
        </p:spPr>
        <p:txBody>
          <a:bodyPr/>
          <a:lstStyle>
            <a:lvl1pPr marL="342900" indent="-342900" algn="l" defTabSz="931863" rtl="0" fontAlgn="base">
              <a:lnSpc>
                <a:spcPct val="90000"/>
              </a:lnSpc>
              <a:spcBef>
                <a:spcPct val="20000"/>
              </a:spcBef>
              <a:spcAft>
                <a:spcPct val="0"/>
              </a:spcAft>
              <a:buSzPct val="90000"/>
              <a:buFont typeface="Arial" charset="0"/>
              <a:buChar char="•"/>
              <a:defRPr sz="4000" kern="1200">
                <a:solidFill>
                  <a:schemeClr val="tx2"/>
                </a:solidFill>
                <a:latin typeface="+mj-lt"/>
                <a:ea typeface="ＭＳ Ｐゴシック" charset="0"/>
                <a:cs typeface="ＭＳ Ｐゴシック" charset="0"/>
              </a:defRPr>
            </a:lvl1pPr>
            <a:lvl2pPr marL="584200" indent="-241300" algn="l" defTabSz="931863" rtl="0" fontAlgn="base">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800100" indent="-228600" algn="l" defTabSz="931863" rtl="0" fontAlgn="base">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7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3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pl-PL" sz="3137" dirty="0"/>
              <a:t>Wykorzystanie foteli konferencyjnych do pomiaru charakterystyki zachowań użytkowników</a:t>
            </a:r>
          </a:p>
          <a:p>
            <a:endParaRPr lang="pl-PL" sz="3137" dirty="0">
              <a:sym typeface="Wingdings" panose="05000000000000000000" pitchFamily="2" charset="2"/>
            </a:endParaRPr>
          </a:p>
          <a:p>
            <a:r>
              <a:rPr lang="pl-PL" sz="3137" dirty="0">
                <a:sym typeface="Wingdings" panose="05000000000000000000" pitchFamily="2" charset="2"/>
              </a:rPr>
              <a:t>Prototypowo 3(+1) strefy gromadzenia danych i 9 czujników na fotel</a:t>
            </a:r>
          </a:p>
        </p:txBody>
      </p:sp>
      <p:grpSp>
        <p:nvGrpSpPr>
          <p:cNvPr id="20" name="Group 19"/>
          <p:cNvGrpSpPr/>
          <p:nvPr/>
        </p:nvGrpSpPr>
        <p:grpSpPr>
          <a:xfrm>
            <a:off x="7209528" y="1196362"/>
            <a:ext cx="3471694" cy="2973872"/>
            <a:chOff x="7354093" y="1219855"/>
            <a:chExt cx="3541309" cy="3033504"/>
          </a:xfrm>
        </p:grpSpPr>
        <p:grpSp>
          <p:nvGrpSpPr>
            <p:cNvPr id="9" name="Group 8"/>
            <p:cNvGrpSpPr/>
            <p:nvPr/>
          </p:nvGrpSpPr>
          <p:grpSpPr>
            <a:xfrm>
              <a:off x="8096034" y="1219855"/>
              <a:ext cx="2331146" cy="3033504"/>
              <a:chOff x="5187734" y="991255"/>
              <a:chExt cx="2331146" cy="3033504"/>
            </a:xfrm>
          </p:grpSpPr>
          <p:sp>
            <p:nvSpPr>
              <p:cNvPr id="5" name="Oval 4"/>
              <p:cNvSpPr/>
              <p:nvPr/>
            </p:nvSpPr>
            <p:spPr bwMode="auto">
              <a:xfrm rot="20820259">
                <a:off x="5187734" y="991255"/>
                <a:ext cx="1280074" cy="2401622"/>
              </a:xfrm>
              <a:prstGeom prst="ellipse">
                <a:avLst/>
              </a:prstGeom>
              <a:solidFill>
                <a:schemeClr val="accent4">
                  <a:alpha val="6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chemeClr val="bg1"/>
                  </a:solidFill>
                  <a:latin typeface="+mj-lt"/>
                  <a:ea typeface="Segoe UI" pitchFamily="34" charset="0"/>
                  <a:cs typeface="Segoe UI" pitchFamily="34" charset="0"/>
                </a:endParaRPr>
              </a:p>
            </p:txBody>
          </p:sp>
          <p:sp>
            <p:nvSpPr>
              <p:cNvPr id="6" name="Oval 5"/>
              <p:cNvSpPr/>
              <p:nvPr/>
            </p:nvSpPr>
            <p:spPr bwMode="auto">
              <a:xfrm rot="5066307">
                <a:off x="6417571" y="2923450"/>
                <a:ext cx="538411" cy="1664207"/>
              </a:xfrm>
              <a:prstGeom prst="ellipse">
                <a:avLst/>
              </a:prstGeom>
              <a:solidFill>
                <a:schemeClr val="accent4">
                  <a:alpha val="6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chemeClr val="bg1"/>
                  </a:solidFill>
                  <a:latin typeface="+mj-lt"/>
                  <a:ea typeface="Segoe UI" pitchFamily="34" charset="0"/>
                  <a:cs typeface="Segoe UI" pitchFamily="34" charset="0"/>
                </a:endParaRPr>
              </a:p>
            </p:txBody>
          </p:sp>
        </p:grpSp>
        <p:grpSp>
          <p:nvGrpSpPr>
            <p:cNvPr id="10" name="Group 9"/>
            <p:cNvGrpSpPr/>
            <p:nvPr/>
          </p:nvGrpSpPr>
          <p:grpSpPr>
            <a:xfrm>
              <a:off x="7354093" y="2871214"/>
              <a:ext cx="3541309" cy="402214"/>
              <a:chOff x="4445793" y="2642614"/>
              <a:chExt cx="3541309" cy="402214"/>
            </a:xfrm>
          </p:grpSpPr>
          <p:sp>
            <p:nvSpPr>
              <p:cNvPr id="7" name="Oval 6"/>
              <p:cNvSpPr/>
              <p:nvPr/>
            </p:nvSpPr>
            <p:spPr bwMode="auto">
              <a:xfrm rot="5970354">
                <a:off x="4879507" y="2383002"/>
                <a:ext cx="228112" cy="1095540"/>
              </a:xfrm>
              <a:prstGeom prst="ellipse">
                <a:avLst/>
              </a:prstGeom>
              <a:solidFill>
                <a:srgbClr val="FFFF00">
                  <a:alpha val="6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chemeClr val="bg1"/>
                  </a:solidFill>
                  <a:latin typeface="+mj-lt"/>
                  <a:ea typeface="Segoe UI" pitchFamily="34" charset="0"/>
                  <a:cs typeface="Segoe UI" pitchFamily="34" charset="0"/>
                </a:endParaRPr>
              </a:p>
            </p:txBody>
          </p:sp>
          <p:sp>
            <p:nvSpPr>
              <p:cNvPr id="8" name="Oval 7"/>
              <p:cNvSpPr/>
              <p:nvPr/>
            </p:nvSpPr>
            <p:spPr bwMode="auto">
              <a:xfrm rot="5970354">
                <a:off x="7390313" y="2257262"/>
                <a:ext cx="211438" cy="982141"/>
              </a:xfrm>
              <a:prstGeom prst="ellipse">
                <a:avLst/>
              </a:prstGeom>
              <a:solidFill>
                <a:srgbClr val="FFFF00">
                  <a:alpha val="6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chemeClr val="bg1"/>
                  </a:solidFill>
                  <a:latin typeface="+mj-lt"/>
                  <a:ea typeface="Segoe UI" pitchFamily="34" charset="0"/>
                  <a:cs typeface="Segoe UI" pitchFamily="34" charset="0"/>
                </a:endParaRPr>
              </a:p>
            </p:txBody>
          </p:sp>
        </p:grpSp>
        <p:sp>
          <p:nvSpPr>
            <p:cNvPr id="16" name="TextBox 15"/>
            <p:cNvSpPr txBox="1"/>
            <p:nvPr/>
          </p:nvSpPr>
          <p:spPr>
            <a:xfrm>
              <a:off x="8463980" y="2195733"/>
              <a:ext cx="422448" cy="482600"/>
            </a:xfrm>
            <a:prstGeom prst="rect">
              <a:avLst/>
            </a:prstGeom>
            <a:noFill/>
          </p:spPr>
          <p:txBody>
            <a:bodyPr wrap="square" lIns="179285" tIns="143428" rIns="179285" bIns="143428" rtlCol="0">
              <a:noAutofit/>
            </a:bodyPr>
            <a:lstStyle/>
            <a:p>
              <a:pPr>
                <a:lnSpc>
                  <a:spcPct val="90000"/>
                </a:lnSpc>
                <a:spcAft>
                  <a:spcPts val="588"/>
                </a:spcAft>
              </a:pPr>
              <a:r>
                <a:rPr lang="pl-PL" sz="2353" dirty="0">
                  <a:solidFill>
                    <a:schemeClr val="bg1"/>
                  </a:solidFill>
                </a:rPr>
                <a:t>2</a:t>
              </a:r>
              <a:endParaRPr lang="en-US" sz="2353" dirty="0">
                <a:solidFill>
                  <a:schemeClr val="bg1"/>
                </a:solidFill>
              </a:endParaRPr>
            </a:p>
          </p:txBody>
        </p:sp>
        <p:sp>
          <p:nvSpPr>
            <p:cNvPr id="17" name="TextBox 16"/>
            <p:cNvSpPr txBox="1"/>
            <p:nvPr/>
          </p:nvSpPr>
          <p:spPr>
            <a:xfrm>
              <a:off x="9375575" y="3645836"/>
              <a:ext cx="422448" cy="482600"/>
            </a:xfrm>
            <a:prstGeom prst="rect">
              <a:avLst/>
            </a:prstGeom>
            <a:noFill/>
          </p:spPr>
          <p:txBody>
            <a:bodyPr wrap="square" lIns="179285" tIns="143428" rIns="179285" bIns="143428" rtlCol="0">
              <a:noAutofit/>
            </a:bodyPr>
            <a:lstStyle/>
            <a:p>
              <a:pPr>
                <a:lnSpc>
                  <a:spcPct val="90000"/>
                </a:lnSpc>
                <a:spcAft>
                  <a:spcPts val="588"/>
                </a:spcAft>
              </a:pPr>
              <a:r>
                <a:rPr lang="pl-PL" sz="1765" dirty="0">
                  <a:solidFill>
                    <a:schemeClr val="bg1"/>
                  </a:solidFill>
                </a:rPr>
                <a:t>3</a:t>
              </a:r>
              <a:endParaRPr lang="en-US" sz="2353" dirty="0">
                <a:solidFill>
                  <a:schemeClr val="bg1"/>
                </a:solidFill>
              </a:endParaRPr>
            </a:p>
          </p:txBody>
        </p:sp>
        <p:sp>
          <p:nvSpPr>
            <p:cNvPr id="18" name="TextBox 17"/>
            <p:cNvSpPr txBox="1"/>
            <p:nvPr/>
          </p:nvSpPr>
          <p:spPr>
            <a:xfrm>
              <a:off x="7569597" y="2791565"/>
              <a:ext cx="422448" cy="482600"/>
            </a:xfrm>
            <a:prstGeom prst="rect">
              <a:avLst/>
            </a:prstGeom>
            <a:noFill/>
          </p:spPr>
          <p:txBody>
            <a:bodyPr wrap="square" lIns="179285" tIns="143428" rIns="179285" bIns="143428" rtlCol="0">
              <a:noAutofit/>
            </a:bodyPr>
            <a:lstStyle/>
            <a:p>
              <a:pPr>
                <a:lnSpc>
                  <a:spcPct val="90000"/>
                </a:lnSpc>
                <a:spcAft>
                  <a:spcPts val="588"/>
                </a:spcAft>
              </a:pPr>
              <a:r>
                <a:rPr lang="pl-PL" sz="1765" dirty="0">
                  <a:solidFill>
                    <a:schemeClr val="bg1"/>
                  </a:solidFill>
                </a:rPr>
                <a:t>1</a:t>
              </a:r>
              <a:endParaRPr lang="en-US" sz="2353" dirty="0">
                <a:solidFill>
                  <a:schemeClr val="bg1"/>
                </a:solidFill>
              </a:endParaRPr>
            </a:p>
          </p:txBody>
        </p:sp>
        <p:sp>
          <p:nvSpPr>
            <p:cNvPr id="19" name="TextBox 18"/>
            <p:cNvSpPr txBox="1"/>
            <p:nvPr/>
          </p:nvSpPr>
          <p:spPr>
            <a:xfrm>
              <a:off x="10255251" y="2534966"/>
              <a:ext cx="422448" cy="482600"/>
            </a:xfrm>
            <a:prstGeom prst="rect">
              <a:avLst/>
            </a:prstGeom>
            <a:noFill/>
          </p:spPr>
          <p:txBody>
            <a:bodyPr wrap="square" lIns="179285" tIns="143428" rIns="179285" bIns="143428" rtlCol="0">
              <a:noAutofit/>
            </a:bodyPr>
            <a:lstStyle/>
            <a:p>
              <a:pPr>
                <a:lnSpc>
                  <a:spcPct val="90000"/>
                </a:lnSpc>
                <a:spcAft>
                  <a:spcPts val="588"/>
                </a:spcAft>
              </a:pPr>
              <a:r>
                <a:rPr lang="pl-PL" sz="1765" dirty="0"/>
                <a:t>1</a:t>
              </a:r>
              <a:endParaRPr lang="en-US" sz="2353" dirty="0"/>
            </a:p>
          </p:txBody>
        </p:sp>
      </p:grpSp>
    </p:spTree>
    <p:extLst>
      <p:ext uri="{BB962C8B-B14F-4D97-AF65-F5344CB8AC3E}">
        <p14:creationId xmlns:p14="http://schemas.microsoft.com/office/powerpoint/2010/main" val="532070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a:t>Definicje</a:t>
            </a:r>
            <a:r>
              <a:rPr lang="pl-PL" dirty="0"/>
              <a:t> uprawnień</a:t>
            </a:r>
            <a:endParaRPr lang="en-US" dirty="0"/>
          </a:p>
        </p:txBody>
      </p:sp>
      <p:sp>
        <p:nvSpPr>
          <p:cNvPr id="8" name="Text Placeholder 7"/>
          <p:cNvSpPr>
            <a:spLocks noGrp="1"/>
          </p:cNvSpPr>
          <p:nvPr>
            <p:ph type="body" sz="quarter" idx="10"/>
          </p:nvPr>
        </p:nvSpPr>
        <p:spPr>
          <a:xfrm>
            <a:off x="269239" y="1189177"/>
            <a:ext cx="11653523" cy="6248570"/>
          </a:xfrm>
        </p:spPr>
        <p:txBody>
          <a:bodyPr/>
          <a:lstStyle/>
          <a:p>
            <a:r>
              <a:rPr lang="en-US" b="1" dirty="0" err="1"/>
              <a:t>iothubowner</a:t>
            </a:r>
            <a:r>
              <a:rPr lang="en-US" dirty="0"/>
              <a:t>: </a:t>
            </a:r>
            <a:r>
              <a:rPr lang="pl-PL" dirty="0"/>
              <a:t>Wszytko</a:t>
            </a:r>
            <a:endParaRPr lang="en-US" dirty="0"/>
          </a:p>
          <a:p>
            <a:r>
              <a:rPr lang="en-US" b="1" dirty="0"/>
              <a:t>service</a:t>
            </a:r>
            <a:r>
              <a:rPr lang="en-US" dirty="0"/>
              <a:t>: </a:t>
            </a:r>
            <a:r>
              <a:rPr lang="en-US" dirty="0" err="1"/>
              <a:t>ServiceConnect</a:t>
            </a:r>
            <a:r>
              <a:rPr lang="pl-PL" dirty="0"/>
              <a:t> (odczyt D2C, wysyłanie C2D)</a:t>
            </a:r>
            <a:endParaRPr lang="en-US" dirty="0"/>
          </a:p>
          <a:p>
            <a:r>
              <a:rPr lang="en-US" b="1" dirty="0"/>
              <a:t>device</a:t>
            </a:r>
            <a:r>
              <a:rPr lang="en-US" dirty="0"/>
              <a:t>: </a:t>
            </a:r>
            <a:r>
              <a:rPr lang="en-US" dirty="0" err="1"/>
              <a:t>DeviceConnect</a:t>
            </a:r>
            <a:r>
              <a:rPr lang="pl-PL" dirty="0"/>
              <a:t> (wysyłanie D2C, odbiór C2D)</a:t>
            </a:r>
            <a:r>
              <a:rPr lang="en-US" dirty="0"/>
              <a:t>.</a:t>
            </a:r>
          </a:p>
          <a:p>
            <a:r>
              <a:rPr lang="en-US" b="1" dirty="0" err="1"/>
              <a:t>registryRead</a:t>
            </a:r>
            <a:r>
              <a:rPr lang="en-US" dirty="0"/>
              <a:t>: </a:t>
            </a:r>
            <a:r>
              <a:rPr lang="en-US" dirty="0" err="1"/>
              <a:t>RegistryRead</a:t>
            </a:r>
            <a:r>
              <a:rPr lang="en-US" dirty="0"/>
              <a:t>.</a:t>
            </a:r>
          </a:p>
          <a:p>
            <a:r>
              <a:rPr lang="en-US" b="1" dirty="0" err="1"/>
              <a:t>registryReadWrite</a:t>
            </a:r>
            <a:r>
              <a:rPr lang="en-US" dirty="0"/>
              <a:t>: </a:t>
            </a:r>
            <a:r>
              <a:rPr lang="en-US" dirty="0" err="1"/>
              <a:t>RegistryRead</a:t>
            </a:r>
            <a:r>
              <a:rPr lang="en-US" dirty="0"/>
              <a:t> / </a:t>
            </a:r>
            <a:r>
              <a:rPr lang="en-US" dirty="0" err="1"/>
              <a:t>RegistryWrite</a:t>
            </a:r>
            <a:endParaRPr lang="en-US" dirty="0"/>
          </a:p>
          <a:p>
            <a:endParaRPr lang="pl-PL" b="1" dirty="0"/>
          </a:p>
          <a:p>
            <a:r>
              <a:rPr lang="pl-PL" b="1" dirty="0"/>
              <a:t>Przypomnienie </a:t>
            </a:r>
            <a:r>
              <a:rPr lang="en-US" b="1" dirty="0"/>
              <a:t>Ka</a:t>
            </a:r>
            <a:r>
              <a:rPr lang="pl-PL" b="1" dirty="0" err="1"/>
              <a:t>żde</a:t>
            </a:r>
            <a:r>
              <a:rPr lang="pl-PL" b="1" dirty="0"/>
              <a:t> urządzenie ma własny klucz i prawo „do siebie”</a:t>
            </a:r>
            <a:r>
              <a:rPr lang="en-US" dirty="0"/>
              <a:t> </a:t>
            </a:r>
            <a:r>
              <a:rPr lang="en-US" b="1" dirty="0" err="1"/>
              <a:t>DeviceConnect</a:t>
            </a:r>
            <a:r>
              <a:rPr lang="en-US" dirty="0"/>
              <a:t>.</a:t>
            </a:r>
            <a:endParaRPr lang="pl-PL" dirty="0"/>
          </a:p>
          <a:p>
            <a:pPr lvl="1"/>
            <a:r>
              <a:rPr lang="pl-PL" dirty="0"/>
              <a:t>Można je szybko dowołać</a:t>
            </a:r>
            <a:endParaRPr lang="en-US" dirty="0"/>
          </a:p>
          <a:p>
            <a:endParaRPr lang="en-US" dirty="0"/>
          </a:p>
        </p:txBody>
      </p:sp>
    </p:spTree>
    <p:extLst>
      <p:ext uri="{BB962C8B-B14F-4D97-AF65-F5344CB8AC3E}">
        <p14:creationId xmlns:p14="http://schemas.microsoft.com/office/powerpoint/2010/main" val="16554758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t>Wysyłanie telemetrii</a:t>
            </a:r>
            <a:endParaRPr lang="en-US" dirty="0"/>
          </a:p>
        </p:txBody>
      </p:sp>
    </p:spTree>
    <p:extLst>
      <p:ext uri="{BB962C8B-B14F-4D97-AF65-F5344CB8AC3E}">
        <p14:creationId xmlns:p14="http://schemas.microsoft.com/office/powerpoint/2010/main" val="3730409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pl-PL" dirty="0"/>
              <a:t>Wysyłanie telemetrii</a:t>
            </a:r>
            <a:endParaRPr lang="en-US" dirty="0"/>
          </a:p>
        </p:txBody>
      </p:sp>
      <p:sp>
        <p:nvSpPr>
          <p:cNvPr id="8" name="Text Placeholder 7"/>
          <p:cNvSpPr>
            <a:spLocks noGrp="1"/>
          </p:cNvSpPr>
          <p:nvPr>
            <p:ph type="body" sz="quarter" idx="10"/>
          </p:nvPr>
        </p:nvSpPr>
        <p:spPr>
          <a:xfrm>
            <a:off x="269239" y="1197322"/>
            <a:ext cx="11653522" cy="5663089"/>
          </a:xfrm>
        </p:spPr>
        <p:txBody>
          <a:bodyPr/>
          <a:lstStyle/>
          <a:p>
            <a:r>
              <a:rPr lang="en-US" sz="2000" dirty="0" err="1">
                <a:solidFill>
                  <a:srgbClr val="2B91AF"/>
                </a:solidFill>
              </a:rPr>
              <a:t>DeviceClient</a:t>
            </a:r>
            <a:r>
              <a:rPr lang="en-US" sz="2000" dirty="0">
                <a:solidFill>
                  <a:srgbClr val="000000"/>
                </a:solidFill>
              </a:rPr>
              <a:t> dc = </a:t>
            </a:r>
            <a:r>
              <a:rPr lang="en-US" sz="2000" dirty="0" err="1">
                <a:solidFill>
                  <a:srgbClr val="2B91AF"/>
                </a:solidFill>
              </a:rPr>
              <a:t>DeviceClient</a:t>
            </a:r>
            <a:r>
              <a:rPr lang="en-US" sz="2000" dirty="0" err="1">
                <a:solidFill>
                  <a:srgbClr val="000000"/>
                </a:solidFill>
              </a:rPr>
              <a:t>.CreateFromConnectionString</a:t>
            </a:r>
            <a:r>
              <a:rPr lang="en-US" sz="2000" dirty="0">
                <a:solidFill>
                  <a:srgbClr val="000000"/>
                </a:solidFill>
              </a:rPr>
              <a:t>(</a:t>
            </a:r>
            <a:r>
              <a:rPr lang="pl-PL" sz="2000" i="1" dirty="0">
                <a:solidFill>
                  <a:srgbClr val="000000"/>
                </a:solidFill>
              </a:rPr>
              <a:t>DEVICECONNECTION</a:t>
            </a:r>
            <a:r>
              <a:rPr lang="en-US" sz="2000" dirty="0">
                <a:solidFill>
                  <a:srgbClr val="000000"/>
                </a:solidFill>
              </a:rPr>
              <a:t>,</a:t>
            </a:r>
          </a:p>
          <a:p>
            <a:r>
              <a:rPr lang="en-US" sz="2000" dirty="0" err="1">
                <a:solidFill>
                  <a:srgbClr val="000000"/>
                </a:solidFill>
              </a:rPr>
              <a:t>Microsoft.Azure.Devices.Client.</a:t>
            </a:r>
            <a:r>
              <a:rPr lang="en-US" sz="2000" dirty="0" err="1">
                <a:solidFill>
                  <a:srgbClr val="2B91AF"/>
                </a:solidFill>
              </a:rPr>
              <a:t>TransportType</a:t>
            </a:r>
            <a:r>
              <a:rPr lang="en-US" sz="2000" dirty="0" err="1">
                <a:solidFill>
                  <a:srgbClr val="000000"/>
                </a:solidFill>
              </a:rPr>
              <a:t>.Amqp</a:t>
            </a:r>
            <a:r>
              <a:rPr lang="en-US" sz="2000" dirty="0">
                <a:solidFill>
                  <a:srgbClr val="000000"/>
                </a:solidFill>
              </a:rPr>
              <a:t>);</a:t>
            </a:r>
            <a:endParaRPr lang="pl-PL" sz="2000" dirty="0">
              <a:solidFill>
                <a:srgbClr val="000000"/>
              </a:solidFill>
            </a:endParaRPr>
          </a:p>
          <a:p>
            <a:r>
              <a:rPr lang="en-US" sz="2000" i="1" dirty="0" err="1">
                <a:solidFill>
                  <a:srgbClr val="000000"/>
                </a:solidFill>
              </a:rPr>
              <a:t>Microsoft.Azure.Devices.Client.</a:t>
            </a:r>
            <a:r>
              <a:rPr lang="en-US" sz="2000" i="1" dirty="0" err="1">
                <a:solidFill>
                  <a:srgbClr val="2B91AF"/>
                </a:solidFill>
              </a:rPr>
              <a:t>TransportType</a:t>
            </a:r>
            <a:r>
              <a:rPr lang="en-US" sz="2000" i="1" dirty="0" err="1">
                <a:solidFill>
                  <a:srgbClr val="000000"/>
                </a:solidFill>
              </a:rPr>
              <a:t>.Mqtt</a:t>
            </a:r>
            <a:endParaRPr lang="pl-PL" sz="2000" i="1" dirty="0">
              <a:solidFill>
                <a:srgbClr val="000000"/>
              </a:solidFill>
            </a:endParaRPr>
          </a:p>
          <a:p>
            <a:r>
              <a:rPr lang="en-US" sz="2000" i="1" dirty="0">
                <a:solidFill>
                  <a:srgbClr val="000000"/>
                </a:solidFill>
              </a:rPr>
              <a:t>Microsoft.Azure.Devices.Client.</a:t>
            </a:r>
            <a:r>
              <a:rPr lang="en-US" sz="2000" i="1" dirty="0">
                <a:solidFill>
                  <a:srgbClr val="2B91AF"/>
                </a:solidFill>
              </a:rPr>
              <a:t>TransportType</a:t>
            </a:r>
            <a:r>
              <a:rPr lang="en-US" sz="2000" i="1" dirty="0">
                <a:solidFill>
                  <a:srgbClr val="000000"/>
                </a:solidFill>
              </a:rPr>
              <a:t>.Http1</a:t>
            </a:r>
            <a:endParaRPr lang="pl-PL" sz="2000" i="1" dirty="0">
              <a:solidFill>
                <a:srgbClr val="000000"/>
              </a:solidFill>
            </a:endParaRPr>
          </a:p>
          <a:p>
            <a:pPr>
              <a:spcBef>
                <a:spcPts val="1200"/>
              </a:spcBef>
            </a:pPr>
            <a:r>
              <a:rPr lang="en-US" sz="2000" dirty="0">
                <a:solidFill>
                  <a:srgbClr val="0000FF"/>
                </a:solidFill>
              </a:rPr>
              <a:t>await</a:t>
            </a:r>
            <a:r>
              <a:rPr lang="en-US" sz="2000" dirty="0">
                <a:solidFill>
                  <a:srgbClr val="000000"/>
                </a:solidFill>
              </a:rPr>
              <a:t> </a:t>
            </a:r>
            <a:r>
              <a:rPr lang="en-US" sz="2000" dirty="0" err="1">
                <a:solidFill>
                  <a:srgbClr val="000000"/>
                </a:solidFill>
              </a:rPr>
              <a:t>dc.SendEventAsync</a:t>
            </a:r>
            <a:r>
              <a:rPr lang="en-US" sz="2000" dirty="0">
                <a:solidFill>
                  <a:srgbClr val="000000"/>
                </a:solidFill>
              </a:rPr>
              <a:t>(</a:t>
            </a:r>
            <a:r>
              <a:rPr lang="en-US" sz="2000" dirty="0">
                <a:solidFill>
                  <a:srgbClr val="0000FF"/>
                </a:solidFill>
              </a:rPr>
              <a:t>new</a:t>
            </a:r>
            <a:r>
              <a:rPr lang="en-US" sz="2000" dirty="0">
                <a:solidFill>
                  <a:srgbClr val="000000"/>
                </a:solidFill>
              </a:rPr>
              <a:t> </a:t>
            </a:r>
            <a:r>
              <a:rPr lang="en-US" sz="2000" dirty="0" err="1">
                <a:solidFill>
                  <a:srgbClr val="000000"/>
                </a:solidFill>
              </a:rPr>
              <a:t>Microsoft.Azure.Devices.Client.</a:t>
            </a:r>
            <a:r>
              <a:rPr lang="en-US" sz="2000" dirty="0" err="1">
                <a:solidFill>
                  <a:srgbClr val="2B91AF"/>
                </a:solidFill>
              </a:rPr>
              <a:t>Message</a:t>
            </a:r>
            <a:r>
              <a:rPr lang="en-US" sz="2000" dirty="0">
                <a:solidFill>
                  <a:srgbClr val="000000"/>
                </a:solidFill>
              </a:rPr>
              <a:t>(</a:t>
            </a:r>
          </a:p>
          <a:p>
            <a:r>
              <a:rPr lang="en-US" sz="2000" dirty="0">
                <a:solidFill>
                  <a:srgbClr val="000000"/>
                </a:solidFill>
              </a:rPr>
              <a:t>                    </a:t>
            </a:r>
            <a:r>
              <a:rPr lang="en-US" sz="2000" dirty="0">
                <a:solidFill>
                  <a:srgbClr val="2B91AF"/>
                </a:solidFill>
              </a:rPr>
              <a:t>UTF8Encoding</a:t>
            </a:r>
            <a:r>
              <a:rPr lang="en-US" sz="2000" dirty="0">
                <a:solidFill>
                  <a:srgbClr val="000000"/>
                </a:solidFill>
              </a:rPr>
              <a:t>.UTF8.GetBytes(</a:t>
            </a:r>
            <a:r>
              <a:rPr lang="en-US" sz="2000" dirty="0">
                <a:solidFill>
                  <a:srgbClr val="A31515"/>
                </a:solidFill>
              </a:rPr>
              <a:t>$"</a:t>
            </a:r>
            <a:r>
              <a:rPr lang="en-US" sz="2000" dirty="0" err="1">
                <a:solidFill>
                  <a:srgbClr val="A31515"/>
                </a:solidFill>
              </a:rPr>
              <a:t>Komunikat</a:t>
            </a:r>
            <a:r>
              <a:rPr lang="en-US" sz="2000" dirty="0">
                <a:solidFill>
                  <a:srgbClr val="A31515"/>
                </a:solidFill>
              </a:rPr>
              <a:t>: </a:t>
            </a:r>
            <a:r>
              <a:rPr lang="en-US" sz="2000" dirty="0">
                <a:solidFill>
                  <a:srgbClr val="000000"/>
                </a:solidFill>
              </a:rPr>
              <a:t>{</a:t>
            </a:r>
            <a:r>
              <a:rPr lang="en-US" sz="2000" dirty="0" err="1">
                <a:solidFill>
                  <a:srgbClr val="000000"/>
                </a:solidFill>
              </a:rPr>
              <a:t>i</a:t>
            </a:r>
            <a:r>
              <a:rPr lang="en-US" sz="2000" dirty="0">
                <a:solidFill>
                  <a:srgbClr val="000000"/>
                </a:solidFill>
              </a:rPr>
              <a:t>}</a:t>
            </a:r>
            <a:r>
              <a:rPr lang="en-US" sz="2000" dirty="0">
                <a:solidFill>
                  <a:srgbClr val="A31515"/>
                </a:solidFill>
              </a:rPr>
              <a:t>"</a:t>
            </a:r>
            <a:r>
              <a:rPr lang="en-US" sz="2000" dirty="0">
                <a:solidFill>
                  <a:srgbClr val="000000"/>
                </a:solidFill>
              </a:rPr>
              <a:t>)));</a:t>
            </a:r>
            <a:endParaRPr lang="pl-PL" sz="2000" dirty="0">
              <a:solidFill>
                <a:srgbClr val="000000"/>
              </a:solidFill>
            </a:endParaRPr>
          </a:p>
          <a:p>
            <a:r>
              <a:rPr lang="pl-PL" sz="2000" i="1" dirty="0"/>
              <a:t>JSON</a:t>
            </a:r>
          </a:p>
          <a:p>
            <a:r>
              <a:rPr lang="en-US" sz="2000" dirty="0" err="1">
                <a:solidFill>
                  <a:srgbClr val="2B91AF"/>
                </a:solidFill>
              </a:rPr>
              <a:t>MAllNum</a:t>
            </a:r>
            <a:r>
              <a:rPr lang="en-US" sz="2000" dirty="0">
                <a:solidFill>
                  <a:srgbClr val="000000"/>
                </a:solidFill>
              </a:rPr>
              <a:t> </a:t>
            </a:r>
            <a:r>
              <a:rPr lang="en-US" sz="2000" dirty="0" err="1">
                <a:solidFill>
                  <a:srgbClr val="000000"/>
                </a:solidFill>
              </a:rPr>
              <a:t>mallnum</a:t>
            </a:r>
            <a:r>
              <a:rPr lang="en-US" sz="2000" dirty="0">
                <a:solidFill>
                  <a:srgbClr val="000000"/>
                </a:solidFill>
              </a:rPr>
              <a:t> = </a:t>
            </a:r>
            <a:r>
              <a:rPr lang="en-US" sz="2000" dirty="0">
                <a:solidFill>
                  <a:srgbClr val="0000FF"/>
                </a:solidFill>
              </a:rPr>
              <a:t>new</a:t>
            </a:r>
            <a:r>
              <a:rPr lang="en-US" sz="2000" dirty="0">
                <a:solidFill>
                  <a:srgbClr val="000000"/>
                </a:solidFill>
              </a:rPr>
              <a:t> </a:t>
            </a:r>
            <a:r>
              <a:rPr lang="en-US" sz="2000" dirty="0" err="1">
                <a:solidFill>
                  <a:srgbClr val="2B91AF"/>
                </a:solidFill>
              </a:rPr>
              <a:t>MAllNum</a:t>
            </a:r>
            <a:r>
              <a:rPr lang="en-US" sz="2000" dirty="0">
                <a:solidFill>
                  <a:srgbClr val="000000"/>
                </a:solidFill>
              </a:rPr>
              <a:t>()</a:t>
            </a:r>
            <a:r>
              <a:rPr lang="pl-PL" sz="2000" dirty="0">
                <a:solidFill>
                  <a:srgbClr val="000000"/>
                </a:solidFill>
              </a:rPr>
              <a:t> </a:t>
            </a:r>
            <a:r>
              <a:rPr lang="en-US" sz="2000" dirty="0">
                <a:solidFill>
                  <a:srgbClr val="000000"/>
                </a:solidFill>
              </a:rPr>
              <a:t>{</a:t>
            </a:r>
            <a:r>
              <a:rPr lang="pl-PL" sz="2000" dirty="0">
                <a:solidFill>
                  <a:srgbClr val="000000"/>
                </a:solidFill>
              </a:rPr>
              <a:t>…}</a:t>
            </a:r>
          </a:p>
          <a:p>
            <a:r>
              <a:rPr lang="en-US" sz="2000" dirty="0" err="1">
                <a:solidFill>
                  <a:srgbClr val="0000FF"/>
                </a:solidFill>
              </a:rPr>
              <a:t>var</a:t>
            </a:r>
            <a:r>
              <a:rPr lang="en-US" sz="2000" dirty="0">
                <a:solidFill>
                  <a:srgbClr val="000000"/>
                </a:solidFill>
              </a:rPr>
              <a:t> message = </a:t>
            </a:r>
            <a:r>
              <a:rPr lang="en-US" sz="2000" dirty="0">
                <a:solidFill>
                  <a:srgbClr val="0000FF"/>
                </a:solidFill>
              </a:rPr>
              <a:t>new</a:t>
            </a:r>
            <a:r>
              <a:rPr lang="en-US" sz="2000" dirty="0">
                <a:solidFill>
                  <a:srgbClr val="000000"/>
                </a:solidFill>
              </a:rPr>
              <a:t> </a:t>
            </a:r>
            <a:r>
              <a:rPr lang="en-US" sz="2000" dirty="0" err="1">
                <a:solidFill>
                  <a:srgbClr val="000000"/>
                </a:solidFill>
              </a:rPr>
              <a:t>Microsoft.Azure.Devices.Client.</a:t>
            </a:r>
            <a:r>
              <a:rPr lang="en-US" sz="2000" dirty="0" err="1">
                <a:solidFill>
                  <a:srgbClr val="2B91AF"/>
                </a:solidFill>
              </a:rPr>
              <a:t>Message</a:t>
            </a:r>
            <a:r>
              <a:rPr lang="en-US" sz="2000" dirty="0">
                <a:solidFill>
                  <a:srgbClr val="000000"/>
                </a:solidFill>
              </a:rPr>
              <a:t>(</a:t>
            </a:r>
            <a:r>
              <a:rPr lang="en-US" sz="2000" dirty="0">
                <a:solidFill>
                  <a:srgbClr val="2B91AF"/>
                </a:solidFill>
              </a:rPr>
              <a:t>Encoding</a:t>
            </a:r>
            <a:r>
              <a:rPr lang="en-US" sz="2000" dirty="0">
                <a:solidFill>
                  <a:srgbClr val="000000"/>
                </a:solidFill>
              </a:rPr>
              <a:t>.UTF8.GetBytes(</a:t>
            </a:r>
            <a:r>
              <a:rPr lang="pl-PL" sz="2000" dirty="0">
                <a:solidFill>
                  <a:srgbClr val="000000"/>
                </a:solidFill>
              </a:rPr>
              <a:t> </a:t>
            </a:r>
            <a:r>
              <a:rPr lang="en-US" sz="2000" dirty="0" err="1">
                <a:solidFill>
                  <a:srgbClr val="2B91AF"/>
                </a:solidFill>
              </a:rPr>
              <a:t>JsonConvert</a:t>
            </a:r>
            <a:r>
              <a:rPr lang="en-US" sz="2000" dirty="0" err="1">
                <a:solidFill>
                  <a:srgbClr val="000000"/>
                </a:solidFill>
              </a:rPr>
              <a:t>.SerializeObject</a:t>
            </a:r>
            <a:r>
              <a:rPr lang="en-US" sz="2000" dirty="0">
                <a:solidFill>
                  <a:srgbClr val="000000"/>
                </a:solidFill>
              </a:rPr>
              <a:t>(</a:t>
            </a:r>
            <a:r>
              <a:rPr lang="en-US" sz="2000" dirty="0" err="1">
                <a:solidFill>
                  <a:srgbClr val="000000"/>
                </a:solidFill>
              </a:rPr>
              <a:t>mallnum</a:t>
            </a:r>
            <a:r>
              <a:rPr lang="en-US" sz="2000" dirty="0">
                <a:solidFill>
                  <a:srgbClr val="000000"/>
                </a:solidFill>
              </a:rPr>
              <a:t>)));</a:t>
            </a:r>
          </a:p>
          <a:p>
            <a:r>
              <a:rPr lang="en-US" sz="2000" dirty="0" err="1">
                <a:solidFill>
                  <a:srgbClr val="000000"/>
                </a:solidFill>
              </a:rPr>
              <a:t>message.Properties.Add</a:t>
            </a:r>
            <a:r>
              <a:rPr lang="en-US" sz="2000" dirty="0">
                <a:solidFill>
                  <a:srgbClr val="000000"/>
                </a:solidFill>
              </a:rPr>
              <a:t>(</a:t>
            </a:r>
            <a:r>
              <a:rPr lang="en-US" sz="2000" dirty="0">
                <a:solidFill>
                  <a:srgbClr val="A31515"/>
                </a:solidFill>
              </a:rPr>
              <a:t>"direction"</a:t>
            </a:r>
            <a:r>
              <a:rPr lang="en-US" sz="2000" dirty="0">
                <a:solidFill>
                  <a:srgbClr val="000000"/>
                </a:solidFill>
              </a:rPr>
              <a:t>, </a:t>
            </a:r>
            <a:r>
              <a:rPr lang="en-US" sz="2000" dirty="0">
                <a:solidFill>
                  <a:srgbClr val="A31515"/>
                </a:solidFill>
              </a:rPr>
              <a:t>"</a:t>
            </a:r>
            <a:r>
              <a:rPr lang="en-US" sz="2000" dirty="0" err="1">
                <a:solidFill>
                  <a:srgbClr val="A31515"/>
                </a:solidFill>
              </a:rPr>
              <a:t>eventhub</a:t>
            </a:r>
            <a:r>
              <a:rPr lang="en-US" sz="2000" dirty="0">
                <a:solidFill>
                  <a:srgbClr val="A31515"/>
                </a:solidFill>
              </a:rPr>
              <a:t>"</a:t>
            </a:r>
            <a:r>
              <a:rPr lang="en-US" sz="2000" dirty="0">
                <a:solidFill>
                  <a:srgbClr val="000000"/>
                </a:solidFill>
              </a:rPr>
              <a:t>); }</a:t>
            </a:r>
            <a:endParaRPr lang="pl-PL" sz="2000" dirty="0">
              <a:solidFill>
                <a:srgbClr val="000000"/>
              </a:solidFill>
            </a:endParaRPr>
          </a:p>
          <a:p>
            <a:pPr>
              <a:spcBef>
                <a:spcPts val="1200"/>
              </a:spcBef>
            </a:pPr>
            <a:r>
              <a:rPr lang="en-US" sz="2000" dirty="0">
                <a:solidFill>
                  <a:srgbClr val="0000FF"/>
                </a:solidFill>
              </a:rPr>
              <a:t>await</a:t>
            </a:r>
            <a:r>
              <a:rPr lang="en-US" sz="2000" dirty="0">
                <a:solidFill>
                  <a:srgbClr val="000000"/>
                </a:solidFill>
              </a:rPr>
              <a:t> </a:t>
            </a:r>
            <a:r>
              <a:rPr lang="en-US" sz="2000" dirty="0" err="1">
                <a:solidFill>
                  <a:srgbClr val="000000"/>
                </a:solidFill>
              </a:rPr>
              <a:t>dc.SendEventAsync</a:t>
            </a:r>
            <a:r>
              <a:rPr lang="en-US" sz="2000" dirty="0">
                <a:solidFill>
                  <a:srgbClr val="000000"/>
                </a:solidFill>
              </a:rPr>
              <a:t>(message);</a:t>
            </a:r>
            <a:endParaRPr lang="pl-PL" sz="2000" dirty="0">
              <a:solidFill>
                <a:srgbClr val="000000"/>
              </a:solidFill>
            </a:endParaRPr>
          </a:p>
          <a:p>
            <a:endParaRPr lang="pl-PL" sz="2000" i="1" dirty="0">
              <a:solidFill>
                <a:srgbClr val="000000"/>
              </a:solidFill>
            </a:endParaRPr>
          </a:p>
          <a:p>
            <a:r>
              <a:rPr lang="pl-PL" sz="2000" i="1" dirty="0">
                <a:solidFill>
                  <a:srgbClr val="000000"/>
                </a:solidFill>
              </a:rPr>
              <a:t>JEST JESZCZE AVRO</a:t>
            </a:r>
          </a:p>
          <a:p>
            <a:endParaRPr lang="pl-PL" sz="2000" i="1" dirty="0">
              <a:solidFill>
                <a:srgbClr val="000000"/>
              </a:solidFill>
            </a:endParaRPr>
          </a:p>
          <a:p>
            <a:r>
              <a:rPr lang="pl-PL" sz="2000" i="1" dirty="0">
                <a:solidFill>
                  <a:srgbClr val="000000"/>
                </a:solidFill>
              </a:rPr>
              <a:t>Ważne! Format musi być zrozumiały „dalej” – w </a:t>
            </a:r>
            <a:r>
              <a:rPr lang="pl-PL" sz="2000" i="1" dirty="0" err="1">
                <a:solidFill>
                  <a:srgbClr val="000000"/>
                </a:solidFill>
              </a:rPr>
              <a:t>Stream</a:t>
            </a:r>
            <a:r>
              <a:rPr lang="pl-PL" sz="2000" i="1" dirty="0">
                <a:solidFill>
                  <a:srgbClr val="000000"/>
                </a:solidFill>
              </a:rPr>
              <a:t> Analytics, kodzie itp..</a:t>
            </a:r>
            <a:endParaRPr lang="en-US" sz="2000" i="1" dirty="0">
              <a:solidFill>
                <a:srgbClr val="000000"/>
              </a:solidFill>
            </a:endParaRPr>
          </a:p>
        </p:txBody>
      </p:sp>
    </p:spTree>
    <p:extLst>
      <p:ext uri="{BB962C8B-B14F-4D97-AF65-F5344CB8AC3E}">
        <p14:creationId xmlns:p14="http://schemas.microsoft.com/office/powerpoint/2010/main" val="14101986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Demo</a:t>
            </a:r>
            <a:endParaRPr lang="en-US" dirty="0"/>
          </a:p>
        </p:txBody>
      </p:sp>
      <p:sp>
        <p:nvSpPr>
          <p:cNvPr id="5" name="Text Placeholder 4"/>
          <p:cNvSpPr>
            <a:spLocks noGrp="1"/>
          </p:cNvSpPr>
          <p:nvPr>
            <p:ph type="body" sz="quarter" idx="12"/>
          </p:nvPr>
        </p:nvSpPr>
        <p:spPr/>
        <p:txBody>
          <a:bodyPr/>
          <a:lstStyle/>
          <a:p>
            <a:r>
              <a:rPr lang="pl-PL" dirty="0"/>
              <a:t>IoT Hub – wysyłanie telemetrii</a:t>
            </a:r>
            <a:endParaRPr lang="en-US" dirty="0"/>
          </a:p>
        </p:txBody>
      </p:sp>
    </p:spTree>
    <p:extLst>
      <p:ext uri="{BB962C8B-B14F-4D97-AF65-F5344CB8AC3E}">
        <p14:creationId xmlns:p14="http://schemas.microsoft.com/office/powerpoint/2010/main" val="12081593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Demo</a:t>
            </a:r>
            <a:endParaRPr lang="en-US" dirty="0"/>
          </a:p>
        </p:txBody>
      </p:sp>
      <p:sp>
        <p:nvSpPr>
          <p:cNvPr id="3" name="Text Placeholder 2"/>
          <p:cNvSpPr>
            <a:spLocks noGrp="1"/>
          </p:cNvSpPr>
          <p:nvPr>
            <p:ph type="body" sz="quarter" idx="12"/>
          </p:nvPr>
        </p:nvSpPr>
        <p:spPr/>
        <p:txBody>
          <a:bodyPr/>
          <a:lstStyle/>
          <a:p>
            <a:r>
              <a:rPr lang="pl-PL" dirty="0"/>
              <a:t>Portal, Routing</a:t>
            </a:r>
            <a:endParaRPr lang="en-US" dirty="0"/>
          </a:p>
        </p:txBody>
      </p:sp>
    </p:spTree>
    <p:extLst>
      <p:ext uri="{BB962C8B-B14F-4D97-AF65-F5344CB8AC3E}">
        <p14:creationId xmlns:p14="http://schemas.microsoft.com/office/powerpoint/2010/main" val="21219064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Demo</a:t>
            </a:r>
            <a:endParaRPr lang="en-US" dirty="0"/>
          </a:p>
        </p:txBody>
      </p:sp>
      <p:sp>
        <p:nvSpPr>
          <p:cNvPr id="3" name="Text Placeholder 2"/>
          <p:cNvSpPr>
            <a:spLocks noGrp="1"/>
          </p:cNvSpPr>
          <p:nvPr>
            <p:ph type="body" sz="quarter" idx="12"/>
          </p:nvPr>
        </p:nvSpPr>
        <p:spPr/>
        <p:txBody>
          <a:bodyPr/>
          <a:lstStyle/>
          <a:p>
            <a:r>
              <a:rPr lang="pl-PL" dirty="0"/>
              <a:t>Opcja: AVRO i .NET</a:t>
            </a:r>
            <a:endParaRPr lang="en-US" dirty="0"/>
          </a:p>
        </p:txBody>
      </p:sp>
    </p:spTree>
    <p:extLst>
      <p:ext uri="{BB962C8B-B14F-4D97-AF65-F5344CB8AC3E}">
        <p14:creationId xmlns:p14="http://schemas.microsoft.com/office/powerpoint/2010/main" val="22990270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a:t>Duże obiekty binarne</a:t>
            </a:r>
            <a:endParaRPr lang="en-US" dirty="0"/>
          </a:p>
        </p:txBody>
      </p:sp>
      <p:sp>
        <p:nvSpPr>
          <p:cNvPr id="5" name="Text Placeholder 4"/>
          <p:cNvSpPr>
            <a:spLocks noGrp="1"/>
          </p:cNvSpPr>
          <p:nvPr>
            <p:ph type="body" sz="quarter" idx="10"/>
          </p:nvPr>
        </p:nvSpPr>
        <p:spPr>
          <a:xfrm>
            <a:off x="269240" y="1189177"/>
            <a:ext cx="6424706" cy="5438284"/>
          </a:xfrm>
        </p:spPr>
        <p:txBody>
          <a:bodyPr/>
          <a:lstStyle/>
          <a:p>
            <a:r>
              <a:rPr lang="pl-PL" sz="2800" dirty="0"/>
              <a:t>Azure Storage do przechowywania</a:t>
            </a:r>
          </a:p>
          <a:p>
            <a:r>
              <a:rPr lang="pl-PL" sz="2800" dirty="0"/>
              <a:t>Powiadamianie o zakończeniu wgrywania pliku</a:t>
            </a:r>
          </a:p>
          <a:p>
            <a:r>
              <a:rPr lang="pl-PL" sz="2800" dirty="0"/>
              <a:t>Opcja: może wysłać komunikat?</a:t>
            </a:r>
          </a:p>
          <a:p>
            <a:pPr lvl="1"/>
            <a:endParaRPr lang="pl-PL" dirty="0"/>
          </a:p>
          <a:p>
            <a:pPr lvl="1"/>
            <a:r>
              <a:rPr lang="en-US" dirty="0" err="1"/>
              <a:t>DeviceClient</a:t>
            </a:r>
            <a:r>
              <a:rPr lang="en-US" dirty="0"/>
              <a:t> dc</a:t>
            </a:r>
            <a:r>
              <a:rPr lang="pl-PL" dirty="0"/>
              <a:t>; …</a:t>
            </a:r>
          </a:p>
          <a:p>
            <a:pPr lvl="1"/>
            <a:endParaRPr lang="pl-PL" dirty="0"/>
          </a:p>
          <a:p>
            <a:pPr lvl="1"/>
            <a:r>
              <a:rPr lang="en-US" dirty="0"/>
              <a:t>await </a:t>
            </a:r>
            <a:r>
              <a:rPr lang="en-US" dirty="0" err="1"/>
              <a:t>dc.UploadToBlobAsync</a:t>
            </a:r>
            <a:r>
              <a:rPr lang="en-US" dirty="0"/>
              <a:t>(name,</a:t>
            </a:r>
          </a:p>
          <a:p>
            <a:pPr lvl="1"/>
            <a:r>
              <a:rPr lang="en-US" dirty="0"/>
              <a:t>                stream);</a:t>
            </a:r>
            <a:endParaRPr lang="pl-PL" dirty="0"/>
          </a:p>
          <a:p>
            <a:pPr lvl="1"/>
            <a:endParaRPr lang="pl-PL" i="1" dirty="0"/>
          </a:p>
          <a:p>
            <a:pPr lvl="1"/>
            <a:r>
              <a:rPr lang="pl-PL" i="1" dirty="0"/>
              <a:t>Opcja:</a:t>
            </a:r>
          </a:p>
          <a:p>
            <a:pPr lvl="1"/>
            <a:endParaRPr lang="pl-PL" i="1" dirty="0"/>
          </a:p>
          <a:p>
            <a:pPr lvl="1"/>
            <a:r>
              <a:rPr lang="en-US" dirty="0"/>
              <a:t>await </a:t>
            </a:r>
            <a:r>
              <a:rPr lang="en-US" dirty="0" err="1"/>
              <a:t>dc.SendEventAsync</a:t>
            </a:r>
            <a:r>
              <a:rPr lang="en-US" dirty="0"/>
              <a:t>(new </a:t>
            </a:r>
            <a:r>
              <a:rPr lang="en-US" dirty="0" err="1"/>
              <a:t>Microsoft.Azure.Devices.Client.Message</a:t>
            </a:r>
            <a:r>
              <a:rPr lang="en-US" dirty="0"/>
              <a:t>(UTF8Encoding.UTF8.GetBytes(name)));</a:t>
            </a:r>
            <a:endParaRPr lang="pl-PL" dirty="0"/>
          </a:p>
        </p:txBody>
      </p:sp>
      <p:pic>
        <p:nvPicPr>
          <p:cNvPr id="6" name="Picture 5"/>
          <p:cNvPicPr>
            <a:picLocks noChangeAspect="1"/>
          </p:cNvPicPr>
          <p:nvPr/>
        </p:nvPicPr>
        <p:blipFill>
          <a:blip r:embed="rId2"/>
          <a:stretch>
            <a:fillRect/>
          </a:stretch>
        </p:blipFill>
        <p:spPr>
          <a:xfrm>
            <a:off x="6960865" y="0"/>
            <a:ext cx="5231135" cy="6858000"/>
          </a:xfrm>
          <a:prstGeom prst="rect">
            <a:avLst/>
          </a:prstGeom>
        </p:spPr>
      </p:pic>
    </p:spTree>
    <p:extLst>
      <p:ext uri="{BB962C8B-B14F-4D97-AF65-F5344CB8AC3E}">
        <p14:creationId xmlns:p14="http://schemas.microsoft.com/office/powerpoint/2010/main" val="31875281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Demo</a:t>
            </a:r>
            <a:endParaRPr lang="en-US" dirty="0"/>
          </a:p>
        </p:txBody>
      </p:sp>
      <p:sp>
        <p:nvSpPr>
          <p:cNvPr id="3" name="Text Placeholder 2"/>
          <p:cNvSpPr>
            <a:spLocks noGrp="1"/>
          </p:cNvSpPr>
          <p:nvPr>
            <p:ph type="body" sz="quarter" idx="12"/>
          </p:nvPr>
        </p:nvSpPr>
        <p:spPr/>
        <p:txBody>
          <a:bodyPr/>
          <a:lstStyle/>
          <a:p>
            <a:r>
              <a:rPr lang="pl-PL" dirty="0"/>
              <a:t>Duże obiekty binarne</a:t>
            </a:r>
            <a:endParaRPr lang="en-US" dirty="0"/>
          </a:p>
        </p:txBody>
      </p:sp>
    </p:spTree>
    <p:extLst>
      <p:ext uri="{BB962C8B-B14F-4D97-AF65-F5344CB8AC3E}">
        <p14:creationId xmlns:p14="http://schemas.microsoft.com/office/powerpoint/2010/main" val="16589668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t>Repozytoria SDK</a:t>
            </a:r>
            <a:endParaRPr lang="en-US" dirty="0"/>
          </a:p>
        </p:txBody>
      </p:sp>
      <p:sp>
        <p:nvSpPr>
          <p:cNvPr id="4" name="Text Placeholder 3"/>
          <p:cNvSpPr>
            <a:spLocks noGrp="1"/>
          </p:cNvSpPr>
          <p:nvPr>
            <p:ph type="body" sz="quarter" idx="10"/>
          </p:nvPr>
        </p:nvSpPr>
        <p:spPr>
          <a:xfrm>
            <a:off x="269239" y="1189177"/>
            <a:ext cx="11653523" cy="4046364"/>
          </a:xfrm>
        </p:spPr>
        <p:txBody>
          <a:bodyPr/>
          <a:lstStyle/>
          <a:p>
            <a:r>
              <a:rPr lang="en-US" dirty="0">
                <a:hlinkClick r:id="rId3"/>
              </a:rPr>
              <a:t>https://github.com/azure</a:t>
            </a:r>
            <a:r>
              <a:rPr lang="en-US" dirty="0"/>
              <a:t> </a:t>
            </a:r>
          </a:p>
          <a:p>
            <a:r>
              <a:rPr lang="pl-PL" dirty="0"/>
              <a:t>C#, Java, Python, Node</a:t>
            </a:r>
          </a:p>
          <a:p>
            <a:endParaRPr lang="en-US" dirty="0"/>
          </a:p>
          <a:p>
            <a:r>
              <a:rPr lang="pl-PL" dirty="0"/>
              <a:t>Dla C – najczęściej używane!</a:t>
            </a:r>
          </a:p>
          <a:p>
            <a:pPr lvl="1"/>
            <a:r>
              <a:rPr lang="pl-PL" dirty="0"/>
              <a:t>Zgodne z C99</a:t>
            </a:r>
          </a:p>
          <a:p>
            <a:pPr lvl="1"/>
            <a:r>
              <a:rPr lang="pl-PL" dirty="0"/>
              <a:t>Kompilacja CMAKE</a:t>
            </a:r>
          </a:p>
          <a:p>
            <a:pPr lvl="2"/>
            <a:r>
              <a:rPr lang="pl-PL" dirty="0"/>
              <a:t>--</a:t>
            </a:r>
            <a:r>
              <a:rPr lang="pl-PL" dirty="0" err="1"/>
              <a:t>toolchain</a:t>
            </a:r>
            <a:r>
              <a:rPr lang="pl-PL" dirty="0"/>
              <a:t> w przypadku kompilacji na inną platformę</a:t>
            </a:r>
          </a:p>
          <a:p>
            <a:pPr lvl="1"/>
            <a:endParaRPr lang="en-US" dirty="0"/>
          </a:p>
        </p:txBody>
      </p:sp>
      <p:pic>
        <p:nvPicPr>
          <p:cNvPr id="5" name="Picture 4"/>
          <p:cNvPicPr>
            <a:picLocks noChangeAspect="1"/>
          </p:cNvPicPr>
          <p:nvPr/>
        </p:nvPicPr>
        <p:blipFill>
          <a:blip r:embed="rId4"/>
          <a:stretch>
            <a:fillRect/>
          </a:stretch>
        </p:blipFill>
        <p:spPr>
          <a:xfrm>
            <a:off x="8271396" y="0"/>
            <a:ext cx="3920603" cy="4260273"/>
          </a:xfrm>
          <a:prstGeom prst="rect">
            <a:avLst/>
          </a:prstGeom>
        </p:spPr>
      </p:pic>
      <p:pic>
        <p:nvPicPr>
          <p:cNvPr id="6" name="Picture 5"/>
          <p:cNvPicPr>
            <a:picLocks noChangeAspect="1"/>
          </p:cNvPicPr>
          <p:nvPr/>
        </p:nvPicPr>
        <p:blipFill>
          <a:blip r:embed="rId5"/>
          <a:stretch>
            <a:fillRect/>
          </a:stretch>
        </p:blipFill>
        <p:spPr>
          <a:xfrm>
            <a:off x="8271396" y="4465896"/>
            <a:ext cx="3920604" cy="2120505"/>
          </a:xfrm>
          <a:prstGeom prst="rect">
            <a:avLst/>
          </a:prstGeom>
        </p:spPr>
      </p:pic>
    </p:spTree>
    <p:extLst>
      <p:ext uri="{BB962C8B-B14F-4D97-AF65-F5344CB8AC3E}">
        <p14:creationId xmlns:p14="http://schemas.microsoft.com/office/powerpoint/2010/main" val="3741865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C – podstawy (MQTT)</a:t>
            </a:r>
            <a:endParaRPr lang="en-US" dirty="0"/>
          </a:p>
        </p:txBody>
      </p:sp>
      <p:sp>
        <p:nvSpPr>
          <p:cNvPr id="5" name="Text Placeholder 4"/>
          <p:cNvSpPr>
            <a:spLocks noGrp="1"/>
          </p:cNvSpPr>
          <p:nvPr>
            <p:ph type="body" sz="quarter" idx="10"/>
          </p:nvPr>
        </p:nvSpPr>
        <p:spPr>
          <a:xfrm>
            <a:off x="269239" y="1197322"/>
            <a:ext cx="11653522" cy="5503045"/>
          </a:xfrm>
        </p:spPr>
        <p:txBody>
          <a:bodyPr/>
          <a:lstStyle/>
          <a:p>
            <a:r>
              <a:rPr lang="en-US" sz="2400" dirty="0" err="1"/>
              <a:t>iotHubClientHandle</a:t>
            </a:r>
            <a:r>
              <a:rPr lang="en-US" sz="2400" dirty="0"/>
              <a:t> = </a:t>
            </a:r>
            <a:r>
              <a:rPr lang="en-US" sz="2400" dirty="0" err="1"/>
              <a:t>IoTHubClient_LL_CreateFromConnectionString</a:t>
            </a:r>
            <a:r>
              <a:rPr lang="en-US" sz="2400" dirty="0"/>
              <a:t>(</a:t>
            </a:r>
            <a:r>
              <a:rPr lang="en-US" sz="2400" dirty="0" err="1"/>
              <a:t>connectionString</a:t>
            </a:r>
            <a:r>
              <a:rPr lang="en-US" sz="2400" dirty="0"/>
              <a:t>, </a:t>
            </a:r>
            <a:r>
              <a:rPr lang="en-US" sz="2400" dirty="0" err="1"/>
              <a:t>MQTT_Protocol</a:t>
            </a:r>
            <a:r>
              <a:rPr lang="en-US" sz="2400" dirty="0"/>
              <a:t>);</a:t>
            </a:r>
            <a:endParaRPr lang="pl-PL" sz="2400" dirty="0"/>
          </a:p>
          <a:p>
            <a:endParaRPr lang="pl-PL" sz="2400" dirty="0"/>
          </a:p>
          <a:p>
            <a:r>
              <a:rPr lang="en-US" sz="2400" dirty="0" err="1"/>
              <a:t>messageHandle</a:t>
            </a:r>
            <a:r>
              <a:rPr lang="pl-PL" sz="2400" dirty="0"/>
              <a:t> = </a:t>
            </a:r>
            <a:r>
              <a:rPr lang="en-US" sz="2400" dirty="0" err="1"/>
              <a:t>IoTHubMessage_CreateFromByteArray</a:t>
            </a:r>
            <a:r>
              <a:rPr lang="en-US" sz="2400" dirty="0"/>
              <a:t>((</a:t>
            </a:r>
            <a:r>
              <a:rPr lang="en-US" sz="2400" dirty="0" err="1"/>
              <a:t>const</a:t>
            </a:r>
            <a:r>
              <a:rPr lang="en-US" sz="2400" dirty="0"/>
              <a:t> unsigned char*)</a:t>
            </a:r>
            <a:r>
              <a:rPr lang="en-US" sz="2400" dirty="0" err="1"/>
              <a:t>msgText</a:t>
            </a:r>
            <a:r>
              <a:rPr lang="en-US" sz="2400" dirty="0"/>
              <a:t>, </a:t>
            </a:r>
            <a:r>
              <a:rPr lang="en-US" sz="2400" dirty="0" err="1"/>
              <a:t>strlen</a:t>
            </a:r>
            <a:r>
              <a:rPr lang="en-US" sz="2400" dirty="0"/>
              <a:t>(</a:t>
            </a:r>
            <a:r>
              <a:rPr lang="en-US" sz="2400" dirty="0" err="1"/>
              <a:t>msgText</a:t>
            </a:r>
            <a:r>
              <a:rPr lang="en-US" sz="2400" dirty="0"/>
              <a:t>))</a:t>
            </a:r>
            <a:endParaRPr lang="pl-PL" sz="2400" dirty="0"/>
          </a:p>
          <a:p>
            <a:endParaRPr lang="pl-PL" sz="2400" dirty="0"/>
          </a:p>
          <a:p>
            <a:r>
              <a:rPr lang="en-US" sz="2400" dirty="0"/>
              <a:t>MAP_HANDLE </a:t>
            </a:r>
            <a:r>
              <a:rPr lang="en-US" sz="2400" dirty="0" err="1"/>
              <a:t>propMap</a:t>
            </a:r>
            <a:r>
              <a:rPr lang="en-US" sz="2400" dirty="0"/>
              <a:t> = </a:t>
            </a:r>
            <a:r>
              <a:rPr lang="en-US" sz="2400" dirty="0" err="1"/>
              <a:t>IoTHubMessage_Properties</a:t>
            </a:r>
            <a:r>
              <a:rPr lang="en-US" sz="2400" dirty="0"/>
              <a:t>(</a:t>
            </a:r>
            <a:r>
              <a:rPr lang="en-US" sz="2400" dirty="0" err="1"/>
              <a:t>messageHandle</a:t>
            </a:r>
            <a:r>
              <a:rPr lang="en-US" sz="2400" dirty="0"/>
              <a:t>);</a:t>
            </a:r>
            <a:endParaRPr lang="pl-PL" sz="2400" dirty="0"/>
          </a:p>
          <a:p>
            <a:r>
              <a:rPr lang="en-US" sz="2400" dirty="0" err="1"/>
              <a:t>Map_AddOrUpdate</a:t>
            </a:r>
            <a:r>
              <a:rPr lang="en-US" sz="2400" dirty="0"/>
              <a:t>(</a:t>
            </a:r>
            <a:r>
              <a:rPr lang="en-US" sz="2400" dirty="0" err="1"/>
              <a:t>propMap</a:t>
            </a:r>
            <a:r>
              <a:rPr lang="en-US" sz="2400" dirty="0"/>
              <a:t>, "</a:t>
            </a:r>
            <a:r>
              <a:rPr lang="en-US" sz="2400" dirty="0" err="1"/>
              <a:t>PropName</a:t>
            </a:r>
            <a:r>
              <a:rPr lang="en-US" sz="2400" dirty="0"/>
              <a:t>", </a:t>
            </a:r>
            <a:r>
              <a:rPr lang="en-US" sz="2400" dirty="0" err="1"/>
              <a:t>propText</a:t>
            </a:r>
            <a:r>
              <a:rPr lang="en-US" sz="2400" dirty="0"/>
              <a:t>)</a:t>
            </a:r>
            <a:endParaRPr lang="pl-PL" sz="2400" dirty="0"/>
          </a:p>
          <a:p>
            <a:endParaRPr lang="pl-PL" sz="2400" dirty="0"/>
          </a:p>
          <a:p>
            <a:r>
              <a:rPr lang="en-US" sz="2400" dirty="0" err="1"/>
              <a:t>IoTHubClient_LL_SendEventAsync</a:t>
            </a:r>
            <a:r>
              <a:rPr lang="en-US" sz="2400" dirty="0"/>
              <a:t>(</a:t>
            </a:r>
            <a:r>
              <a:rPr lang="en-US" sz="2400" dirty="0" err="1"/>
              <a:t>iotHubClientHandle</a:t>
            </a:r>
            <a:r>
              <a:rPr lang="en-US" sz="2400" dirty="0"/>
              <a:t>, </a:t>
            </a:r>
            <a:r>
              <a:rPr lang="en-US" sz="2400" dirty="0" err="1"/>
              <a:t>messageHandle</a:t>
            </a:r>
            <a:r>
              <a:rPr lang="en-US" sz="2400" dirty="0"/>
              <a:t>, </a:t>
            </a:r>
            <a:r>
              <a:rPr lang="en-US" sz="2400" dirty="0" err="1"/>
              <a:t>SendConfirmationCallback</a:t>
            </a:r>
            <a:r>
              <a:rPr lang="en-US" sz="2400" dirty="0"/>
              <a:t>, &amp;messages)</a:t>
            </a:r>
            <a:endParaRPr lang="pl-PL" sz="2400" dirty="0"/>
          </a:p>
          <a:p>
            <a:endParaRPr lang="pl-PL" sz="2400" dirty="0"/>
          </a:p>
          <a:p>
            <a:r>
              <a:rPr lang="en-US" sz="2400" dirty="0" err="1">
                <a:solidFill>
                  <a:srgbClr val="000000"/>
                </a:solidFill>
              </a:rPr>
              <a:t>IoTHubClient_LL_SendEventAsync</a:t>
            </a:r>
            <a:r>
              <a:rPr lang="en-US" sz="2400" dirty="0">
                <a:solidFill>
                  <a:srgbClr val="000000"/>
                </a:solidFill>
              </a:rPr>
              <a:t>(</a:t>
            </a:r>
            <a:r>
              <a:rPr lang="en-US" sz="2400" dirty="0" err="1">
                <a:solidFill>
                  <a:srgbClr val="000000"/>
                </a:solidFill>
              </a:rPr>
              <a:t>iotHubClientHandle</a:t>
            </a:r>
            <a:r>
              <a:rPr lang="en-US" sz="2400" dirty="0">
                <a:solidFill>
                  <a:srgbClr val="000000"/>
                </a:solidFill>
              </a:rPr>
              <a:t>, </a:t>
            </a:r>
            <a:r>
              <a:rPr lang="en-US" sz="2400" dirty="0" err="1">
                <a:solidFill>
                  <a:srgbClr val="000000"/>
                </a:solidFill>
              </a:rPr>
              <a:t>msg</a:t>
            </a:r>
            <a:r>
              <a:rPr lang="en-US" sz="2400" dirty="0">
                <a:solidFill>
                  <a:srgbClr val="000000"/>
                </a:solidFill>
              </a:rPr>
              <a:t>, </a:t>
            </a:r>
            <a:r>
              <a:rPr lang="en-US" sz="2400" dirty="0">
                <a:solidFill>
                  <a:srgbClr val="6F008A"/>
                </a:solidFill>
              </a:rPr>
              <a:t>NULL</a:t>
            </a:r>
            <a:r>
              <a:rPr lang="en-US" sz="2400" dirty="0">
                <a:solidFill>
                  <a:srgbClr val="000000"/>
                </a:solidFill>
              </a:rPr>
              <a:t>, </a:t>
            </a:r>
            <a:r>
              <a:rPr lang="en-US" sz="2400" dirty="0">
                <a:solidFill>
                  <a:srgbClr val="6F008A"/>
                </a:solidFill>
              </a:rPr>
              <a:t>NULL</a:t>
            </a:r>
            <a:r>
              <a:rPr lang="en-US" sz="2400" dirty="0">
                <a:solidFill>
                  <a:srgbClr val="000000"/>
                </a:solidFill>
              </a:rPr>
              <a:t>)</a:t>
            </a:r>
            <a:endParaRPr lang="en-US" sz="2400" dirty="0"/>
          </a:p>
        </p:txBody>
      </p:sp>
    </p:spTree>
    <p:extLst>
      <p:ext uri="{BB962C8B-B14F-4D97-AF65-F5344CB8AC3E}">
        <p14:creationId xmlns:p14="http://schemas.microsoft.com/office/powerpoint/2010/main" val="1862818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8170280" y="4691155"/>
            <a:ext cx="3373312" cy="2166360"/>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238871" y="2764464"/>
            <a:ext cx="3304721" cy="1926691"/>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170280" y="266608"/>
            <a:ext cx="3373312" cy="2385803"/>
          </a:xfrm>
          <a:prstGeom prst="rect">
            <a:avLst/>
          </a:prstGeom>
        </p:spPr>
      </p:pic>
      <p:sp>
        <p:nvSpPr>
          <p:cNvPr id="5" name="Title 2"/>
          <p:cNvSpPr txBox="1">
            <a:spLocks/>
          </p:cNvSpPr>
          <p:nvPr/>
        </p:nvSpPr>
        <p:spPr>
          <a:xfrm>
            <a:off x="268928" y="286827"/>
            <a:ext cx="11653523" cy="927809"/>
          </a:xfrm>
          <a:prstGeom prst="rect">
            <a:avLst/>
          </a:prstGeom>
        </p:spPr>
        <p:txBody>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r>
              <a:rPr lang="pl-PL" sz="5294" dirty="0"/>
              <a:t>Dane wejściowe</a:t>
            </a:r>
          </a:p>
        </p:txBody>
      </p:sp>
      <p:sp>
        <p:nvSpPr>
          <p:cNvPr id="6" name="Text Placeholder 3"/>
          <p:cNvSpPr txBox="1">
            <a:spLocks/>
          </p:cNvSpPr>
          <p:nvPr/>
        </p:nvSpPr>
        <p:spPr>
          <a:xfrm>
            <a:off x="398431" y="1192963"/>
            <a:ext cx="6885022" cy="5272722"/>
          </a:xfrm>
          <a:prstGeom prst="rect">
            <a:avLst/>
          </a:prstGeom>
        </p:spPr>
        <p:txBody>
          <a:bodyPr/>
          <a:lstStyle>
            <a:lvl1pPr marL="342900" indent="-342900" algn="l" defTabSz="931863" rtl="0" fontAlgn="base">
              <a:lnSpc>
                <a:spcPct val="90000"/>
              </a:lnSpc>
              <a:spcBef>
                <a:spcPct val="20000"/>
              </a:spcBef>
              <a:spcAft>
                <a:spcPct val="0"/>
              </a:spcAft>
              <a:buSzPct val="90000"/>
              <a:buFont typeface="Arial" charset="0"/>
              <a:buChar char="•"/>
              <a:defRPr sz="4000" kern="1200">
                <a:solidFill>
                  <a:schemeClr val="tx2"/>
                </a:solidFill>
                <a:latin typeface="+mj-lt"/>
                <a:ea typeface="ＭＳ Ｐゴシック" charset="0"/>
                <a:cs typeface="ＭＳ Ｐゴシック" charset="0"/>
              </a:defRPr>
            </a:lvl1pPr>
            <a:lvl2pPr marL="584200" indent="-241300" algn="l" defTabSz="931863" rtl="0" fontAlgn="base">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800100" indent="-228600" algn="l" defTabSz="931863" rtl="0" fontAlgn="base">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7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3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pl-PL" sz="3137" dirty="0"/>
              <a:t>1 próbka = 16 bajtów * 25 Hz = ~1.4MB danych/godzina (90k próbek)</a:t>
            </a:r>
          </a:p>
          <a:p>
            <a:endParaRPr lang="pl-PL" sz="3137" dirty="0"/>
          </a:p>
          <a:p>
            <a:r>
              <a:rPr lang="pl-PL" sz="3137" dirty="0"/>
              <a:t> Wolumen danych dla całodniowej konferencji to 840MB i 54 mln próbek!</a:t>
            </a:r>
          </a:p>
          <a:p>
            <a:endParaRPr lang="pl-PL" sz="3137" dirty="0">
              <a:sym typeface="Wingdings" panose="05000000000000000000" pitchFamily="2" charset="2"/>
            </a:endParaRPr>
          </a:p>
          <a:p>
            <a:r>
              <a:rPr lang="pl-PL" sz="3137" dirty="0">
                <a:sym typeface="Wingdings" panose="05000000000000000000" pitchFamily="2" charset="2"/>
              </a:rPr>
              <a:t>Konieczność zaawansowanej analizy statystycznej (prawie 400 godzin materiałów, 1000+ uczestników)</a:t>
            </a:r>
          </a:p>
        </p:txBody>
      </p:sp>
    </p:spTree>
    <p:extLst>
      <p:ext uri="{BB962C8B-B14F-4D97-AF65-F5344CB8AC3E}">
        <p14:creationId xmlns:p14="http://schemas.microsoft.com/office/powerpoint/2010/main" val="24988429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t>O urządzeniach</a:t>
            </a:r>
            <a:endParaRPr lang="en-US" dirty="0"/>
          </a:p>
        </p:txBody>
      </p:sp>
    </p:spTree>
    <p:extLst>
      <p:ext uri="{BB962C8B-B14F-4D97-AF65-F5344CB8AC3E}">
        <p14:creationId xmlns:p14="http://schemas.microsoft.com/office/powerpoint/2010/main" val="617245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Windows 10 IoT Core</a:t>
            </a:r>
            <a:endParaRPr lang="en-US" dirty="0"/>
          </a:p>
        </p:txBody>
      </p:sp>
      <p:sp>
        <p:nvSpPr>
          <p:cNvPr id="3" name="Text Placeholder 2"/>
          <p:cNvSpPr>
            <a:spLocks noGrp="1"/>
          </p:cNvSpPr>
          <p:nvPr>
            <p:ph type="body" sz="quarter" idx="10"/>
          </p:nvPr>
        </p:nvSpPr>
        <p:spPr>
          <a:xfrm>
            <a:off x="269239" y="1189177"/>
            <a:ext cx="11653523" cy="5252976"/>
          </a:xfrm>
        </p:spPr>
        <p:txBody>
          <a:bodyPr/>
          <a:lstStyle/>
          <a:p>
            <a:r>
              <a:rPr lang="pl-PL" dirty="0">
                <a:hlinkClick r:id="rId2"/>
              </a:rPr>
              <a:t>ARM7+ / x86 / x64</a:t>
            </a:r>
            <a:endParaRPr lang="pl-PL" dirty="0"/>
          </a:p>
          <a:p>
            <a:r>
              <a:rPr lang="pl-PL" dirty="0"/>
              <a:t>„Normalne” Windows</a:t>
            </a:r>
          </a:p>
          <a:p>
            <a:r>
              <a:rPr lang="pl-PL" dirty="0"/>
              <a:t>Podzbiór Win32, normalne drivery Windows</a:t>
            </a:r>
          </a:p>
          <a:p>
            <a:r>
              <a:rPr lang="pl-PL" dirty="0"/>
              <a:t>Pełne API UWP</a:t>
            </a:r>
          </a:p>
          <a:p>
            <a:r>
              <a:rPr lang="pl-PL" dirty="0"/>
              <a:t>Za darmo</a:t>
            </a:r>
            <a:endParaRPr lang="en-US" dirty="0"/>
          </a:p>
          <a:p>
            <a:r>
              <a:rPr lang="en-US" dirty="0"/>
              <a:t>Arduino Wiring API (</a:t>
            </a:r>
            <a:r>
              <a:rPr lang="en-US" dirty="0" err="1"/>
              <a:t>te</a:t>
            </a:r>
            <a:r>
              <a:rPr lang="pl-PL" dirty="0"/>
              <a:t>ż Remote)</a:t>
            </a:r>
          </a:p>
          <a:p>
            <a:r>
              <a:rPr lang="pl-PL" dirty="0"/>
              <a:t>Konsumenckie: </a:t>
            </a:r>
            <a:r>
              <a:rPr lang="pl-PL" dirty="0" err="1">
                <a:hlinkClick r:id="rId3"/>
              </a:rPr>
              <a:t>AllJoyn</a:t>
            </a:r>
            <a:r>
              <a:rPr lang="pl-PL" dirty="0"/>
              <a:t> (część Linux Foundation) provider i </a:t>
            </a:r>
            <a:r>
              <a:rPr lang="pl-PL" dirty="0" err="1"/>
              <a:t>konsumer</a:t>
            </a:r>
            <a:r>
              <a:rPr lang="pl-PL" dirty="0"/>
              <a:t>. Device System Bridge</a:t>
            </a:r>
            <a:endParaRPr lang="en-US" dirty="0"/>
          </a:p>
        </p:txBody>
      </p:sp>
    </p:spTree>
    <p:extLst>
      <p:ext uri="{BB962C8B-B14F-4D97-AF65-F5344CB8AC3E}">
        <p14:creationId xmlns:p14="http://schemas.microsoft.com/office/powerpoint/2010/main" val="30280750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DragonBoard</a:t>
            </a:r>
            <a:r>
              <a:rPr lang="pl-PL" dirty="0"/>
              <a:t> (</a:t>
            </a:r>
            <a:r>
              <a:rPr lang="pl-PL" dirty="0" err="1"/>
              <a:t>Snapdragon</a:t>
            </a:r>
            <a:r>
              <a:rPr lang="pl-PL" dirty="0"/>
              <a:t> 410)</a:t>
            </a:r>
            <a:endParaRPr lang="en-US" dirty="0"/>
          </a:p>
        </p:txBody>
      </p:sp>
      <p:pic>
        <p:nvPicPr>
          <p:cNvPr id="1026" name="Picture 2" descr="DragonBoard 410c showing Snapdragon 410 SoC, WiFi and GPS antennas, and high and low speed expansion connecto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240" y="1189176"/>
            <a:ext cx="3048000" cy="21717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4005074" y="1873395"/>
            <a:ext cx="7920006" cy="3540140"/>
          </a:xfrm>
          <a:prstGeom prst="rect">
            <a:avLst/>
          </a:prstGeom>
        </p:spPr>
      </p:pic>
      <p:pic>
        <p:nvPicPr>
          <p:cNvPr id="1030" name="Picture 6" descr="DragonBoard 410c bottom angle highlighting memory and micro SD, as well as I/O interfac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240" y="3643465"/>
            <a:ext cx="3048000" cy="2171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41536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pl-PL" dirty="0" err="1"/>
              <a:t>Toradex</a:t>
            </a:r>
            <a:r>
              <a:rPr lang="pl-PL" dirty="0"/>
              <a:t> (</a:t>
            </a:r>
            <a:r>
              <a:rPr lang="pl-PL" dirty="0" err="1"/>
              <a:t>Nvidia</a:t>
            </a:r>
            <a:r>
              <a:rPr lang="pl-PL" dirty="0"/>
              <a:t> </a:t>
            </a:r>
            <a:r>
              <a:rPr lang="pl-PL" dirty="0" err="1"/>
              <a:t>Tegra</a:t>
            </a:r>
            <a:r>
              <a:rPr lang="pl-PL" dirty="0"/>
              <a:t> 3)</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00502" y="1210099"/>
            <a:ext cx="8208738" cy="5647901"/>
          </a:xfrm>
          <a:prstGeom prst="rect">
            <a:avLst/>
          </a:prstGeom>
        </p:spPr>
      </p:pic>
      <p:sp>
        <p:nvSpPr>
          <p:cNvPr id="2" name="Rectangle 1"/>
          <p:cNvSpPr/>
          <p:nvPr/>
        </p:nvSpPr>
        <p:spPr bwMode="auto">
          <a:xfrm>
            <a:off x="3696929" y="3097161"/>
            <a:ext cx="5614219" cy="2959510"/>
          </a:xfrm>
          <a:prstGeom prst="rect">
            <a:avLst/>
          </a:prstGeom>
          <a:noFill/>
          <a:ln w="762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08426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Minnowboard</a:t>
            </a:r>
            <a:r>
              <a:rPr lang="pl-PL" dirty="0"/>
              <a:t> Max (x86/x64)</a:t>
            </a:r>
          </a:p>
        </p:txBody>
      </p:sp>
      <p:sp>
        <p:nvSpPr>
          <p:cNvPr id="3" name="Text Placeholder 2"/>
          <p:cNvSpPr>
            <a:spLocks noGrp="1"/>
          </p:cNvSpPr>
          <p:nvPr>
            <p:ph type="body" sz="quarter" idx="10"/>
          </p:nvPr>
        </p:nvSpPr>
        <p:spPr>
          <a:xfrm>
            <a:off x="269240" y="1189177"/>
            <a:ext cx="7584382" cy="3563540"/>
          </a:xfrm>
        </p:spPr>
        <p:txBody>
          <a:bodyPr/>
          <a:lstStyle/>
          <a:p>
            <a:r>
              <a:rPr lang="pl-PL" dirty="0"/>
              <a:t>Płyta oparta o </a:t>
            </a:r>
            <a:r>
              <a:rPr lang="en-US" dirty="0"/>
              <a:t>Intel® Atom™</a:t>
            </a:r>
            <a:r>
              <a:rPr lang="pl-PL" dirty="0"/>
              <a:t> </a:t>
            </a:r>
            <a:r>
              <a:rPr lang="en-US" dirty="0"/>
              <a:t>E38xx</a:t>
            </a:r>
            <a:r>
              <a:rPr lang="pl-PL" dirty="0"/>
              <a:t> (dwurdzeniowy, 1.33 </a:t>
            </a:r>
            <a:r>
              <a:rPr lang="pl-PL" dirty="0" err="1"/>
              <a:t>Ghz</a:t>
            </a:r>
            <a:r>
              <a:rPr lang="pl-PL" dirty="0"/>
              <a:t>), 2GB RAM, Intel® HD Graphics, też PCI Express</a:t>
            </a:r>
          </a:p>
          <a:p>
            <a:r>
              <a:rPr lang="pl-PL" dirty="0"/>
              <a:t>Też może uruchomić „pełnego” Windows</a:t>
            </a:r>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0541" y="3634928"/>
            <a:ext cx="3804538" cy="2810603"/>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0541" y="289511"/>
            <a:ext cx="4071459" cy="3043416"/>
          </a:xfrm>
          <a:prstGeom prst="rect">
            <a:avLst/>
          </a:prstGeom>
        </p:spPr>
      </p:pic>
    </p:spTree>
    <p:extLst>
      <p:ext uri="{BB962C8B-B14F-4D97-AF65-F5344CB8AC3E}">
        <p14:creationId xmlns:p14="http://schemas.microsoft.com/office/powerpoint/2010/main" val="5232483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Raspberry PI 2/3 (</a:t>
            </a:r>
            <a:r>
              <a:rPr lang="pl-PL" dirty="0" err="1"/>
              <a:t>Cortex</a:t>
            </a:r>
            <a:r>
              <a:rPr lang="pl-PL" dirty="0"/>
              <a:t> A7 / </a:t>
            </a:r>
            <a:r>
              <a:rPr lang="pl-PL" dirty="0" err="1"/>
              <a:t>Cortex</a:t>
            </a:r>
            <a:r>
              <a:rPr lang="pl-PL" dirty="0"/>
              <a:t> A53)</a:t>
            </a:r>
            <a:endParaRPr lang="en-US" dirty="0"/>
          </a:p>
        </p:txBody>
      </p:sp>
      <p:sp>
        <p:nvSpPr>
          <p:cNvPr id="5" name="Text Placeholder 4"/>
          <p:cNvSpPr>
            <a:spLocks noGrp="1"/>
          </p:cNvSpPr>
          <p:nvPr>
            <p:ph type="body" sz="quarter" idx="10"/>
          </p:nvPr>
        </p:nvSpPr>
        <p:spPr>
          <a:xfrm>
            <a:off x="269240" y="1189177"/>
            <a:ext cx="5335541" cy="2278894"/>
          </a:xfrm>
        </p:spPr>
        <p:txBody>
          <a:bodyPr/>
          <a:lstStyle/>
          <a:p>
            <a:r>
              <a:rPr lang="pl-PL" dirty="0" err="1"/>
              <a:t>RPi</a:t>
            </a:r>
            <a:r>
              <a:rPr lang="pl-PL" dirty="0"/>
              <a:t> 2 + </a:t>
            </a:r>
          </a:p>
          <a:p>
            <a:pPr lvl="1"/>
            <a:r>
              <a:rPr lang="en-US" sz="2400" dirty="0"/>
              <a:t>1.2GHz 64-bit ARM Cortex-A53 CPU (10</a:t>
            </a:r>
            <a:r>
              <a:rPr lang="pl-PL" sz="2400" dirty="0"/>
              <a:t> </a:t>
            </a:r>
            <a:r>
              <a:rPr lang="en-US" sz="2400" dirty="0"/>
              <a:t>x RPi1</a:t>
            </a:r>
            <a:r>
              <a:rPr lang="pl-PL" sz="2400" dirty="0"/>
              <a:t>, 30% szybsze niż RPi2</a:t>
            </a:r>
            <a:r>
              <a:rPr lang="en-US" sz="2400" dirty="0"/>
              <a:t>)</a:t>
            </a:r>
          </a:p>
          <a:p>
            <a:pPr lvl="1"/>
            <a:r>
              <a:rPr lang="en-US" sz="2400" dirty="0"/>
              <a:t>802.11n wireless LAN</a:t>
            </a:r>
            <a:endParaRPr lang="pl-PL" sz="2400" dirty="0"/>
          </a:p>
          <a:p>
            <a:pPr lvl="1"/>
            <a:r>
              <a:rPr lang="en-US" sz="2400" dirty="0"/>
              <a:t>Bluetooth 4.1</a:t>
            </a:r>
            <a:r>
              <a:rPr lang="pl-PL" sz="2400" dirty="0"/>
              <a:t> (LE)</a:t>
            </a:r>
            <a:endParaRPr lang="en-US" sz="2400" dirty="0"/>
          </a:p>
        </p:txBody>
      </p:sp>
      <p:pic>
        <p:nvPicPr>
          <p:cNvPr id="4" name="Picture 3"/>
          <p:cNvPicPr>
            <a:picLocks noChangeAspect="1"/>
          </p:cNvPicPr>
          <p:nvPr/>
        </p:nvPicPr>
        <p:blipFill>
          <a:blip r:embed="rId2"/>
          <a:stretch>
            <a:fillRect/>
          </a:stretch>
        </p:blipFill>
        <p:spPr>
          <a:xfrm>
            <a:off x="5607099" y="1189176"/>
            <a:ext cx="6315663" cy="5668824"/>
          </a:xfrm>
          <a:prstGeom prst="rect">
            <a:avLst/>
          </a:prstGeom>
        </p:spPr>
      </p:pic>
    </p:spTree>
    <p:extLst>
      <p:ext uri="{BB962C8B-B14F-4D97-AF65-F5344CB8AC3E}">
        <p14:creationId xmlns:p14="http://schemas.microsoft.com/office/powerpoint/2010/main" val="34794401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Windows IoT - API (użytkowe)</a:t>
            </a:r>
            <a:endParaRPr lang="en-US" dirty="0"/>
          </a:p>
        </p:txBody>
      </p:sp>
      <p:graphicFrame>
        <p:nvGraphicFramePr>
          <p:cNvPr id="4" name="Diagram 3"/>
          <p:cNvGraphicFramePr/>
          <p:nvPr>
            <p:extLst>
              <p:ext uri="{D42A27DB-BD31-4B8C-83A1-F6EECF244321}">
                <p14:modId xmlns:p14="http://schemas.microsoft.com/office/powerpoint/2010/main" val="401680818"/>
              </p:ext>
            </p:extLst>
          </p:nvPr>
        </p:nvGraphicFramePr>
        <p:xfrm>
          <a:off x="269239" y="1189177"/>
          <a:ext cx="11653523" cy="54116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64355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Raspberry PI 2 - piny i ich znaczenie</a:t>
            </a:r>
            <a:endParaRPr lang="en-US" dirty="0"/>
          </a:p>
        </p:txBody>
      </p:sp>
      <p:sp>
        <p:nvSpPr>
          <p:cNvPr id="3" name="Text Placeholder 2"/>
          <p:cNvSpPr>
            <a:spLocks noGrp="1"/>
          </p:cNvSpPr>
          <p:nvPr>
            <p:ph type="body" sz="quarter" idx="10"/>
          </p:nvPr>
        </p:nvSpPr>
        <p:spPr>
          <a:xfrm>
            <a:off x="8429625" y="1189177"/>
            <a:ext cx="3493137" cy="5041829"/>
          </a:xfrm>
        </p:spPr>
        <p:txBody>
          <a:bodyPr/>
          <a:lstStyle/>
          <a:p>
            <a:endParaRPr lang="pl-PL" dirty="0"/>
          </a:p>
          <a:p>
            <a:r>
              <a:rPr lang="pl-PL" dirty="0"/>
              <a:t>GPIO</a:t>
            </a:r>
          </a:p>
          <a:p>
            <a:endParaRPr lang="pl-PL" dirty="0"/>
          </a:p>
          <a:p>
            <a:r>
              <a:rPr lang="pl-PL" dirty="0"/>
              <a:t>I2C: 3,5</a:t>
            </a:r>
          </a:p>
          <a:p>
            <a:endParaRPr lang="pl-PL" dirty="0"/>
          </a:p>
          <a:p>
            <a:r>
              <a:rPr lang="pl-PL" dirty="0"/>
              <a:t>SPI0: 19,21,23</a:t>
            </a:r>
          </a:p>
          <a:p>
            <a:pPr lvl="1"/>
            <a:r>
              <a:rPr lang="pl-PL" dirty="0" err="1"/>
              <a:t>ew</a:t>
            </a:r>
            <a:r>
              <a:rPr lang="pl-PL" dirty="0"/>
              <a:t>: 24,25</a:t>
            </a:r>
          </a:p>
          <a:p>
            <a:r>
              <a:rPr lang="pl-PL" dirty="0"/>
              <a:t>(SPI1 zajęte)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921" y="1189176"/>
            <a:ext cx="8077930" cy="5525949"/>
          </a:xfrm>
          <a:prstGeom prst="rect">
            <a:avLst/>
          </a:prstGeom>
        </p:spPr>
      </p:pic>
    </p:spTree>
    <p:extLst>
      <p:ext uri="{BB962C8B-B14F-4D97-AF65-F5344CB8AC3E}">
        <p14:creationId xmlns:p14="http://schemas.microsoft.com/office/powerpoint/2010/main" val="6516258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Sprzęt - hobbystyczny</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89176"/>
            <a:ext cx="12191999" cy="5384844"/>
          </a:xfrm>
          <a:prstGeom prst="rect">
            <a:avLst/>
          </a:prstGeom>
        </p:spPr>
      </p:pic>
      <p:sp>
        <p:nvSpPr>
          <p:cNvPr id="5" name="Down Arrow 4"/>
          <p:cNvSpPr/>
          <p:nvPr/>
        </p:nvSpPr>
        <p:spPr bwMode="auto">
          <a:xfrm>
            <a:off x="6244779" y="3544932"/>
            <a:ext cx="1562792" cy="673331"/>
          </a:xfrm>
          <a:prstGeom prst="downArrow">
            <a:avLst>
              <a:gd name="adj1" fmla="val 47369"/>
              <a:gd name="adj2"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pl-PL" sz="1200" dirty="0">
                <a:gradFill>
                  <a:gsLst>
                    <a:gs pos="0">
                      <a:srgbClr val="FFFFFF"/>
                    </a:gs>
                    <a:gs pos="100000">
                      <a:srgbClr val="FFFFFF"/>
                    </a:gs>
                  </a:gsLst>
                  <a:lin ang="5400000" scaled="0"/>
                </a:gradFill>
                <a:ea typeface="Segoe UI" pitchFamily="34" charset="0"/>
                <a:cs typeface="Segoe UI" pitchFamily="34" charset="0"/>
              </a:rPr>
              <a:t>MCP3008</a:t>
            </a: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Up Arrow 6"/>
          <p:cNvSpPr/>
          <p:nvPr/>
        </p:nvSpPr>
        <p:spPr bwMode="auto">
          <a:xfrm>
            <a:off x="3845039" y="5345263"/>
            <a:ext cx="2369128" cy="681643"/>
          </a:xfrm>
          <a:prstGeom prst="upArrow">
            <a:avLst>
              <a:gd name="adj1" fmla="val 100000"/>
              <a:gd name="adj2" fmla="val 3209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pl-PL" sz="1600" dirty="0">
                <a:gradFill>
                  <a:gsLst>
                    <a:gs pos="0">
                      <a:srgbClr val="FFFFFF"/>
                    </a:gs>
                    <a:gs pos="100000">
                      <a:srgbClr val="FFFFFF"/>
                    </a:gs>
                  </a:gsLst>
                  <a:lin ang="5400000" scaled="0"/>
                </a:gradFill>
                <a:ea typeface="Segoe UI" pitchFamily="34" charset="0"/>
                <a:cs typeface="Segoe UI" pitchFamily="34" charset="0"/>
              </a:rPr>
              <a:t>Tu są potencjometry</a:t>
            </a: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Up Arrow 8"/>
          <p:cNvSpPr/>
          <p:nvPr/>
        </p:nvSpPr>
        <p:spPr bwMode="auto">
          <a:xfrm>
            <a:off x="7330757" y="4912310"/>
            <a:ext cx="1745672" cy="621564"/>
          </a:xfrm>
          <a:prstGeom prst="upArrow">
            <a:avLst>
              <a:gd name="adj1" fmla="val 97888"/>
              <a:gd name="adj2" fmla="val 3076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pl-PL" sz="1600" dirty="0">
                <a:gradFill>
                  <a:gsLst>
                    <a:gs pos="0">
                      <a:srgbClr val="FFFFFF"/>
                    </a:gs>
                    <a:gs pos="100000">
                      <a:srgbClr val="FFFFFF"/>
                    </a:gs>
                  </a:gsLst>
                  <a:lin ang="5400000" scaled="0"/>
                </a:gradFill>
                <a:ea typeface="Segoe UI" pitchFamily="34" charset="0"/>
                <a:cs typeface="Segoe UI" pitchFamily="34" charset="0"/>
              </a:rPr>
              <a:t>Fotorezystor</a:t>
            </a: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Down Arrow 9"/>
          <p:cNvSpPr/>
          <p:nvPr/>
        </p:nvSpPr>
        <p:spPr bwMode="auto">
          <a:xfrm>
            <a:off x="7881960" y="3548830"/>
            <a:ext cx="1845425" cy="523702"/>
          </a:xfrm>
          <a:prstGeom prst="downArrow">
            <a:avLst>
              <a:gd name="adj1" fmla="val 75574"/>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BMP280</a:t>
            </a:r>
          </a:p>
        </p:txBody>
      </p:sp>
      <p:sp>
        <p:nvSpPr>
          <p:cNvPr id="11" name="Rounded Rectangle 10"/>
          <p:cNvSpPr/>
          <p:nvPr/>
        </p:nvSpPr>
        <p:spPr bwMode="auto">
          <a:xfrm>
            <a:off x="9534698" y="2270592"/>
            <a:ext cx="1326196" cy="5800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err="1">
                <a:gradFill>
                  <a:gsLst>
                    <a:gs pos="0">
                      <a:srgbClr val="FFFFFF"/>
                    </a:gs>
                    <a:gs pos="100000">
                      <a:srgbClr val="FFFFFF"/>
                    </a:gs>
                  </a:gsLst>
                  <a:lin ang="5400000" scaled="0"/>
                </a:gradFill>
                <a:ea typeface="Segoe UI" pitchFamily="34" charset="0"/>
                <a:cs typeface="Segoe UI" pitchFamily="34" charset="0"/>
              </a:rPr>
              <a:t>Dioda</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Arrow Connector 12"/>
          <p:cNvCxnSpPr>
            <a:stCxn id="11" idx="2"/>
          </p:cNvCxnSpPr>
          <p:nvPr/>
        </p:nvCxnSpPr>
        <p:spPr>
          <a:xfrm flipH="1">
            <a:off x="9871587" y="2850592"/>
            <a:ext cx="326209" cy="1221940"/>
          </a:xfrm>
          <a:prstGeom prst="straightConnector1">
            <a:avLst/>
          </a:prstGeom>
          <a:ln w="762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Up Arrow 14"/>
          <p:cNvSpPr/>
          <p:nvPr/>
        </p:nvSpPr>
        <p:spPr bwMode="auto">
          <a:xfrm>
            <a:off x="9324960" y="5064520"/>
            <a:ext cx="1745672" cy="621564"/>
          </a:xfrm>
          <a:prstGeom prst="upArrow">
            <a:avLst>
              <a:gd name="adj1" fmla="val 97888"/>
              <a:gd name="adj2" fmla="val 3076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t>TCS34725</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764138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Troch</a:t>
            </a:r>
            <a:r>
              <a:rPr lang="pl-PL" dirty="0"/>
              <a:t>ę sprzętu - jeszcze</a:t>
            </a:r>
            <a:endParaRPr lang="en-US" dirty="0"/>
          </a:p>
        </p:txBody>
      </p:sp>
      <p:sp>
        <p:nvSpPr>
          <p:cNvPr id="3" name="Text Placeholder 2"/>
          <p:cNvSpPr>
            <a:spLocks noGrp="1"/>
          </p:cNvSpPr>
          <p:nvPr>
            <p:ph type="body" sz="quarter" idx="10"/>
          </p:nvPr>
        </p:nvSpPr>
        <p:spPr>
          <a:xfrm>
            <a:off x="269239" y="1189177"/>
            <a:ext cx="11653523" cy="5447645"/>
          </a:xfrm>
        </p:spPr>
        <p:txBody>
          <a:bodyPr/>
          <a:lstStyle/>
          <a:p>
            <a:r>
              <a:rPr lang="en-US" sz="3600" dirty="0"/>
              <a:t>ESP8266</a:t>
            </a:r>
            <a:r>
              <a:rPr lang="pl-PL" sz="3600" dirty="0"/>
              <a:t> (v12 – 9 GPIO, SPI, 1 ADC) </a:t>
            </a:r>
          </a:p>
          <a:p>
            <a:r>
              <a:rPr lang="en-US" sz="3600" dirty="0"/>
              <a:t>M0 </a:t>
            </a:r>
            <a:r>
              <a:rPr lang="en-US" sz="3600" dirty="0" err="1"/>
              <a:t>WiFi</a:t>
            </a:r>
            <a:r>
              <a:rPr lang="pl-PL" sz="3600" dirty="0"/>
              <a:t>,</a:t>
            </a:r>
            <a:r>
              <a:rPr lang="en-US" sz="3600" dirty="0"/>
              <a:t> ATWINC1500</a:t>
            </a:r>
            <a:r>
              <a:rPr lang="pl-PL" sz="3600" dirty="0"/>
              <a:t> (</a:t>
            </a:r>
            <a:r>
              <a:rPr lang="en-US" sz="3600" dirty="0"/>
              <a:t>10mA</a:t>
            </a:r>
            <a:r>
              <a:rPr lang="pl-PL" sz="3600" dirty="0"/>
              <a:t>, 10 DAC/ 12bit ADC, GPIO, …)</a:t>
            </a:r>
          </a:p>
          <a:p>
            <a:r>
              <a:rPr lang="pl-PL" sz="3600" dirty="0"/>
              <a:t>Intel Edison</a:t>
            </a:r>
          </a:p>
          <a:p>
            <a:r>
              <a:rPr lang="en-US" sz="3600" dirty="0"/>
              <a:t>Intel Joule</a:t>
            </a:r>
            <a:r>
              <a:rPr lang="pl-PL" sz="3600" dirty="0"/>
              <a:t> (Apollo)</a:t>
            </a:r>
          </a:p>
          <a:p>
            <a:r>
              <a:rPr lang="pl-PL" sz="3600" dirty="0" err="1"/>
              <a:t>Beaglebone</a:t>
            </a:r>
            <a:r>
              <a:rPr lang="pl-PL" sz="3600" dirty="0"/>
              <a:t> , </a:t>
            </a:r>
            <a:r>
              <a:rPr lang="pl-PL" sz="3600" dirty="0" err="1"/>
              <a:t>Freescale</a:t>
            </a:r>
            <a:r>
              <a:rPr lang="pl-PL" sz="3600" dirty="0"/>
              <a:t> FRDM K64</a:t>
            </a:r>
          </a:p>
          <a:p>
            <a:r>
              <a:rPr lang="pl-PL" sz="3600" dirty="0"/>
              <a:t>(UP Board, Latte Panda)</a:t>
            </a:r>
          </a:p>
          <a:p>
            <a:r>
              <a:rPr lang="pl-PL" sz="3600" dirty="0"/>
              <a:t>Windows 10 IoT Core: Dragon Board, </a:t>
            </a:r>
            <a:r>
              <a:rPr lang="pl-PL" sz="3600" dirty="0" err="1"/>
              <a:t>Toradex</a:t>
            </a:r>
            <a:r>
              <a:rPr lang="pl-PL" sz="3600" dirty="0"/>
              <a:t>, </a:t>
            </a:r>
            <a:r>
              <a:rPr lang="pl-PL" sz="3600" dirty="0" err="1"/>
              <a:t>Minnowboard</a:t>
            </a:r>
            <a:r>
              <a:rPr lang="pl-PL" sz="3600" dirty="0"/>
              <a:t> Max, no i Raspberry PI (2/3)</a:t>
            </a:r>
          </a:p>
          <a:p>
            <a:endParaRPr lang="pl-PL" sz="3600" dirty="0"/>
          </a:p>
        </p:txBody>
      </p:sp>
    </p:spTree>
    <p:extLst>
      <p:ext uri="{BB962C8B-B14F-4D97-AF65-F5344CB8AC3E}">
        <p14:creationId xmlns:p14="http://schemas.microsoft.com/office/powerpoint/2010/main" val="3537986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Hipotezy</a:t>
            </a:r>
            <a:endParaRPr lang="en-US" dirty="0"/>
          </a:p>
        </p:txBody>
      </p:sp>
      <p:sp>
        <p:nvSpPr>
          <p:cNvPr id="3" name="Text Placeholder 2"/>
          <p:cNvSpPr>
            <a:spLocks noGrp="1"/>
          </p:cNvSpPr>
          <p:nvPr>
            <p:ph type="body" sz="quarter" idx="4294967295"/>
          </p:nvPr>
        </p:nvSpPr>
        <p:spPr>
          <a:xfrm>
            <a:off x="269241" y="1189494"/>
            <a:ext cx="11655840" cy="2018549"/>
          </a:xfrm>
          <a:prstGeom prst="rect">
            <a:avLst/>
          </a:prstGeom>
        </p:spPr>
        <p:txBody>
          <a:bodyPr/>
          <a:lstStyle/>
          <a:p>
            <a:pPr marL="560241" indent="-560241"/>
            <a:r>
              <a:rPr lang="pl-PL" sz="3529" dirty="0"/>
              <a:t>Sposób siedzenia jest cechą osobniczą i odzwieciedla:</a:t>
            </a:r>
          </a:p>
          <a:p>
            <a:pPr marL="560241" indent="-560241">
              <a:buFontTx/>
              <a:buChar char="-"/>
            </a:pPr>
            <a:r>
              <a:rPr lang="pl-PL" sz="2745" dirty="0"/>
              <a:t>Chwilowy poziom uwagi (zainteresowanie)</a:t>
            </a:r>
          </a:p>
          <a:p>
            <a:pPr marL="560241" indent="-560241">
              <a:buFontTx/>
              <a:buChar char="-"/>
            </a:pPr>
            <a:r>
              <a:rPr lang="pl-PL" sz="2745" dirty="0"/>
              <a:t>Podstawowy zakres emocjonalny (pozytywne vs negatywne)</a:t>
            </a:r>
          </a:p>
          <a:p>
            <a:pPr marL="560241" indent="-560241">
              <a:buFontTx/>
              <a:buChar char="-"/>
            </a:pPr>
            <a:r>
              <a:rPr lang="pl-PL" sz="2745" dirty="0"/>
              <a:t>Stan fizyczny (zmęczenie)</a:t>
            </a:r>
          </a:p>
          <a:p>
            <a:pPr marL="560241" indent="-560241"/>
            <a:r>
              <a:rPr lang="pl-PL" sz="3529" dirty="0"/>
              <a:t>Długoterminowe informacje o wzorcach siedzenia mogą posłużyć do budowy cyfrowego profilu użytkownika (</a:t>
            </a:r>
            <a:r>
              <a:rPr lang="pl-PL" sz="3529" i="1" dirty="0"/>
              <a:t>digital </a:t>
            </a:r>
            <a:r>
              <a:rPr lang="pl-PL" sz="3529" i="1" strike="sngStrike" dirty="0"/>
              <a:t>thumb</a:t>
            </a:r>
            <a:r>
              <a:rPr lang="pl-PL" sz="3529" i="1" dirty="0"/>
              <a:t>print</a:t>
            </a:r>
            <a:r>
              <a:rPr lang="pl-PL" sz="3529" dirty="0"/>
              <a:t>)</a:t>
            </a:r>
          </a:p>
          <a:p>
            <a:pPr marL="560241" indent="-560241"/>
            <a:r>
              <a:rPr lang="pl-PL" sz="3529" dirty="0"/>
              <a:t>Kluczowe dla wzorców są zmiany </a:t>
            </a:r>
          </a:p>
          <a:p>
            <a:r>
              <a:rPr lang="pl-PL" sz="3529" dirty="0"/>
              <a:t>	w czasie</a:t>
            </a:r>
            <a:endParaRPr lang="en-US" sz="3529" dirty="0"/>
          </a:p>
        </p:txBody>
      </p:sp>
      <p:pic>
        <p:nvPicPr>
          <p:cNvPr id="4" name="Picture 3"/>
          <p:cNvPicPr>
            <a:picLocks noChangeAspect="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51087" y="4793868"/>
            <a:ext cx="4399247" cy="2063647"/>
          </a:xfrm>
          <a:prstGeom prst="rect">
            <a:avLst/>
          </a:prstGeom>
        </p:spPr>
      </p:pic>
      <p:sp>
        <p:nvSpPr>
          <p:cNvPr id="5" name="TextBox 4"/>
          <p:cNvSpPr txBox="1"/>
          <p:nvPr/>
        </p:nvSpPr>
        <p:spPr>
          <a:xfrm>
            <a:off x="0" y="6368150"/>
            <a:ext cx="1741695" cy="489365"/>
          </a:xfrm>
          <a:prstGeom prst="rect">
            <a:avLst/>
          </a:prstGeom>
          <a:noFill/>
        </p:spPr>
        <p:txBody>
          <a:bodyPr wrap="none" lIns="182880" tIns="146304" rIns="182880" bIns="146304" rtlCol="0">
            <a:spAutoFit/>
          </a:bodyPr>
          <a:lstStyle/>
          <a:p>
            <a:pPr>
              <a:lnSpc>
                <a:spcPct val="90000"/>
              </a:lnSpc>
              <a:spcAft>
                <a:spcPts val="600"/>
              </a:spcAft>
            </a:pPr>
            <a:r>
              <a:rPr lang="pl-PL" sz="1400" i="1" dirty="0">
                <a:gradFill>
                  <a:gsLst>
                    <a:gs pos="2917">
                      <a:schemeClr val="tx1"/>
                    </a:gs>
                    <a:gs pos="30000">
                      <a:schemeClr val="tx1"/>
                    </a:gs>
                  </a:gsLst>
                  <a:lin ang="5400000" scaled="0"/>
                </a:gradFill>
              </a:rPr>
              <a:t>© Michał Żyliński</a:t>
            </a:r>
            <a:endParaRPr lang="en-US" sz="1400" i="1"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6150096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hlinkClick r:id="rId2"/>
              </a:rPr>
              <a:t>Azure IoT Certified device</a:t>
            </a:r>
            <a:endParaRPr lang="en-US" dirty="0"/>
          </a:p>
        </p:txBody>
      </p:sp>
      <p:sp>
        <p:nvSpPr>
          <p:cNvPr id="4" name="Text Placeholder 3"/>
          <p:cNvSpPr>
            <a:spLocks noGrp="1"/>
          </p:cNvSpPr>
          <p:nvPr>
            <p:ph type="body" sz="quarter" idx="10"/>
          </p:nvPr>
        </p:nvSpPr>
        <p:spPr>
          <a:xfrm>
            <a:off x="269240" y="1189177"/>
            <a:ext cx="3907906" cy="7063793"/>
          </a:xfrm>
        </p:spPr>
        <p:txBody>
          <a:bodyPr/>
          <a:lstStyle/>
          <a:p>
            <a:pPr lvl="1"/>
            <a:r>
              <a:rPr lang="pl-PL" dirty="0"/>
              <a:t>IoT Suite</a:t>
            </a:r>
          </a:p>
          <a:p>
            <a:pPr lvl="2"/>
            <a:r>
              <a:rPr lang="en-US" dirty="0"/>
              <a:t>Predictive maintenance</a:t>
            </a:r>
          </a:p>
          <a:p>
            <a:pPr lvl="2"/>
            <a:r>
              <a:rPr lang="en-US" dirty="0"/>
              <a:t>Remote monitoring</a:t>
            </a:r>
          </a:p>
          <a:p>
            <a:pPr lvl="1"/>
            <a:endParaRPr lang="pl-PL" dirty="0"/>
          </a:p>
          <a:p>
            <a:pPr lvl="1"/>
            <a:r>
              <a:rPr lang="pl-PL" dirty="0"/>
              <a:t>Analiza i certyfikacja pod względem bezpieczeństwa</a:t>
            </a:r>
          </a:p>
          <a:p>
            <a:pPr lvl="1"/>
            <a:endParaRPr lang="pl-PL" dirty="0"/>
          </a:p>
          <a:p>
            <a:pPr lvl="1"/>
            <a:r>
              <a:rPr lang="pl-PL" dirty="0"/>
              <a:t>Wybór sensorów</a:t>
            </a:r>
          </a:p>
          <a:p>
            <a:pPr lvl="1"/>
            <a:endParaRPr lang="pl-PL" dirty="0"/>
          </a:p>
          <a:p>
            <a:pPr lvl="1"/>
            <a:r>
              <a:rPr lang="pl-PL" dirty="0"/>
              <a:t>Wybór certyfikatów, typu CE/FCC</a:t>
            </a:r>
          </a:p>
          <a:p>
            <a:pPr lvl="1"/>
            <a:r>
              <a:rPr lang="pl-PL" dirty="0"/>
              <a:t>(też praca np. w niskich temperaturach, wilgoci, pyle (IP6))</a:t>
            </a:r>
          </a:p>
          <a:p>
            <a:pPr lvl="1"/>
            <a:endParaRPr lang="pl-PL" dirty="0"/>
          </a:p>
          <a:p>
            <a:pPr lvl="1"/>
            <a:r>
              <a:rPr lang="pl-PL" dirty="0"/>
              <a:t>Oferta dla </a:t>
            </a:r>
            <a:r>
              <a:rPr lang="en-US" dirty="0"/>
              <a:t>System integrators (SI)</a:t>
            </a:r>
            <a:r>
              <a:rPr lang="pl-PL" dirty="0"/>
              <a:t> oraz </a:t>
            </a:r>
            <a:br>
              <a:rPr lang="en-US" dirty="0"/>
            </a:br>
            <a:r>
              <a:rPr lang="en-US" dirty="0"/>
              <a:t>Independent software vendors (ISV)</a:t>
            </a:r>
            <a:r>
              <a:rPr lang="pl-PL" dirty="0"/>
              <a:t>.</a:t>
            </a:r>
          </a:p>
          <a:p>
            <a:pPr lvl="1"/>
            <a:endParaRPr lang="pl-PL" dirty="0"/>
          </a:p>
          <a:p>
            <a:pPr lvl="1"/>
            <a:endParaRPr lang="en-US" dirty="0"/>
          </a:p>
          <a:p>
            <a:pPr lvl="1"/>
            <a:endParaRPr lang="pl-PL" dirty="0"/>
          </a:p>
          <a:p>
            <a:pPr lvl="2"/>
            <a:endParaRPr lang="en-US" dirty="0"/>
          </a:p>
        </p:txBody>
      </p:sp>
      <p:pic>
        <p:nvPicPr>
          <p:cNvPr id="3" name="Picture 2"/>
          <p:cNvPicPr>
            <a:picLocks noChangeAspect="1"/>
          </p:cNvPicPr>
          <p:nvPr/>
        </p:nvPicPr>
        <p:blipFill>
          <a:blip r:embed="rId3"/>
          <a:stretch>
            <a:fillRect/>
          </a:stretch>
        </p:blipFill>
        <p:spPr>
          <a:xfrm>
            <a:off x="4258205" y="1189176"/>
            <a:ext cx="7933795" cy="5668824"/>
          </a:xfrm>
          <a:prstGeom prst="rect">
            <a:avLst/>
          </a:prstGeom>
        </p:spPr>
      </p:pic>
    </p:spTree>
    <p:extLst>
      <p:ext uri="{BB962C8B-B14F-4D97-AF65-F5344CB8AC3E}">
        <p14:creationId xmlns:p14="http://schemas.microsoft.com/office/powerpoint/2010/main" val="8843531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pl-PL" dirty="0"/>
              <a:t>Demo</a:t>
            </a:r>
            <a:endParaRPr lang="en-US" dirty="0"/>
          </a:p>
        </p:txBody>
      </p:sp>
      <p:sp>
        <p:nvSpPr>
          <p:cNvPr id="7" name="Text Placeholder 6"/>
          <p:cNvSpPr>
            <a:spLocks noGrp="1"/>
          </p:cNvSpPr>
          <p:nvPr>
            <p:ph type="body" sz="quarter" idx="12"/>
          </p:nvPr>
        </p:nvSpPr>
        <p:spPr/>
        <p:txBody>
          <a:bodyPr/>
          <a:lstStyle/>
          <a:p>
            <a:r>
              <a:rPr lang="pl-PL" dirty="0"/>
              <a:t>Remote Monitoring</a:t>
            </a:r>
          </a:p>
          <a:p>
            <a:r>
              <a:rPr lang="pl-PL" dirty="0"/>
              <a:t>Pokazać płyty</a:t>
            </a:r>
            <a:endParaRPr lang="en-US" dirty="0"/>
          </a:p>
        </p:txBody>
      </p:sp>
    </p:spTree>
    <p:extLst>
      <p:ext uri="{BB962C8B-B14F-4D97-AF65-F5344CB8AC3E}">
        <p14:creationId xmlns:p14="http://schemas.microsoft.com/office/powerpoint/2010/main" val="24119807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t>MQTT, C i inne</a:t>
            </a:r>
            <a:endParaRPr lang="en-US" dirty="0"/>
          </a:p>
        </p:txBody>
      </p:sp>
    </p:spTree>
    <p:extLst>
      <p:ext uri="{BB962C8B-B14F-4D97-AF65-F5344CB8AC3E}">
        <p14:creationId xmlns:p14="http://schemas.microsoft.com/office/powerpoint/2010/main" val="25057056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hlinkClick r:id="rId2"/>
              </a:rPr>
              <a:t>Struktura MQTT w Azure IoT Hub</a:t>
            </a:r>
            <a:endParaRPr lang="en-US" dirty="0"/>
          </a:p>
        </p:txBody>
      </p:sp>
      <p:sp>
        <p:nvSpPr>
          <p:cNvPr id="3" name="Text Placeholder 2"/>
          <p:cNvSpPr>
            <a:spLocks noGrp="1"/>
          </p:cNvSpPr>
          <p:nvPr>
            <p:ph type="body" sz="quarter" idx="10"/>
          </p:nvPr>
        </p:nvSpPr>
        <p:spPr>
          <a:xfrm>
            <a:off x="269239" y="1189177"/>
            <a:ext cx="11653523" cy="5585247"/>
          </a:xfrm>
        </p:spPr>
        <p:txBody>
          <a:bodyPr/>
          <a:lstStyle/>
          <a:p>
            <a:r>
              <a:rPr lang="pl-PL" dirty="0"/>
              <a:t>AMQP vs MQTT</a:t>
            </a:r>
          </a:p>
          <a:p>
            <a:pPr lvl="1"/>
            <a:r>
              <a:rPr lang="pl-PL" dirty="0"/>
              <a:t>AMQP zwraca błędy, MQTT po prostu zamyka połączenie</a:t>
            </a:r>
          </a:p>
          <a:p>
            <a:pPr lvl="1"/>
            <a:r>
              <a:rPr lang="pl-PL" dirty="0"/>
              <a:t>MQTT nie ma operacji </a:t>
            </a:r>
            <a:r>
              <a:rPr lang="pl-PL" dirty="0" err="1"/>
              <a:t>Reject</a:t>
            </a:r>
            <a:r>
              <a:rPr lang="pl-PL" dirty="0"/>
              <a:t> (można używać wywoływania metod)</a:t>
            </a:r>
          </a:p>
          <a:p>
            <a:pPr lvl="1"/>
            <a:r>
              <a:rPr lang="pl-PL" dirty="0"/>
              <a:t>Nie ma </a:t>
            </a:r>
            <a:r>
              <a:rPr lang="en-US" dirty="0" err="1"/>
              <a:t>QoS</a:t>
            </a:r>
            <a:r>
              <a:rPr lang="en-US" dirty="0"/>
              <a:t> 2</a:t>
            </a:r>
            <a:r>
              <a:rPr lang="pl-PL" dirty="0"/>
              <a:t>, max </a:t>
            </a:r>
            <a:r>
              <a:rPr lang="pl-PL" dirty="0" err="1"/>
              <a:t>QoS</a:t>
            </a:r>
            <a:r>
              <a:rPr lang="pl-PL" dirty="0"/>
              <a:t> </a:t>
            </a:r>
            <a:r>
              <a:rPr lang="pl-PL" dirty="0" err="1"/>
              <a:t>level</a:t>
            </a:r>
            <a:r>
              <a:rPr lang="pl-PL" dirty="0"/>
              <a:t> 1 (</a:t>
            </a:r>
            <a:r>
              <a:rPr lang="pl-PL" dirty="0" err="1"/>
              <a:t>at</a:t>
            </a:r>
            <a:r>
              <a:rPr lang="pl-PL" dirty="0"/>
              <a:t> </a:t>
            </a:r>
            <a:r>
              <a:rPr lang="pl-PL" dirty="0" err="1"/>
              <a:t>least</a:t>
            </a:r>
            <a:r>
              <a:rPr lang="pl-PL" dirty="0"/>
              <a:t> </a:t>
            </a:r>
            <a:r>
              <a:rPr lang="pl-PL" dirty="0" err="1"/>
              <a:t>once</a:t>
            </a:r>
            <a:r>
              <a:rPr lang="pl-PL" dirty="0"/>
              <a:t>)</a:t>
            </a:r>
          </a:p>
          <a:p>
            <a:pPr lvl="1"/>
            <a:r>
              <a:rPr lang="pl-PL" dirty="0"/>
              <a:t>Właściwości: </a:t>
            </a:r>
            <a:r>
              <a:rPr lang="en-US" dirty="0" err="1"/>
              <a:t>ConnectionDeviceId</a:t>
            </a:r>
            <a:r>
              <a:rPr lang="pl-PL" dirty="0"/>
              <a:t>, </a:t>
            </a:r>
            <a:r>
              <a:rPr lang="en-US" dirty="0" err="1"/>
              <a:t>ConnectionDeviceGenerationId</a:t>
            </a:r>
            <a:r>
              <a:rPr lang="pl-PL" dirty="0"/>
              <a:t>, </a:t>
            </a:r>
            <a:r>
              <a:rPr lang="en-US" dirty="0" err="1"/>
              <a:t>ConnectionAuthMethod</a:t>
            </a:r>
            <a:r>
              <a:rPr lang="en-US" dirty="0"/>
              <a:t> </a:t>
            </a:r>
            <a:endParaRPr lang="pl-PL" dirty="0"/>
          </a:p>
          <a:p>
            <a:r>
              <a:rPr lang="pl-PL" dirty="0"/>
              <a:t>Połączenie</a:t>
            </a:r>
          </a:p>
          <a:p>
            <a:pPr lvl="1"/>
            <a:r>
              <a:rPr lang="pl-PL" dirty="0" err="1"/>
              <a:t>UserName</a:t>
            </a:r>
            <a:r>
              <a:rPr lang="pl-PL" dirty="0"/>
              <a:t>: </a:t>
            </a:r>
            <a:r>
              <a:rPr lang="en-US" dirty="0"/>
              <a:t>{</a:t>
            </a:r>
            <a:r>
              <a:rPr lang="en-US" dirty="0" err="1"/>
              <a:t>iothubhostname</a:t>
            </a:r>
            <a:r>
              <a:rPr lang="en-US" dirty="0"/>
              <a:t>}/{</a:t>
            </a:r>
            <a:r>
              <a:rPr lang="en-US" dirty="0" err="1"/>
              <a:t>device_id</a:t>
            </a:r>
            <a:r>
              <a:rPr lang="en-US" dirty="0"/>
              <a:t>}</a:t>
            </a:r>
            <a:endParaRPr lang="pl-PL" dirty="0"/>
          </a:p>
          <a:p>
            <a:pPr lvl="1"/>
            <a:r>
              <a:rPr lang="pl-PL" dirty="0" err="1"/>
              <a:t>Password</a:t>
            </a:r>
            <a:r>
              <a:rPr lang="pl-PL" dirty="0"/>
              <a:t>: </a:t>
            </a:r>
            <a:r>
              <a:rPr lang="pl-PL" dirty="0" err="1"/>
              <a:t>token</a:t>
            </a:r>
            <a:r>
              <a:rPr lang="pl-PL" dirty="0"/>
              <a:t> SAS (</a:t>
            </a:r>
            <a:r>
              <a:rPr lang="en-US" dirty="0" err="1"/>
              <a:t>SharedAccessSignature</a:t>
            </a:r>
            <a:r>
              <a:rPr lang="en-US" dirty="0"/>
              <a:t> sig={signature-string}&amp;se={expiry}&amp;</a:t>
            </a:r>
            <a:r>
              <a:rPr lang="en-US" dirty="0" err="1"/>
              <a:t>sr</a:t>
            </a:r>
            <a:r>
              <a:rPr lang="en-US" dirty="0"/>
              <a:t>={URL-encoded-</a:t>
            </a:r>
            <a:r>
              <a:rPr lang="en-US" dirty="0" err="1"/>
              <a:t>resourceURI</a:t>
            </a:r>
            <a:r>
              <a:rPr lang="en-US" dirty="0"/>
              <a:t>}</a:t>
            </a:r>
            <a:r>
              <a:rPr lang="pl-PL" dirty="0"/>
              <a:t>)</a:t>
            </a:r>
          </a:p>
          <a:p>
            <a:pPr lvl="1"/>
            <a:r>
              <a:rPr lang="pl-PL" dirty="0"/>
              <a:t>Wysłanie komunikatu do </a:t>
            </a:r>
            <a:r>
              <a:rPr lang="pl-PL" dirty="0" err="1"/>
              <a:t>topic</a:t>
            </a:r>
            <a:r>
              <a:rPr lang="pl-PL" dirty="0"/>
              <a:t>-a MQTT:</a:t>
            </a:r>
          </a:p>
          <a:p>
            <a:pPr lvl="2"/>
            <a:r>
              <a:rPr lang="fr-FR" dirty="0" err="1"/>
              <a:t>devices</a:t>
            </a:r>
            <a:r>
              <a:rPr lang="fr-FR" dirty="0"/>
              <a:t>/{</a:t>
            </a:r>
            <a:r>
              <a:rPr lang="fr-FR" dirty="0" err="1"/>
              <a:t>device_id</a:t>
            </a:r>
            <a:r>
              <a:rPr lang="fr-FR" dirty="0"/>
              <a:t>}/messages/</a:t>
            </a:r>
            <a:r>
              <a:rPr lang="fr-FR" dirty="0" err="1"/>
              <a:t>events</a:t>
            </a:r>
            <a:r>
              <a:rPr lang="fr-FR" dirty="0"/>
              <a:t>/</a:t>
            </a:r>
            <a:r>
              <a:rPr lang="pl-PL" dirty="0"/>
              <a:t> lub </a:t>
            </a:r>
            <a:r>
              <a:rPr lang="en-US" dirty="0"/>
              <a:t>devices/{</a:t>
            </a:r>
            <a:r>
              <a:rPr lang="en-US" dirty="0" err="1"/>
              <a:t>device_id</a:t>
            </a:r>
            <a:r>
              <a:rPr lang="en-US" dirty="0"/>
              <a:t>}/messages/events/{</a:t>
            </a:r>
            <a:r>
              <a:rPr lang="en-US" dirty="0" err="1"/>
              <a:t>property_bag</a:t>
            </a:r>
            <a:r>
              <a:rPr lang="en-US" dirty="0"/>
              <a:t>}</a:t>
            </a:r>
            <a:r>
              <a:rPr lang="pl-PL" dirty="0"/>
              <a:t> (z właściwościami)</a:t>
            </a:r>
          </a:p>
          <a:p>
            <a:pPr lvl="1"/>
            <a:r>
              <a:rPr lang="pl-PL" dirty="0"/>
              <a:t>Odebranie komunikatu:</a:t>
            </a:r>
          </a:p>
          <a:p>
            <a:pPr lvl="2"/>
            <a:r>
              <a:rPr lang="fr-FR" dirty="0" err="1"/>
              <a:t>devices</a:t>
            </a:r>
            <a:r>
              <a:rPr lang="fr-FR" dirty="0"/>
              <a:t>/{</a:t>
            </a:r>
            <a:r>
              <a:rPr lang="fr-FR" dirty="0" err="1"/>
              <a:t>device_id</a:t>
            </a:r>
            <a:r>
              <a:rPr lang="fr-FR" dirty="0"/>
              <a:t>}/messages/</a:t>
            </a:r>
            <a:r>
              <a:rPr lang="fr-FR" dirty="0" err="1"/>
              <a:t>devicebound</a:t>
            </a:r>
            <a:r>
              <a:rPr lang="fr-FR" dirty="0"/>
              <a:t>/#</a:t>
            </a:r>
            <a:endParaRPr lang="pl-PL" dirty="0"/>
          </a:p>
          <a:p>
            <a:pPr lvl="1"/>
            <a:r>
              <a:rPr lang="pl-PL" dirty="0"/>
              <a:t>Podobnie </a:t>
            </a:r>
            <a:r>
              <a:rPr lang="pl-PL" dirty="0" err="1"/>
              <a:t>Twins</a:t>
            </a:r>
            <a:r>
              <a:rPr lang="pl-PL" dirty="0"/>
              <a:t>, wywołanie metody itp..</a:t>
            </a:r>
            <a:endParaRPr lang="en-US" dirty="0"/>
          </a:p>
        </p:txBody>
      </p:sp>
    </p:spTree>
    <p:extLst>
      <p:ext uri="{BB962C8B-B14F-4D97-AF65-F5344CB8AC3E}">
        <p14:creationId xmlns:p14="http://schemas.microsoft.com/office/powerpoint/2010/main" val="8463056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Demo</a:t>
            </a:r>
            <a:endParaRPr lang="en-US" dirty="0"/>
          </a:p>
        </p:txBody>
      </p:sp>
      <p:sp>
        <p:nvSpPr>
          <p:cNvPr id="5" name="Text Placeholder 4"/>
          <p:cNvSpPr>
            <a:spLocks noGrp="1"/>
          </p:cNvSpPr>
          <p:nvPr>
            <p:ph type="body" sz="quarter" idx="12"/>
          </p:nvPr>
        </p:nvSpPr>
        <p:spPr/>
        <p:txBody>
          <a:bodyPr/>
          <a:lstStyle/>
          <a:p>
            <a:r>
              <a:rPr lang="pl-PL" dirty="0"/>
              <a:t>Protokół MQTT BEZ </a:t>
            </a:r>
            <a:r>
              <a:rPr lang="pl-PL" dirty="0" err="1"/>
              <a:t>IoTHub</a:t>
            </a:r>
            <a:endParaRPr lang="pl-PL" dirty="0"/>
          </a:p>
          <a:p>
            <a:pPr lvl="1"/>
            <a:r>
              <a:rPr lang="pl-PL" dirty="0"/>
              <a:t>D:\GIT_TKOPACZ\2016windowsiot-iothub-mqtt\UWP_Mqtt\UWP_Mqtt.sln</a:t>
            </a:r>
          </a:p>
          <a:p>
            <a:endParaRPr lang="en-US" dirty="0"/>
          </a:p>
        </p:txBody>
      </p:sp>
    </p:spTree>
    <p:extLst>
      <p:ext uri="{BB962C8B-B14F-4D97-AF65-F5344CB8AC3E}">
        <p14:creationId xmlns:p14="http://schemas.microsoft.com/office/powerpoint/2010/main" val="36662235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Demo</a:t>
            </a:r>
            <a:endParaRPr lang="en-US" dirty="0"/>
          </a:p>
        </p:txBody>
      </p:sp>
      <p:sp>
        <p:nvSpPr>
          <p:cNvPr id="5" name="Text Placeholder 4"/>
          <p:cNvSpPr>
            <a:spLocks noGrp="1"/>
          </p:cNvSpPr>
          <p:nvPr>
            <p:ph type="body" sz="quarter" idx="12"/>
          </p:nvPr>
        </p:nvSpPr>
        <p:spPr/>
        <p:txBody>
          <a:bodyPr/>
          <a:lstStyle/>
          <a:p>
            <a:r>
              <a:rPr lang="pl-PL" dirty="0"/>
              <a:t>C</a:t>
            </a:r>
          </a:p>
          <a:p>
            <a:pPr lvl="1"/>
            <a:r>
              <a:rPr lang="en-US" dirty="0"/>
              <a:t>C:\AzureFY15TK\30-IoTHub\2017IoT\IotSender </a:t>
            </a:r>
          </a:p>
        </p:txBody>
      </p:sp>
    </p:spTree>
    <p:extLst>
      <p:ext uri="{BB962C8B-B14F-4D97-AF65-F5344CB8AC3E}">
        <p14:creationId xmlns:p14="http://schemas.microsoft.com/office/powerpoint/2010/main" val="26410100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Demo</a:t>
            </a:r>
            <a:endParaRPr lang="en-US" dirty="0"/>
          </a:p>
        </p:txBody>
      </p:sp>
      <p:sp>
        <p:nvSpPr>
          <p:cNvPr id="5" name="Text Placeholder 4"/>
          <p:cNvSpPr>
            <a:spLocks noGrp="1"/>
          </p:cNvSpPr>
          <p:nvPr>
            <p:ph type="body" sz="quarter" idx="12"/>
          </p:nvPr>
        </p:nvSpPr>
        <p:spPr/>
        <p:txBody>
          <a:bodyPr/>
          <a:lstStyle/>
          <a:p>
            <a:r>
              <a:rPr lang="pl-PL" dirty="0"/>
              <a:t>C na LINUX</a:t>
            </a:r>
          </a:p>
        </p:txBody>
      </p:sp>
    </p:spTree>
    <p:extLst>
      <p:ext uri="{BB962C8B-B14F-4D97-AF65-F5344CB8AC3E}">
        <p14:creationId xmlns:p14="http://schemas.microsoft.com/office/powerpoint/2010/main" val="35055802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t>Cloud To Device</a:t>
            </a:r>
            <a:endParaRPr lang="en-US" dirty="0"/>
          </a:p>
        </p:txBody>
      </p:sp>
    </p:spTree>
    <p:extLst>
      <p:ext uri="{BB962C8B-B14F-4D97-AF65-F5344CB8AC3E}">
        <p14:creationId xmlns:p14="http://schemas.microsoft.com/office/powerpoint/2010/main" val="17658664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a:t>Komunikaty Cloud to Device (C2D)</a:t>
            </a:r>
            <a:endParaRPr lang="en-US" dirty="0"/>
          </a:p>
        </p:txBody>
      </p:sp>
      <p:sp>
        <p:nvSpPr>
          <p:cNvPr id="5" name="Text Placeholder 4"/>
          <p:cNvSpPr>
            <a:spLocks noGrp="1"/>
          </p:cNvSpPr>
          <p:nvPr>
            <p:ph type="body" sz="quarter" idx="10"/>
          </p:nvPr>
        </p:nvSpPr>
        <p:spPr>
          <a:xfrm>
            <a:off x="269239" y="1189177"/>
            <a:ext cx="11653523" cy="4046429"/>
          </a:xfrm>
        </p:spPr>
        <p:txBody>
          <a:bodyPr/>
          <a:lstStyle/>
          <a:p>
            <a:r>
              <a:rPr lang="pl-PL" dirty="0"/>
              <a:t>Jak? </a:t>
            </a:r>
          </a:p>
          <a:p>
            <a:pPr lvl="1"/>
            <a:r>
              <a:rPr lang="pl-PL" dirty="0"/>
              <a:t>AMQP, MQTT – subskrypcja na </a:t>
            </a:r>
            <a:r>
              <a:rPr lang="pl-PL" dirty="0" err="1"/>
              <a:t>topic</a:t>
            </a:r>
            <a:r>
              <a:rPr lang="pl-PL" dirty="0"/>
              <a:t>-u</a:t>
            </a:r>
          </a:p>
          <a:p>
            <a:pPr lvl="1"/>
            <a:r>
              <a:rPr lang="pl-PL" dirty="0"/>
              <a:t>HTTP: </a:t>
            </a:r>
            <a:r>
              <a:rPr lang="pl-PL" dirty="0" err="1"/>
              <a:t>Long</a:t>
            </a:r>
            <a:r>
              <a:rPr lang="pl-PL" dirty="0"/>
              <a:t> </a:t>
            </a:r>
            <a:r>
              <a:rPr lang="pl-PL" dirty="0" err="1"/>
              <a:t>pooling</a:t>
            </a:r>
            <a:endParaRPr lang="pl-PL" dirty="0"/>
          </a:p>
          <a:p>
            <a:r>
              <a:rPr lang="pl-PL" dirty="0"/>
              <a:t>Klient subskrybuje się na zdarzenia</a:t>
            </a:r>
          </a:p>
          <a:p>
            <a:pPr lvl="1"/>
            <a:r>
              <a:rPr lang="en-US" dirty="0" err="1"/>
              <a:t>var</a:t>
            </a:r>
            <a:r>
              <a:rPr lang="en-US" dirty="0"/>
              <a:t> </a:t>
            </a:r>
            <a:r>
              <a:rPr lang="en-US" dirty="0" err="1"/>
              <a:t>msg</a:t>
            </a:r>
            <a:r>
              <a:rPr lang="en-US" dirty="0"/>
              <a:t> = await </a:t>
            </a:r>
            <a:r>
              <a:rPr lang="en-US" dirty="0" err="1"/>
              <a:t>dc.ReceiveAsync</a:t>
            </a:r>
            <a:r>
              <a:rPr lang="en-US" dirty="0"/>
              <a:t>(</a:t>
            </a:r>
            <a:r>
              <a:rPr lang="en-US" dirty="0" err="1"/>
              <a:t>TimeSpan.FromSeconds</a:t>
            </a:r>
            <a:r>
              <a:rPr lang="en-US" dirty="0"/>
              <a:t>(500));</a:t>
            </a:r>
            <a:endParaRPr lang="pl-PL" dirty="0"/>
          </a:p>
          <a:p>
            <a:r>
              <a:rPr lang="pl-PL" dirty="0"/>
              <a:t>Potem (dla AMQP i HTTP1)</a:t>
            </a:r>
          </a:p>
          <a:p>
            <a:pPr lvl="1"/>
            <a:r>
              <a:rPr lang="en-US" dirty="0" err="1"/>
              <a:t>dc.AbandonAsync</a:t>
            </a:r>
            <a:r>
              <a:rPr lang="en-US" dirty="0"/>
              <a:t>(</a:t>
            </a:r>
            <a:r>
              <a:rPr lang="en-US" dirty="0" err="1"/>
              <a:t>msg</a:t>
            </a:r>
            <a:r>
              <a:rPr lang="en-US" dirty="0"/>
              <a:t>)</a:t>
            </a:r>
            <a:endParaRPr lang="pl-PL" dirty="0"/>
          </a:p>
          <a:p>
            <a:pPr lvl="1"/>
            <a:r>
              <a:rPr lang="en-US" dirty="0" err="1"/>
              <a:t>dc.RejectAsync</a:t>
            </a:r>
            <a:r>
              <a:rPr lang="pl-PL" dirty="0"/>
              <a:t>(</a:t>
            </a:r>
            <a:r>
              <a:rPr lang="pl-PL" dirty="0" err="1"/>
              <a:t>msg</a:t>
            </a:r>
            <a:r>
              <a:rPr lang="pl-PL" dirty="0"/>
              <a:t>)</a:t>
            </a:r>
          </a:p>
          <a:p>
            <a:pPr lvl="1"/>
            <a:r>
              <a:rPr lang="en-US" dirty="0" err="1"/>
              <a:t>dc.CompleteAsync</a:t>
            </a:r>
            <a:r>
              <a:rPr lang="en-US" dirty="0"/>
              <a:t>(</a:t>
            </a:r>
            <a:r>
              <a:rPr lang="en-US" dirty="0" err="1"/>
              <a:t>msg</a:t>
            </a:r>
            <a:r>
              <a:rPr lang="en-US" dirty="0"/>
              <a:t>)</a:t>
            </a:r>
          </a:p>
        </p:txBody>
      </p:sp>
    </p:spTree>
    <p:extLst>
      <p:ext uri="{BB962C8B-B14F-4D97-AF65-F5344CB8AC3E}">
        <p14:creationId xmlns:p14="http://schemas.microsoft.com/office/powerpoint/2010/main" val="15863597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Demo</a:t>
            </a:r>
            <a:endParaRPr lang="en-US" dirty="0"/>
          </a:p>
        </p:txBody>
      </p:sp>
      <p:sp>
        <p:nvSpPr>
          <p:cNvPr id="5" name="Text Placeholder 4"/>
          <p:cNvSpPr>
            <a:spLocks noGrp="1"/>
          </p:cNvSpPr>
          <p:nvPr>
            <p:ph type="body" sz="quarter" idx="12"/>
          </p:nvPr>
        </p:nvSpPr>
        <p:spPr/>
        <p:txBody>
          <a:bodyPr/>
          <a:lstStyle/>
          <a:p>
            <a:r>
              <a:rPr lang="pl-PL" dirty="0"/>
              <a:t>Cloud To Device</a:t>
            </a:r>
          </a:p>
        </p:txBody>
      </p:sp>
    </p:spTree>
    <p:extLst>
      <p:ext uri="{BB962C8B-B14F-4D97-AF65-F5344CB8AC3E}">
        <p14:creationId xmlns:p14="http://schemas.microsoft.com/office/powerpoint/2010/main" val="1095646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Rectangle 364"/>
          <p:cNvSpPr/>
          <p:nvPr/>
        </p:nvSpPr>
        <p:spPr>
          <a:xfrm>
            <a:off x="10125527" y="5676543"/>
            <a:ext cx="1470899" cy="321420"/>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lIns="0" tIns="0" rIns="0" bIns="0" anchor="ctr">
            <a:noAutofit/>
          </a:bodyPr>
          <a:lstStyle/>
          <a:p>
            <a:pPr defTabSz="896214">
              <a:lnSpc>
                <a:spcPct val="90000"/>
              </a:lnSpc>
              <a:defRPr/>
            </a:pPr>
            <a:r>
              <a:rPr lang="en-US" sz="2353" kern="0" dirty="0">
                <a:solidFill>
                  <a:srgbClr val="000000"/>
                </a:solidFill>
                <a:latin typeface="Segoe UI Light"/>
              </a:rPr>
              <a:t>Action</a:t>
            </a:r>
          </a:p>
        </p:txBody>
      </p:sp>
      <p:sp>
        <p:nvSpPr>
          <p:cNvPr id="366" name="Freeform 365"/>
          <p:cNvSpPr/>
          <p:nvPr/>
        </p:nvSpPr>
        <p:spPr bwMode="auto">
          <a:xfrm flipH="1">
            <a:off x="9399753" y="1474038"/>
            <a:ext cx="121405" cy="411603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defTabSz="896214">
              <a:defRPr/>
            </a:pPr>
            <a:endParaRPr lang="en-US" sz="1765" kern="0" dirty="0">
              <a:solidFill>
                <a:srgbClr val="000000"/>
              </a:solidFill>
              <a:latin typeface="Segoe UI"/>
            </a:endParaRPr>
          </a:p>
        </p:txBody>
      </p:sp>
      <p:sp>
        <p:nvSpPr>
          <p:cNvPr id="367" name="TextBox 366"/>
          <p:cNvSpPr txBox="1"/>
          <p:nvPr/>
        </p:nvSpPr>
        <p:spPr>
          <a:xfrm>
            <a:off x="10176991" y="1780435"/>
            <a:ext cx="1068478" cy="452483"/>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79234" tIns="143387" rIns="179234" bIns="143387" rtlCol="0">
            <a:spAutoFit/>
          </a:bodyPr>
          <a:lstStyle/>
          <a:p>
            <a:pPr defTabSz="914016">
              <a:lnSpc>
                <a:spcPct val="90000"/>
              </a:lnSpc>
              <a:spcBef>
                <a:spcPct val="0"/>
              </a:spcBef>
              <a:spcAft>
                <a:spcPts val="588"/>
              </a:spcAft>
              <a:defRPr/>
            </a:pPr>
            <a:r>
              <a:rPr lang="en-US" sz="1175" kern="0" spc="-29" dirty="0">
                <a:solidFill>
                  <a:srgbClr val="000000"/>
                </a:solidFill>
                <a:latin typeface="Segoe UI Semilight" panose="020B0402040204020203" pitchFamily="34" charset="0"/>
                <a:cs typeface="Segoe UI Semilight" panose="020B0402040204020203" pitchFamily="34" charset="0"/>
              </a:rPr>
              <a:t>People</a:t>
            </a:r>
          </a:p>
        </p:txBody>
      </p:sp>
      <p:sp>
        <p:nvSpPr>
          <p:cNvPr id="368" name="TextBox 367"/>
          <p:cNvSpPr txBox="1"/>
          <p:nvPr/>
        </p:nvSpPr>
        <p:spPr>
          <a:xfrm>
            <a:off x="10440460" y="4942131"/>
            <a:ext cx="851082" cy="32547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defTabSz="914016">
              <a:lnSpc>
                <a:spcPct val="90000"/>
              </a:lnSpc>
              <a:spcBef>
                <a:spcPct val="0"/>
              </a:spcBef>
              <a:spcAft>
                <a:spcPts val="588"/>
              </a:spcAft>
              <a:defRPr/>
            </a:pPr>
            <a:r>
              <a:rPr lang="en-US" sz="1175" kern="0" spc="-29" dirty="0">
                <a:solidFill>
                  <a:srgbClr val="000000"/>
                </a:solidFill>
                <a:latin typeface="Segoe UI Semilight" panose="020B0402040204020203" pitchFamily="34" charset="0"/>
                <a:cs typeface="Segoe UI Semilight" panose="020B0402040204020203" pitchFamily="34" charset="0"/>
              </a:rPr>
              <a:t>Automated </a:t>
            </a:r>
            <a:br>
              <a:rPr lang="en-US" sz="1175" kern="0" spc="-29" dirty="0">
                <a:solidFill>
                  <a:srgbClr val="000000"/>
                </a:solidFill>
                <a:latin typeface="Segoe UI Semilight" panose="020B0402040204020203" pitchFamily="34" charset="0"/>
                <a:cs typeface="Segoe UI Semilight" panose="020B0402040204020203" pitchFamily="34" charset="0"/>
              </a:rPr>
            </a:br>
            <a:r>
              <a:rPr lang="en-US" sz="1175" kern="0" spc="-29" dirty="0">
                <a:solidFill>
                  <a:srgbClr val="000000"/>
                </a:solidFill>
                <a:latin typeface="Segoe UI Semilight" panose="020B0402040204020203" pitchFamily="34" charset="0"/>
                <a:cs typeface="Segoe UI Semilight" panose="020B0402040204020203" pitchFamily="34" charset="0"/>
              </a:rPr>
              <a:t>Systems</a:t>
            </a:r>
          </a:p>
        </p:txBody>
      </p:sp>
      <p:grpSp>
        <p:nvGrpSpPr>
          <p:cNvPr id="369" name="Group 368"/>
          <p:cNvGrpSpPr/>
          <p:nvPr/>
        </p:nvGrpSpPr>
        <p:grpSpPr>
          <a:xfrm>
            <a:off x="9787330" y="1817821"/>
            <a:ext cx="369759" cy="377711"/>
            <a:chOff x="6112510" y="6954657"/>
            <a:chExt cx="1181100" cy="1206500"/>
          </a:xfrm>
          <a:noFill/>
        </p:grpSpPr>
        <p:sp>
          <p:nvSpPr>
            <p:cNvPr id="387"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extLst/>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000000"/>
                </a:solidFill>
                <a:latin typeface="Segoe UI"/>
              </a:endParaRPr>
            </a:p>
          </p:txBody>
        </p:sp>
        <p:sp>
          <p:nvSpPr>
            <p:cNvPr id="388"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extLst/>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000000"/>
                </a:solidFill>
                <a:latin typeface="Segoe UI"/>
              </a:endParaRPr>
            </a:p>
          </p:txBody>
        </p:sp>
        <p:sp>
          <p:nvSpPr>
            <p:cNvPr id="389"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extLst/>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000000"/>
                </a:solidFill>
                <a:latin typeface="Segoe UI"/>
              </a:endParaRPr>
            </a:p>
          </p:txBody>
        </p:sp>
        <p:sp>
          <p:nvSpPr>
            <p:cNvPr id="390"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extLst/>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000000"/>
                </a:solidFill>
                <a:latin typeface="Segoe UI"/>
              </a:endParaRPr>
            </a:p>
          </p:txBody>
        </p:sp>
      </p:grpSp>
      <p:grpSp>
        <p:nvGrpSpPr>
          <p:cNvPr id="370" name="Group 369"/>
          <p:cNvGrpSpPr/>
          <p:nvPr/>
        </p:nvGrpSpPr>
        <p:grpSpPr>
          <a:xfrm>
            <a:off x="9836514" y="4868717"/>
            <a:ext cx="378114" cy="472643"/>
            <a:chOff x="2954338" y="6831013"/>
            <a:chExt cx="1041400" cy="1301750"/>
          </a:xfrm>
          <a:noFill/>
        </p:grpSpPr>
        <p:sp>
          <p:nvSpPr>
            <p:cNvPr id="385"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000000"/>
                </a:solidFill>
                <a:latin typeface="Segoe UI"/>
              </a:endParaRPr>
            </a:p>
          </p:txBody>
        </p:sp>
        <p:sp>
          <p:nvSpPr>
            <p:cNvPr id="386"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000000"/>
                </a:solidFill>
                <a:latin typeface="Segoe UI"/>
              </a:endParaRPr>
            </a:p>
          </p:txBody>
        </p:sp>
      </p:grpSp>
      <p:grpSp>
        <p:nvGrpSpPr>
          <p:cNvPr id="371" name="Group 370"/>
          <p:cNvGrpSpPr/>
          <p:nvPr/>
        </p:nvGrpSpPr>
        <p:grpSpPr>
          <a:xfrm>
            <a:off x="9678119" y="2841154"/>
            <a:ext cx="1841695" cy="1512237"/>
            <a:chOff x="9910801" y="2434267"/>
            <a:chExt cx="1878892" cy="1542780"/>
          </a:xfrm>
          <a:noFill/>
        </p:grpSpPr>
        <p:sp>
          <p:nvSpPr>
            <p:cNvPr id="372" name="TextBox 371"/>
            <p:cNvSpPr txBox="1"/>
            <p:nvPr/>
          </p:nvSpPr>
          <p:spPr>
            <a:xfrm>
              <a:off x="9910801" y="3234749"/>
              <a:ext cx="1090058" cy="461622"/>
            </a:xfrm>
            <a:prstGeom prst="rect">
              <a:avLst/>
            </a:prstGeom>
            <a:grpFill/>
            <a:ln>
              <a:noFill/>
            </a:ln>
          </p:spPr>
          <p:style>
            <a:lnRef idx="2">
              <a:schemeClr val="dk1"/>
            </a:lnRef>
            <a:fillRef idx="1">
              <a:schemeClr val="lt1"/>
            </a:fillRef>
            <a:effectRef idx="0">
              <a:schemeClr val="dk1"/>
            </a:effectRef>
            <a:fontRef idx="minor">
              <a:schemeClr val="dk1"/>
            </a:fontRef>
          </p:style>
          <p:txBody>
            <a:bodyPr wrap="square" lIns="179234" tIns="143387" rIns="179234" bIns="143387" rtlCol="0">
              <a:spAutoFit/>
            </a:bodyPr>
            <a:lstStyle/>
            <a:p>
              <a:pPr defTabSz="914016">
                <a:lnSpc>
                  <a:spcPct val="90000"/>
                </a:lnSpc>
                <a:spcBef>
                  <a:spcPct val="0"/>
                </a:spcBef>
                <a:spcAft>
                  <a:spcPts val="588"/>
                </a:spcAft>
                <a:defRPr/>
              </a:pPr>
              <a:r>
                <a:rPr lang="en-US" sz="1175" kern="0" spc="-29" dirty="0">
                  <a:solidFill>
                    <a:srgbClr val="000000"/>
                  </a:solidFill>
                  <a:latin typeface="Segoe UI Semilight" panose="020B0402040204020203" pitchFamily="34" charset="0"/>
                  <a:cs typeface="Segoe UI Semilight" panose="020B0402040204020203" pitchFamily="34" charset="0"/>
                </a:rPr>
                <a:t>Apps</a:t>
              </a:r>
            </a:p>
          </p:txBody>
        </p:sp>
        <p:grpSp>
          <p:nvGrpSpPr>
            <p:cNvPr id="373" name="Group 372"/>
            <p:cNvGrpSpPr/>
            <p:nvPr/>
          </p:nvGrpSpPr>
          <p:grpSpPr>
            <a:xfrm>
              <a:off x="10012430" y="2917883"/>
              <a:ext cx="462396" cy="357669"/>
              <a:chOff x="5007615" y="2323753"/>
              <a:chExt cx="649029" cy="502032"/>
            </a:xfrm>
            <a:grpFill/>
          </p:grpSpPr>
          <p:sp>
            <p:nvSpPr>
              <p:cNvPr id="383" name="Freeform 382"/>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extLst/>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noAutofit/>
              </a:bodyPr>
              <a:lstStyle/>
              <a:p>
                <a:pPr defTabSz="896214">
                  <a:defRPr/>
                </a:pPr>
                <a:endParaRPr lang="en-US" sz="1765" kern="0" dirty="0">
                  <a:solidFill>
                    <a:srgbClr val="000000"/>
                  </a:solidFill>
                  <a:latin typeface="Segoe UI"/>
                </a:endParaRPr>
              </a:p>
            </p:txBody>
          </p:sp>
          <p:sp>
            <p:nvSpPr>
              <p:cNvPr id="384" name="Freeform 383"/>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extLst/>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noAutofit/>
              </a:bodyPr>
              <a:lstStyle/>
              <a:p>
                <a:pPr defTabSz="896214">
                  <a:defRPr/>
                </a:pPr>
                <a:endParaRPr lang="en-US" sz="1765" kern="0" dirty="0">
                  <a:solidFill>
                    <a:srgbClr val="000000"/>
                  </a:solidFill>
                  <a:latin typeface="Segoe UI"/>
                </a:endParaRPr>
              </a:p>
            </p:txBody>
          </p:sp>
        </p:grpSp>
        <p:grpSp>
          <p:nvGrpSpPr>
            <p:cNvPr id="374" name="Group 373"/>
            <p:cNvGrpSpPr/>
            <p:nvPr/>
          </p:nvGrpSpPr>
          <p:grpSpPr>
            <a:xfrm>
              <a:off x="10486805" y="2434267"/>
              <a:ext cx="1302888" cy="1542780"/>
              <a:chOff x="10486805" y="2923046"/>
              <a:chExt cx="1302888" cy="1542780"/>
            </a:xfrm>
            <a:grpFill/>
          </p:grpSpPr>
          <p:sp>
            <p:nvSpPr>
              <p:cNvPr id="375" name="Rectangle 374"/>
              <p:cNvSpPr/>
              <p:nvPr/>
            </p:nvSpPr>
            <p:spPr bwMode="auto">
              <a:xfrm>
                <a:off x="10802824" y="2923046"/>
                <a:ext cx="986869" cy="1542780"/>
              </a:xfrm>
              <a:prstGeom prst="rect">
                <a:avLst/>
              </a:prstGeom>
              <a:grp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a:solidFill>
                    <a:srgbClr val="000000"/>
                  </a:solidFill>
                  <a:latin typeface="Segoe UI"/>
                  <a:ea typeface="Segoe UI" pitchFamily="34" charset="0"/>
                  <a:cs typeface="Segoe UI" pitchFamily="34" charset="0"/>
                </a:endParaRPr>
              </a:p>
            </p:txBody>
          </p:sp>
          <p:sp>
            <p:nvSpPr>
              <p:cNvPr id="376" name="TextBox 375"/>
              <p:cNvSpPr txBox="1"/>
              <p:nvPr/>
            </p:nvSpPr>
            <p:spPr>
              <a:xfrm>
                <a:off x="11212738" y="3022354"/>
                <a:ext cx="473389" cy="161380"/>
              </a:xfrm>
              <a:prstGeom prst="rect">
                <a:avLst/>
              </a:prstGeom>
              <a:grpFill/>
              <a:ln>
                <a:noFill/>
              </a:ln>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defTabSz="914016">
                  <a:spcBef>
                    <a:spcPct val="0"/>
                  </a:spcBef>
                  <a:spcAft>
                    <a:spcPts val="588"/>
                  </a:spcAft>
                  <a:defRPr/>
                </a:pPr>
                <a:r>
                  <a:rPr lang="en-US" sz="1028" kern="0" dirty="0">
                    <a:solidFill>
                      <a:srgbClr val="000000"/>
                    </a:solidFill>
                    <a:latin typeface="Segoe UI"/>
                    <a:cs typeface="Segoe UI Semilight" panose="020B0402040204020203" pitchFamily="34" charset="0"/>
                  </a:rPr>
                  <a:t>Web</a:t>
                </a:r>
              </a:p>
            </p:txBody>
          </p:sp>
          <p:sp>
            <p:nvSpPr>
              <p:cNvPr id="377" name="TextBox 376"/>
              <p:cNvSpPr txBox="1"/>
              <p:nvPr/>
            </p:nvSpPr>
            <p:spPr>
              <a:xfrm>
                <a:off x="11212738" y="3571986"/>
                <a:ext cx="473389" cy="161380"/>
              </a:xfrm>
              <a:prstGeom prst="rect">
                <a:avLst/>
              </a:prstGeom>
              <a:grpFill/>
              <a:ln>
                <a:noFill/>
              </a:ln>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defTabSz="914016">
                  <a:spcBef>
                    <a:spcPct val="0"/>
                  </a:spcBef>
                  <a:spcAft>
                    <a:spcPts val="588"/>
                  </a:spcAft>
                  <a:defRPr/>
                </a:pPr>
                <a:r>
                  <a:rPr lang="en-US" sz="1028" kern="0" dirty="0">
                    <a:solidFill>
                      <a:srgbClr val="000000"/>
                    </a:solidFill>
                    <a:latin typeface="Segoe UI"/>
                    <a:cs typeface="Segoe UI Semilight" panose="020B0402040204020203" pitchFamily="34" charset="0"/>
                  </a:rPr>
                  <a:t>Mobile</a:t>
                </a:r>
              </a:p>
            </p:txBody>
          </p:sp>
          <p:sp>
            <p:nvSpPr>
              <p:cNvPr id="378" name="TextBox 377"/>
              <p:cNvSpPr txBox="1"/>
              <p:nvPr/>
            </p:nvSpPr>
            <p:spPr>
              <a:xfrm>
                <a:off x="11212738" y="4160203"/>
                <a:ext cx="473389" cy="161380"/>
              </a:xfrm>
              <a:prstGeom prst="rect">
                <a:avLst/>
              </a:prstGeom>
              <a:grpFill/>
              <a:ln>
                <a:noFill/>
              </a:ln>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defTabSz="914016">
                  <a:spcBef>
                    <a:spcPct val="0"/>
                  </a:spcBef>
                  <a:spcAft>
                    <a:spcPts val="588"/>
                  </a:spcAft>
                  <a:defRPr/>
                </a:pPr>
                <a:r>
                  <a:rPr lang="en-US" sz="1028" kern="0" dirty="0">
                    <a:solidFill>
                      <a:srgbClr val="000000"/>
                    </a:solidFill>
                    <a:latin typeface="Segoe UI"/>
                    <a:cs typeface="Segoe UI Semilight" panose="020B0402040204020203" pitchFamily="34" charset="0"/>
                  </a:rPr>
                  <a:t>Bots</a:t>
                </a:r>
              </a:p>
            </p:txBody>
          </p:sp>
          <p:sp>
            <p:nvSpPr>
              <p:cNvPr id="379" name="Freeform 378"/>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grpFill/>
              <a:ln/>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noAutofit/>
              </a:bodyPr>
              <a:lstStyle/>
              <a:p>
                <a:pPr defTabSz="896214">
                  <a:defRPr/>
                </a:pPr>
                <a:endParaRPr lang="en-US" sz="1765" kern="0" dirty="0">
                  <a:solidFill>
                    <a:srgbClr val="000000"/>
                  </a:solidFill>
                  <a:latin typeface="Segoe UI"/>
                </a:endParaRPr>
              </a:p>
            </p:txBody>
          </p:sp>
          <p:sp>
            <p:nvSpPr>
              <p:cNvPr id="380" name="Freeform 379"/>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grpFill/>
              <a:ln/>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noAutofit/>
              </a:bodyPr>
              <a:lstStyle/>
              <a:p>
                <a:pPr defTabSz="896214">
                  <a:defRPr/>
                </a:pPr>
                <a:endParaRPr lang="en-US" sz="1765" kern="0" dirty="0">
                  <a:solidFill>
                    <a:srgbClr val="000000"/>
                  </a:solidFill>
                  <a:latin typeface="Segoe UI"/>
                </a:endParaRPr>
              </a:p>
            </p:txBody>
          </p:sp>
          <p:sp>
            <p:nvSpPr>
              <p:cNvPr id="381" name="Freeform 380"/>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a:solidFill>
                    <a:srgbClr val="000000"/>
                  </a:solidFill>
                  <a:latin typeface="Segoe UI"/>
                  <a:ea typeface="Segoe UI" pitchFamily="34" charset="0"/>
                  <a:cs typeface="Segoe UI" pitchFamily="34" charset="0"/>
                </a:endParaRPr>
              </a:p>
            </p:txBody>
          </p:sp>
          <p:cxnSp>
            <p:nvCxnSpPr>
              <p:cNvPr id="382" name="Straight Connector 381"/>
              <p:cNvCxnSpPr/>
              <p:nvPr/>
            </p:nvCxnSpPr>
            <p:spPr>
              <a:xfrm flipH="1">
                <a:off x="10486805" y="3605293"/>
                <a:ext cx="308472" cy="0"/>
              </a:xfrm>
              <a:prstGeom prst="line">
                <a:avLst/>
              </a:prstGeom>
              <a:grpFill/>
              <a:ln>
                <a:headEnd type="none" w="med" len="med"/>
                <a:tailEnd type="none" w="med" len="med"/>
              </a:ln>
            </p:spPr>
            <p:style>
              <a:lnRef idx="2">
                <a:schemeClr val="dk1"/>
              </a:lnRef>
              <a:fillRef idx="1">
                <a:schemeClr val="lt1"/>
              </a:fillRef>
              <a:effectRef idx="0">
                <a:schemeClr val="dk1"/>
              </a:effectRef>
              <a:fontRef idx="minor">
                <a:schemeClr val="dk1"/>
              </a:fontRef>
            </p:style>
          </p:cxnSp>
        </p:grpSp>
      </p:grpSp>
      <p:grpSp>
        <p:nvGrpSpPr>
          <p:cNvPr id="391" name="Group 390"/>
          <p:cNvGrpSpPr/>
          <p:nvPr/>
        </p:nvGrpSpPr>
        <p:grpSpPr>
          <a:xfrm>
            <a:off x="7185221" y="1465072"/>
            <a:ext cx="2516898" cy="4461131"/>
            <a:chOff x="7329456" y="1657048"/>
            <a:chExt cx="2567731" cy="4551232"/>
          </a:xfrm>
          <a:noFill/>
        </p:grpSpPr>
        <p:sp>
          <p:nvSpPr>
            <p:cNvPr id="392" name="Rectangle 391"/>
            <p:cNvSpPr/>
            <p:nvPr/>
          </p:nvSpPr>
          <p:spPr bwMode="auto">
            <a:xfrm>
              <a:off x="7759316" y="1657048"/>
              <a:ext cx="1737360" cy="2734231"/>
            </a:xfrm>
            <a:prstGeom prst="rect">
              <a:avLst/>
            </a:prstGeom>
            <a:grpFill/>
            <a:ln/>
          </p:spPr>
          <p:style>
            <a:lnRef idx="2">
              <a:schemeClr val="dk1"/>
            </a:lnRef>
            <a:fillRef idx="1">
              <a:schemeClr val="lt1"/>
            </a:fillRef>
            <a:effectRef idx="0">
              <a:schemeClr val="dk1"/>
            </a:effectRef>
            <a:fontRef idx="minor">
              <a:schemeClr val="dk1"/>
            </a:fontRef>
          </p:style>
          <p:txBody>
            <a:bodyPr spcFirstLastPara="0" vert="horz" wrap="square" lIns="17920" tIns="89630" rIns="17920" bIns="89592" numCol="1" spcCol="1270" anchor="t" anchorCtr="0">
              <a:noAutofit/>
            </a:bodyPr>
            <a:lstStyle/>
            <a:p>
              <a:pPr algn="ctr" defTabSz="710593">
                <a:spcBef>
                  <a:spcPct val="0"/>
                </a:spcBef>
                <a:spcAft>
                  <a:spcPct val="35000"/>
                </a:spcAft>
                <a:defRPr/>
              </a:pPr>
              <a:r>
                <a:rPr lang="en-US" sz="1371" kern="0" dirty="0">
                  <a:solidFill>
                    <a:srgbClr val="000000"/>
                  </a:solidFill>
                  <a:latin typeface="Segoe UI Semibold" panose="020B0702040204020203" pitchFamily="34" charset="0"/>
                  <a:cs typeface="Segoe UI Semibold" panose="020B0702040204020203" pitchFamily="34" charset="0"/>
                </a:rPr>
                <a:t>Intelligence</a:t>
              </a:r>
            </a:p>
          </p:txBody>
        </p:sp>
        <p:sp>
          <p:nvSpPr>
            <p:cNvPr id="393" name="Rectangle 392"/>
            <p:cNvSpPr/>
            <p:nvPr/>
          </p:nvSpPr>
          <p:spPr bwMode="auto">
            <a:xfrm>
              <a:off x="7759316" y="4491484"/>
              <a:ext cx="1737360" cy="1352961"/>
            </a:xfrm>
            <a:prstGeom prst="rect">
              <a:avLst/>
            </a:prstGeom>
            <a:grpFill/>
            <a:ln/>
          </p:spPr>
          <p:style>
            <a:lnRef idx="2">
              <a:schemeClr val="dk1"/>
            </a:lnRef>
            <a:fillRef idx="1">
              <a:schemeClr val="lt1"/>
            </a:fillRef>
            <a:effectRef idx="0">
              <a:schemeClr val="dk1"/>
            </a:effectRef>
            <a:fontRef idx="minor">
              <a:schemeClr val="dk1"/>
            </a:fontRef>
          </p:style>
          <p:txBody>
            <a:bodyPr spcFirstLastPara="0" vert="horz" wrap="square" lIns="17920" tIns="89630" rIns="17920" bIns="89592" numCol="1" spcCol="1270" anchor="t" anchorCtr="0">
              <a:noAutofit/>
            </a:bodyPr>
            <a:lstStyle/>
            <a:p>
              <a:pPr algn="ctr" defTabSz="710593">
                <a:spcBef>
                  <a:spcPct val="0"/>
                </a:spcBef>
                <a:spcAft>
                  <a:spcPct val="35000"/>
                </a:spcAft>
                <a:defRPr/>
              </a:pPr>
              <a:r>
                <a:rPr lang="en-US" sz="1371" kern="0" dirty="0">
                  <a:solidFill>
                    <a:srgbClr val="000000"/>
                  </a:solidFill>
                  <a:latin typeface="Segoe UI Semibold" panose="020B0702040204020203" pitchFamily="34" charset="0"/>
                  <a:cs typeface="Segoe UI Semibold" panose="020B0702040204020203" pitchFamily="34" charset="0"/>
                </a:rPr>
                <a:t>Dashboards &amp; Visualizations</a:t>
              </a:r>
            </a:p>
          </p:txBody>
        </p:sp>
        <p:sp>
          <p:nvSpPr>
            <p:cNvPr id="394" name="Rectangle 393"/>
            <p:cNvSpPr/>
            <p:nvPr/>
          </p:nvSpPr>
          <p:spPr>
            <a:xfrm>
              <a:off x="8282077" y="3724639"/>
              <a:ext cx="1044877" cy="266725"/>
            </a:xfrm>
            <a:prstGeom prst="rect">
              <a:avLst/>
            </a:prstGeom>
            <a:grpFill/>
            <a:ln>
              <a:noFill/>
            </a:ln>
          </p:spPr>
          <p:style>
            <a:lnRef idx="2">
              <a:schemeClr val="dk1"/>
            </a:lnRef>
            <a:fillRef idx="1">
              <a:schemeClr val="lt1"/>
            </a:fillRef>
            <a:effectRef idx="0">
              <a:schemeClr val="dk1"/>
            </a:effectRef>
            <a:fontRef idx="minor">
              <a:schemeClr val="dk1"/>
            </a:fontRef>
          </p:style>
          <p:txBody>
            <a:bodyPr wrap="square">
              <a:spAutoFit/>
            </a:bodyPr>
            <a:lstStyle/>
            <a:p>
              <a:pPr defTabSz="896214">
                <a:defRPr/>
              </a:pPr>
              <a:r>
                <a:rPr lang="en-US" sz="1077" kern="0" dirty="0">
                  <a:solidFill>
                    <a:srgbClr val="000000"/>
                  </a:solidFill>
                  <a:latin typeface="Segoe UI"/>
                  <a:cs typeface="Segoe UI Semilight" panose="020B0402040204020203" pitchFamily="34" charset="0"/>
                </a:rPr>
                <a:t>Cortana</a:t>
              </a:r>
            </a:p>
          </p:txBody>
        </p:sp>
        <p:grpSp>
          <p:nvGrpSpPr>
            <p:cNvPr id="395" name="Group 394"/>
            <p:cNvGrpSpPr/>
            <p:nvPr/>
          </p:nvGrpSpPr>
          <p:grpSpPr>
            <a:xfrm>
              <a:off x="7886100" y="3695712"/>
              <a:ext cx="315759" cy="315759"/>
              <a:chOff x="3236100" y="589298"/>
              <a:chExt cx="5641200" cy="5641200"/>
            </a:xfrm>
            <a:grpFill/>
          </p:grpSpPr>
          <p:sp>
            <p:nvSpPr>
              <p:cNvPr id="414"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defRPr/>
                </a:pPr>
                <a:endParaRPr lang="en-US" sz="3528" kern="0" dirty="0">
                  <a:solidFill>
                    <a:srgbClr val="000000"/>
                  </a:solidFill>
                  <a:latin typeface="Segoe UI"/>
                  <a:ea typeface="Segoe UI" pitchFamily="34" charset="0"/>
                  <a:cs typeface="Segoe UI" pitchFamily="34" charset="0"/>
                </a:endParaRPr>
              </a:p>
            </p:txBody>
          </p:sp>
          <p:sp>
            <p:nvSpPr>
              <p:cNvPr id="415"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defRPr/>
                </a:pPr>
                <a:endParaRPr lang="en-US" sz="3528" kern="0" dirty="0">
                  <a:solidFill>
                    <a:srgbClr val="000000"/>
                  </a:solidFill>
                  <a:latin typeface="Segoe UI"/>
                  <a:ea typeface="Segoe UI" pitchFamily="34" charset="0"/>
                  <a:cs typeface="Segoe UI" pitchFamily="34" charset="0"/>
                </a:endParaRPr>
              </a:p>
            </p:txBody>
          </p:sp>
        </p:grpSp>
        <p:cxnSp>
          <p:nvCxnSpPr>
            <p:cNvPr id="396" name="Straight Connector 395"/>
            <p:cNvCxnSpPr/>
            <p:nvPr/>
          </p:nvCxnSpPr>
          <p:spPr>
            <a:xfrm>
              <a:off x="7329456" y="6118143"/>
              <a:ext cx="2377440" cy="0"/>
            </a:xfrm>
            <a:prstGeom prst="line">
              <a:avLst/>
            </a:prstGeom>
            <a:grpFill/>
            <a:ln>
              <a:headEnd type="none"/>
              <a:tailEnd type="none"/>
            </a:ln>
          </p:spPr>
          <p:style>
            <a:lnRef idx="2">
              <a:schemeClr val="dk1"/>
            </a:lnRef>
            <a:fillRef idx="1">
              <a:schemeClr val="lt1"/>
            </a:fillRef>
            <a:effectRef idx="0">
              <a:schemeClr val="dk1"/>
            </a:effectRef>
            <a:fontRef idx="minor">
              <a:schemeClr val="dk1"/>
            </a:fontRef>
          </p:style>
        </p:cxnSp>
        <p:grpSp>
          <p:nvGrpSpPr>
            <p:cNvPr id="397" name="Group 396"/>
            <p:cNvGrpSpPr/>
            <p:nvPr/>
          </p:nvGrpSpPr>
          <p:grpSpPr>
            <a:xfrm rot="13500000">
              <a:off x="9515255" y="6028138"/>
              <a:ext cx="181498" cy="178786"/>
              <a:chOff x="402446" y="5872915"/>
              <a:chExt cx="292608" cy="288235"/>
            </a:xfrm>
            <a:grpFill/>
          </p:grpSpPr>
          <p:cxnSp>
            <p:nvCxnSpPr>
              <p:cNvPr id="412" name="Straight Connector 411"/>
              <p:cNvCxnSpPr/>
              <p:nvPr/>
            </p:nvCxnSpPr>
            <p:spPr>
              <a:xfrm>
                <a:off x="412598" y="5872915"/>
                <a:ext cx="0" cy="288235"/>
              </a:xfrm>
              <a:prstGeom prst="line">
                <a:avLst/>
              </a:prstGeom>
              <a:grpFill/>
              <a:ln>
                <a:headEnd type="none"/>
                <a:tailEnd type="none"/>
              </a:ln>
            </p:spPr>
            <p:style>
              <a:lnRef idx="2">
                <a:schemeClr val="dk1"/>
              </a:lnRef>
              <a:fillRef idx="1">
                <a:schemeClr val="lt1"/>
              </a:fillRef>
              <a:effectRef idx="0">
                <a:schemeClr val="dk1"/>
              </a:effectRef>
              <a:fontRef idx="minor">
                <a:schemeClr val="dk1"/>
              </a:fontRef>
            </p:style>
          </p:cxnSp>
          <p:cxnSp>
            <p:nvCxnSpPr>
              <p:cNvPr id="413" name="Straight Connector 412"/>
              <p:cNvCxnSpPr/>
              <p:nvPr/>
            </p:nvCxnSpPr>
            <p:spPr>
              <a:xfrm>
                <a:off x="402446" y="6148978"/>
                <a:ext cx="292608" cy="0"/>
              </a:xfrm>
              <a:prstGeom prst="line">
                <a:avLst/>
              </a:prstGeom>
              <a:grpFill/>
              <a:ln>
                <a:headEnd type="none"/>
                <a:tailEnd type="none"/>
              </a:ln>
            </p:spPr>
            <p:style>
              <a:lnRef idx="2">
                <a:schemeClr val="dk1"/>
              </a:lnRef>
              <a:fillRef idx="1">
                <a:schemeClr val="lt1"/>
              </a:fillRef>
              <a:effectRef idx="0">
                <a:schemeClr val="dk1"/>
              </a:effectRef>
              <a:fontRef idx="minor">
                <a:schemeClr val="dk1"/>
              </a:fontRef>
            </p:style>
          </p:cxnSp>
        </p:grpSp>
        <p:cxnSp>
          <p:nvCxnSpPr>
            <p:cNvPr id="398" name="Straight Connector 397"/>
            <p:cNvCxnSpPr/>
            <p:nvPr/>
          </p:nvCxnSpPr>
          <p:spPr>
            <a:xfrm flipH="1">
              <a:off x="9588715" y="3765778"/>
              <a:ext cx="308472" cy="0"/>
            </a:xfrm>
            <a:prstGeom prst="line">
              <a:avLst/>
            </a:prstGeom>
            <a:grpFill/>
            <a:ln>
              <a:headEnd type="none"/>
              <a:tailEnd type="none"/>
            </a:ln>
          </p:spPr>
          <p:style>
            <a:lnRef idx="2">
              <a:schemeClr val="dk1"/>
            </a:lnRef>
            <a:fillRef idx="1">
              <a:schemeClr val="lt1"/>
            </a:fillRef>
            <a:effectRef idx="0">
              <a:schemeClr val="dk1"/>
            </a:effectRef>
            <a:fontRef idx="minor">
              <a:schemeClr val="dk1"/>
            </a:fontRef>
          </p:style>
        </p:cxnSp>
        <p:sp>
          <p:nvSpPr>
            <p:cNvPr id="399" name="Rectangle 398"/>
            <p:cNvSpPr/>
            <p:nvPr/>
          </p:nvSpPr>
          <p:spPr>
            <a:xfrm>
              <a:off x="8282077" y="3051750"/>
              <a:ext cx="1044877" cy="439266"/>
            </a:xfrm>
            <a:prstGeom prst="rect">
              <a:avLst/>
            </a:prstGeom>
            <a:grpFill/>
            <a:ln>
              <a:noFill/>
            </a:ln>
          </p:spPr>
          <p:style>
            <a:lnRef idx="2">
              <a:schemeClr val="dk1"/>
            </a:lnRef>
            <a:fillRef idx="1">
              <a:schemeClr val="lt1"/>
            </a:fillRef>
            <a:effectRef idx="0">
              <a:schemeClr val="dk1"/>
            </a:effectRef>
            <a:fontRef idx="minor">
              <a:schemeClr val="dk1"/>
            </a:fontRef>
          </p:style>
          <p:txBody>
            <a:bodyPr wrap="square" anchor="ctr">
              <a:spAutoFit/>
            </a:bodyPr>
            <a:lstStyle/>
            <a:p>
              <a:pPr defTabSz="896214">
                <a:defRPr/>
              </a:pPr>
              <a:r>
                <a:rPr lang="en-US" sz="1077" kern="0" dirty="0">
                  <a:solidFill>
                    <a:srgbClr val="000000"/>
                  </a:solidFill>
                  <a:latin typeface="Segoe UI"/>
                  <a:cs typeface="Segoe UI Semilight" panose="020B0402040204020203" pitchFamily="34" charset="0"/>
                </a:rPr>
                <a:t>Bot </a:t>
              </a:r>
              <a:br>
                <a:rPr lang="en-US" sz="1077" kern="0" dirty="0">
                  <a:solidFill>
                    <a:srgbClr val="000000"/>
                  </a:solidFill>
                  <a:latin typeface="Segoe UI"/>
                  <a:cs typeface="Segoe UI Semilight" panose="020B0402040204020203" pitchFamily="34" charset="0"/>
                </a:rPr>
              </a:br>
              <a:r>
                <a:rPr lang="en-US" sz="1077" kern="0" dirty="0">
                  <a:solidFill>
                    <a:srgbClr val="000000"/>
                  </a:solidFill>
                  <a:latin typeface="Segoe UI"/>
                  <a:cs typeface="Segoe UI Semilight" panose="020B0402040204020203" pitchFamily="34" charset="0"/>
                </a:rPr>
                <a:t>Framework</a:t>
              </a:r>
            </a:p>
          </p:txBody>
        </p:sp>
        <p:sp>
          <p:nvSpPr>
            <p:cNvPr id="400" name="Rectangle 399"/>
            <p:cNvSpPr/>
            <p:nvPr/>
          </p:nvSpPr>
          <p:spPr>
            <a:xfrm>
              <a:off x="8282077" y="2443589"/>
              <a:ext cx="1044877" cy="439266"/>
            </a:xfrm>
            <a:prstGeom prst="rect">
              <a:avLst/>
            </a:prstGeom>
            <a:grpFill/>
            <a:ln>
              <a:noFill/>
            </a:ln>
          </p:spPr>
          <p:style>
            <a:lnRef idx="2">
              <a:schemeClr val="dk1"/>
            </a:lnRef>
            <a:fillRef idx="1">
              <a:schemeClr val="lt1"/>
            </a:fillRef>
            <a:effectRef idx="0">
              <a:schemeClr val="dk1"/>
            </a:effectRef>
            <a:fontRef idx="minor">
              <a:schemeClr val="dk1"/>
            </a:fontRef>
          </p:style>
          <p:txBody>
            <a:bodyPr wrap="square">
              <a:spAutoFit/>
            </a:bodyPr>
            <a:lstStyle/>
            <a:p>
              <a:pPr defTabSz="896214">
                <a:defRPr/>
              </a:pPr>
              <a:r>
                <a:rPr lang="en-US" sz="1077" kern="0" dirty="0">
                  <a:solidFill>
                    <a:srgbClr val="000000"/>
                  </a:solidFill>
                  <a:latin typeface="Segoe UI"/>
                  <a:cs typeface="Segoe UI Semilight" panose="020B0402040204020203" pitchFamily="34" charset="0"/>
                </a:rPr>
                <a:t>Cognitive Services</a:t>
              </a:r>
            </a:p>
          </p:txBody>
        </p:sp>
        <p:grpSp>
          <p:nvGrpSpPr>
            <p:cNvPr id="401" name="Group 400"/>
            <p:cNvGrpSpPr/>
            <p:nvPr/>
          </p:nvGrpSpPr>
          <p:grpSpPr>
            <a:xfrm>
              <a:off x="7830264" y="2521994"/>
              <a:ext cx="427431" cy="274077"/>
              <a:chOff x="7822816" y="2717080"/>
              <a:chExt cx="427431" cy="274077"/>
            </a:xfrm>
            <a:grpFill/>
          </p:grpSpPr>
          <p:sp>
            <p:nvSpPr>
              <p:cNvPr id="410"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grpFill/>
              <a:ln/>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noAutofit/>
              </a:bodyPr>
              <a:lstStyle/>
              <a:p>
                <a:pPr defTabSz="896214">
                  <a:defRPr/>
                </a:pPr>
                <a:endParaRPr lang="en-US" sz="1765" kern="0" dirty="0">
                  <a:solidFill>
                    <a:srgbClr val="000000"/>
                  </a:solidFill>
                  <a:latin typeface="Segoe UI"/>
                </a:endParaRPr>
              </a:p>
            </p:txBody>
          </p:sp>
          <p:sp>
            <p:nvSpPr>
              <p:cNvPr id="411"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grpFill/>
              <a:ln/>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000000"/>
                  </a:solidFill>
                  <a:latin typeface="Segoe UI"/>
                </a:endParaRPr>
              </a:p>
            </p:txBody>
          </p:sp>
        </p:grpSp>
        <p:sp>
          <p:nvSpPr>
            <p:cNvPr id="402" name="Rectangle 401"/>
            <p:cNvSpPr/>
            <p:nvPr/>
          </p:nvSpPr>
          <p:spPr>
            <a:xfrm>
              <a:off x="8241820" y="5297166"/>
              <a:ext cx="847183" cy="261519"/>
            </a:xfrm>
            <a:prstGeom prst="rect">
              <a:avLst/>
            </a:prstGeom>
            <a:grpFill/>
            <a:ln>
              <a:noFill/>
            </a:ln>
          </p:spPr>
          <p:style>
            <a:lnRef idx="2">
              <a:schemeClr val="dk1"/>
            </a:lnRef>
            <a:fillRef idx="1">
              <a:schemeClr val="lt1"/>
            </a:fillRef>
            <a:effectRef idx="0">
              <a:schemeClr val="dk1"/>
            </a:effectRef>
            <a:fontRef idx="minor">
              <a:schemeClr val="dk1"/>
            </a:fontRef>
          </p:style>
          <p:txBody>
            <a:bodyPr wrap="square">
              <a:spAutoFit/>
            </a:bodyPr>
            <a:lstStyle/>
            <a:p>
              <a:pPr defTabSz="896214">
                <a:defRPr/>
              </a:pPr>
              <a:r>
                <a:rPr lang="en-US" sz="1077" kern="0" dirty="0">
                  <a:solidFill>
                    <a:srgbClr val="000000"/>
                  </a:solidFill>
                  <a:latin typeface="Segoe UI"/>
                  <a:cs typeface="Segoe UI Semilight" panose="020B0402040204020203" pitchFamily="34" charset="0"/>
                </a:rPr>
                <a:t>Power BI</a:t>
              </a:r>
            </a:p>
          </p:txBody>
        </p:sp>
        <p:grpSp>
          <p:nvGrpSpPr>
            <p:cNvPr id="403" name="Group 402"/>
            <p:cNvGrpSpPr/>
            <p:nvPr/>
          </p:nvGrpSpPr>
          <p:grpSpPr>
            <a:xfrm>
              <a:off x="7884058" y="5324140"/>
              <a:ext cx="324905" cy="207663"/>
              <a:chOff x="7884058" y="5368509"/>
              <a:chExt cx="324905" cy="207663"/>
            </a:xfrm>
            <a:grpFill/>
          </p:grpSpPr>
          <p:sp>
            <p:nvSpPr>
              <p:cNvPr id="40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p:spPr>
            <p:style>
              <a:lnRef idx="2">
                <a:schemeClr val="dk1"/>
              </a:lnRef>
              <a:fillRef idx="1">
                <a:schemeClr val="lt1"/>
              </a:fillRef>
              <a:effectRef idx="0">
                <a:schemeClr val="dk1"/>
              </a:effectRef>
              <a:fontRef idx="minor">
                <a:schemeClr val="dk1"/>
              </a:fontRef>
            </p:style>
            <p:txBody>
              <a:bodyPr vert="horz" wrap="square" lIns="87867" tIns="43934" rIns="87867" bIns="43934" numCol="1" anchor="t" anchorCtr="0" compatLnSpc="1">
                <a:prstTxWarp prst="textNoShape">
                  <a:avLst/>
                </a:prstTxWarp>
              </a:bodyPr>
              <a:lstStyle/>
              <a:p>
                <a:pPr defTabSz="896214">
                  <a:defRPr/>
                </a:pPr>
                <a:endParaRPr lang="en-US" sz="1729" kern="0" dirty="0">
                  <a:solidFill>
                    <a:srgbClr val="000000"/>
                  </a:solidFill>
                  <a:latin typeface="Segoe UI"/>
                </a:endParaRPr>
              </a:p>
            </p:txBody>
          </p:sp>
          <p:sp>
            <p:nvSpPr>
              <p:cNvPr id="40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p:spPr>
            <p:style>
              <a:lnRef idx="2">
                <a:schemeClr val="dk1"/>
              </a:lnRef>
              <a:fillRef idx="1">
                <a:schemeClr val="lt1"/>
              </a:fillRef>
              <a:effectRef idx="0">
                <a:schemeClr val="dk1"/>
              </a:effectRef>
              <a:fontRef idx="minor">
                <a:schemeClr val="dk1"/>
              </a:fontRef>
            </p:style>
            <p:txBody>
              <a:bodyPr vert="horz" wrap="square" lIns="87867" tIns="43934" rIns="87867" bIns="43934" numCol="1" anchor="t" anchorCtr="0" compatLnSpc="1">
                <a:prstTxWarp prst="textNoShape">
                  <a:avLst/>
                </a:prstTxWarp>
              </a:bodyPr>
              <a:lstStyle/>
              <a:p>
                <a:pPr defTabSz="896214">
                  <a:defRPr/>
                </a:pPr>
                <a:endParaRPr lang="en-US" sz="1729" kern="0" dirty="0">
                  <a:solidFill>
                    <a:srgbClr val="000000"/>
                  </a:solidFill>
                  <a:latin typeface="Segoe UI"/>
                </a:endParaRPr>
              </a:p>
            </p:txBody>
          </p:sp>
          <p:sp>
            <p:nvSpPr>
              <p:cNvPr id="40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p:spPr>
            <p:style>
              <a:lnRef idx="2">
                <a:schemeClr val="dk1"/>
              </a:lnRef>
              <a:fillRef idx="1">
                <a:schemeClr val="lt1"/>
              </a:fillRef>
              <a:effectRef idx="0">
                <a:schemeClr val="dk1"/>
              </a:effectRef>
              <a:fontRef idx="minor">
                <a:schemeClr val="dk1"/>
              </a:fontRef>
            </p:style>
            <p:txBody>
              <a:bodyPr vert="horz" wrap="square" lIns="87867" tIns="43934" rIns="87867" bIns="43934" numCol="1" anchor="t" anchorCtr="0" compatLnSpc="1">
                <a:prstTxWarp prst="textNoShape">
                  <a:avLst/>
                </a:prstTxWarp>
              </a:bodyPr>
              <a:lstStyle/>
              <a:p>
                <a:pPr defTabSz="896214">
                  <a:defRPr/>
                </a:pPr>
                <a:endParaRPr lang="en-US" sz="1729" kern="0" dirty="0">
                  <a:solidFill>
                    <a:srgbClr val="000000"/>
                  </a:solidFill>
                  <a:latin typeface="Segoe UI"/>
                </a:endParaRPr>
              </a:p>
            </p:txBody>
          </p:sp>
          <p:sp>
            <p:nvSpPr>
              <p:cNvPr id="40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p:spPr>
            <p:style>
              <a:lnRef idx="2">
                <a:schemeClr val="dk1"/>
              </a:lnRef>
              <a:fillRef idx="1">
                <a:schemeClr val="lt1"/>
              </a:fillRef>
              <a:effectRef idx="0">
                <a:schemeClr val="dk1"/>
              </a:effectRef>
              <a:fontRef idx="minor">
                <a:schemeClr val="dk1"/>
              </a:fontRef>
            </p:style>
            <p:txBody>
              <a:bodyPr vert="horz" wrap="square" lIns="87867" tIns="43934" rIns="87867" bIns="43934" numCol="1" anchor="t" anchorCtr="0" compatLnSpc="1">
                <a:prstTxWarp prst="textNoShape">
                  <a:avLst/>
                </a:prstTxWarp>
              </a:bodyPr>
              <a:lstStyle/>
              <a:p>
                <a:pPr defTabSz="896214">
                  <a:defRPr/>
                </a:pPr>
                <a:endParaRPr lang="en-US" sz="1729" kern="0" dirty="0">
                  <a:solidFill>
                    <a:srgbClr val="000000"/>
                  </a:solidFill>
                  <a:latin typeface="Segoe UI"/>
                </a:endParaRPr>
              </a:p>
            </p:txBody>
          </p:sp>
          <p:sp>
            <p:nvSpPr>
              <p:cNvPr id="40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p:spPr>
            <p:style>
              <a:lnRef idx="2">
                <a:schemeClr val="dk1"/>
              </a:lnRef>
              <a:fillRef idx="1">
                <a:schemeClr val="lt1"/>
              </a:fillRef>
              <a:effectRef idx="0">
                <a:schemeClr val="dk1"/>
              </a:effectRef>
              <a:fontRef idx="minor">
                <a:schemeClr val="dk1"/>
              </a:fontRef>
            </p:style>
            <p:txBody>
              <a:bodyPr vert="horz" wrap="square" lIns="87867" tIns="43934" rIns="87867" bIns="43934" numCol="1" anchor="t" anchorCtr="0" compatLnSpc="1">
                <a:prstTxWarp prst="textNoShape">
                  <a:avLst/>
                </a:prstTxWarp>
              </a:bodyPr>
              <a:lstStyle/>
              <a:p>
                <a:pPr defTabSz="896214">
                  <a:defRPr/>
                </a:pPr>
                <a:endParaRPr lang="en-US" sz="1729" kern="0" dirty="0">
                  <a:solidFill>
                    <a:srgbClr val="000000"/>
                  </a:solidFill>
                  <a:latin typeface="Segoe UI"/>
                </a:endParaRPr>
              </a:p>
            </p:txBody>
          </p:sp>
        </p:grpSp>
        <p:sp>
          <p:nvSpPr>
            <p:cNvPr id="404" name="Freeform 403"/>
            <p:cNvSpPr/>
            <p:nvPr/>
          </p:nvSpPr>
          <p:spPr bwMode="auto">
            <a:xfrm>
              <a:off x="7857300" y="3140323"/>
              <a:ext cx="373358" cy="25379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2353" kern="0" dirty="0">
                <a:solidFill>
                  <a:srgbClr val="000000"/>
                </a:solidFill>
                <a:latin typeface="Segoe UI"/>
                <a:ea typeface="Segoe UI" pitchFamily="34" charset="0"/>
                <a:cs typeface="Segoe UI" pitchFamily="34" charset="0"/>
              </a:endParaRPr>
            </a:p>
          </p:txBody>
        </p:sp>
      </p:grpSp>
      <p:grpSp>
        <p:nvGrpSpPr>
          <p:cNvPr id="416" name="Group 415"/>
          <p:cNvGrpSpPr/>
          <p:nvPr/>
        </p:nvGrpSpPr>
        <p:grpSpPr>
          <a:xfrm>
            <a:off x="1980257" y="1465072"/>
            <a:ext cx="2330374" cy="4461131"/>
            <a:chOff x="2019368" y="1657048"/>
            <a:chExt cx="2377440" cy="4551232"/>
          </a:xfrm>
          <a:noFill/>
        </p:grpSpPr>
        <p:sp>
          <p:nvSpPr>
            <p:cNvPr id="417" name="Rectangle 416"/>
            <p:cNvSpPr/>
            <p:nvPr/>
          </p:nvSpPr>
          <p:spPr bwMode="auto">
            <a:xfrm>
              <a:off x="2186019" y="1657048"/>
              <a:ext cx="1737360" cy="4187396"/>
            </a:xfrm>
            <a:prstGeom prst="rect">
              <a:avLst/>
            </a:prstGeom>
            <a:grpFill/>
            <a:ln/>
          </p:spPr>
          <p:style>
            <a:lnRef idx="2">
              <a:schemeClr val="dk1"/>
            </a:lnRef>
            <a:fillRef idx="1">
              <a:schemeClr val="lt1"/>
            </a:fillRef>
            <a:effectRef idx="0">
              <a:schemeClr val="dk1"/>
            </a:effectRef>
            <a:fontRef idx="minor">
              <a:schemeClr val="dk1"/>
            </a:fontRef>
          </p:style>
          <p:txBody>
            <a:bodyPr spcFirstLastPara="0" vert="horz" wrap="square" lIns="17920" tIns="89630" rIns="17920" bIns="89592" numCol="1" spcCol="1270" anchor="t" anchorCtr="0">
              <a:noAutofit/>
            </a:bodyPr>
            <a:lstStyle/>
            <a:p>
              <a:pPr algn="ctr" defTabSz="710593">
                <a:spcBef>
                  <a:spcPct val="0"/>
                </a:spcBef>
                <a:spcAft>
                  <a:spcPct val="35000"/>
                </a:spcAft>
                <a:defRPr/>
              </a:pPr>
              <a:r>
                <a:rPr lang="en-US" sz="1371" kern="0" dirty="0">
                  <a:solidFill>
                    <a:srgbClr val="000000"/>
                  </a:solidFill>
                  <a:latin typeface="Segoe UI Semibold" panose="020B0702040204020203" pitchFamily="34" charset="0"/>
                  <a:cs typeface="Segoe UI Semibold" panose="020B0702040204020203" pitchFamily="34" charset="0"/>
                </a:rPr>
                <a:t>Information Management</a:t>
              </a:r>
            </a:p>
          </p:txBody>
        </p:sp>
        <p:sp>
          <p:nvSpPr>
            <p:cNvPr id="418" name="Rectangle 417"/>
            <p:cNvSpPr/>
            <p:nvPr/>
          </p:nvSpPr>
          <p:spPr>
            <a:xfrm>
              <a:off x="2652706" y="3724639"/>
              <a:ext cx="1271016" cy="266725"/>
            </a:xfrm>
            <a:prstGeom prst="rect">
              <a:avLst/>
            </a:prstGeom>
            <a:grpFill/>
            <a:ln>
              <a:noFill/>
            </a:ln>
          </p:spPr>
          <p:style>
            <a:lnRef idx="2">
              <a:schemeClr val="dk1"/>
            </a:lnRef>
            <a:fillRef idx="1">
              <a:schemeClr val="lt1"/>
            </a:fillRef>
            <a:effectRef idx="0">
              <a:schemeClr val="dk1"/>
            </a:effectRef>
            <a:fontRef idx="minor">
              <a:schemeClr val="dk1"/>
            </a:fontRef>
          </p:style>
          <p:txBody>
            <a:bodyPr wrap="square">
              <a:spAutoFit/>
            </a:bodyPr>
            <a:lstStyle/>
            <a:p>
              <a:pPr defTabSz="896214">
                <a:defRPr/>
              </a:pPr>
              <a:r>
                <a:rPr lang="en-US" sz="1077" kern="0" dirty="0">
                  <a:solidFill>
                    <a:srgbClr val="000000"/>
                  </a:solidFill>
                  <a:latin typeface="Segoe UI"/>
                  <a:cs typeface="Segoe UI Semilight" panose="020B0402040204020203" pitchFamily="34" charset="0"/>
                </a:rPr>
                <a:t>Event Hubs</a:t>
              </a:r>
              <a:endParaRPr lang="en-US" sz="1077" kern="0" dirty="0">
                <a:solidFill>
                  <a:srgbClr val="000000"/>
                </a:solidFill>
                <a:latin typeface="Segoe UI"/>
              </a:endParaRPr>
            </a:p>
          </p:txBody>
        </p:sp>
        <p:cxnSp>
          <p:nvCxnSpPr>
            <p:cNvPr id="419" name="Straight Connector 418"/>
            <p:cNvCxnSpPr/>
            <p:nvPr/>
          </p:nvCxnSpPr>
          <p:spPr>
            <a:xfrm>
              <a:off x="2019368" y="6118143"/>
              <a:ext cx="2377440" cy="0"/>
            </a:xfrm>
            <a:prstGeom prst="line">
              <a:avLst/>
            </a:prstGeom>
            <a:grpFill/>
            <a:ln>
              <a:headEnd type="none"/>
              <a:tailEnd type="none"/>
            </a:ln>
          </p:spPr>
          <p:style>
            <a:lnRef idx="2">
              <a:schemeClr val="dk1"/>
            </a:lnRef>
            <a:fillRef idx="1">
              <a:schemeClr val="lt1"/>
            </a:fillRef>
            <a:effectRef idx="0">
              <a:schemeClr val="dk1"/>
            </a:effectRef>
            <a:fontRef idx="minor">
              <a:schemeClr val="dk1"/>
            </a:fontRef>
          </p:style>
        </p:cxnSp>
        <p:grpSp>
          <p:nvGrpSpPr>
            <p:cNvPr id="420" name="Group 419"/>
            <p:cNvGrpSpPr/>
            <p:nvPr/>
          </p:nvGrpSpPr>
          <p:grpSpPr>
            <a:xfrm rot="13500000">
              <a:off x="4205167" y="6028138"/>
              <a:ext cx="181498" cy="178786"/>
              <a:chOff x="402446" y="5872915"/>
              <a:chExt cx="292608" cy="288235"/>
            </a:xfrm>
            <a:grpFill/>
          </p:grpSpPr>
          <p:cxnSp>
            <p:nvCxnSpPr>
              <p:cNvPr id="429" name="Straight Connector 428"/>
              <p:cNvCxnSpPr/>
              <p:nvPr/>
            </p:nvCxnSpPr>
            <p:spPr>
              <a:xfrm>
                <a:off x="412598" y="5872915"/>
                <a:ext cx="0" cy="288235"/>
              </a:xfrm>
              <a:prstGeom prst="line">
                <a:avLst/>
              </a:prstGeom>
              <a:grpFill/>
              <a:ln>
                <a:headEnd type="none"/>
                <a:tailEnd type="none"/>
              </a:ln>
            </p:spPr>
            <p:style>
              <a:lnRef idx="2">
                <a:schemeClr val="dk1"/>
              </a:lnRef>
              <a:fillRef idx="1">
                <a:schemeClr val="lt1"/>
              </a:fillRef>
              <a:effectRef idx="0">
                <a:schemeClr val="dk1"/>
              </a:effectRef>
              <a:fontRef idx="minor">
                <a:schemeClr val="dk1"/>
              </a:fontRef>
            </p:style>
          </p:cxnSp>
          <p:cxnSp>
            <p:nvCxnSpPr>
              <p:cNvPr id="430" name="Straight Connector 429"/>
              <p:cNvCxnSpPr/>
              <p:nvPr/>
            </p:nvCxnSpPr>
            <p:spPr>
              <a:xfrm>
                <a:off x="402446" y="6148978"/>
                <a:ext cx="292608" cy="0"/>
              </a:xfrm>
              <a:prstGeom prst="line">
                <a:avLst/>
              </a:prstGeom>
              <a:grpFill/>
              <a:ln>
                <a:headEnd type="none"/>
                <a:tailEnd type="none"/>
              </a:ln>
            </p:spPr>
            <p:style>
              <a:lnRef idx="2">
                <a:schemeClr val="dk1"/>
              </a:lnRef>
              <a:fillRef idx="1">
                <a:schemeClr val="lt1"/>
              </a:fillRef>
              <a:effectRef idx="0">
                <a:schemeClr val="dk1"/>
              </a:effectRef>
              <a:fontRef idx="minor">
                <a:schemeClr val="dk1"/>
              </a:fontRef>
            </p:style>
          </p:cxnSp>
        </p:grpSp>
        <p:sp>
          <p:nvSpPr>
            <p:cNvPr id="421" name="Rectangle 420"/>
            <p:cNvSpPr/>
            <p:nvPr/>
          </p:nvSpPr>
          <p:spPr>
            <a:xfrm>
              <a:off x="2652706" y="3161800"/>
              <a:ext cx="1271016" cy="266725"/>
            </a:xfrm>
            <a:prstGeom prst="rect">
              <a:avLst/>
            </a:prstGeom>
            <a:grpFill/>
            <a:ln>
              <a:noFill/>
            </a:ln>
          </p:spPr>
          <p:style>
            <a:lnRef idx="2">
              <a:schemeClr val="dk1"/>
            </a:lnRef>
            <a:fillRef idx="1">
              <a:schemeClr val="lt1"/>
            </a:fillRef>
            <a:effectRef idx="0">
              <a:schemeClr val="dk1"/>
            </a:effectRef>
            <a:fontRef idx="minor">
              <a:schemeClr val="dk1"/>
            </a:fontRef>
          </p:style>
          <p:txBody>
            <a:bodyPr wrap="square">
              <a:spAutoFit/>
            </a:bodyPr>
            <a:lstStyle/>
            <a:p>
              <a:pPr defTabSz="896214">
                <a:defRPr/>
              </a:pPr>
              <a:r>
                <a:rPr lang="en-US" sz="1077" kern="0" dirty="0">
                  <a:solidFill>
                    <a:srgbClr val="000000"/>
                  </a:solidFill>
                  <a:latin typeface="Segoe UI"/>
                  <a:cs typeface="Segoe UI Semilight" panose="020B0402040204020203" pitchFamily="34" charset="0"/>
                </a:rPr>
                <a:t>Data Catalog</a:t>
              </a:r>
            </a:p>
          </p:txBody>
        </p:sp>
        <p:grpSp>
          <p:nvGrpSpPr>
            <p:cNvPr id="422" name="Group 421"/>
            <p:cNvGrpSpPr/>
            <p:nvPr/>
          </p:nvGrpSpPr>
          <p:grpSpPr>
            <a:xfrm>
              <a:off x="2337798" y="3119355"/>
              <a:ext cx="274997" cy="292527"/>
              <a:chOff x="3232150" y="382588"/>
              <a:chExt cx="5727700" cy="6092825"/>
            </a:xfrm>
            <a:grpFill/>
          </p:grpSpPr>
          <p:sp>
            <p:nvSpPr>
              <p:cNvPr id="426"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extLst/>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000000"/>
                  </a:solidFill>
                  <a:latin typeface="Segoe UI"/>
                </a:endParaRPr>
              </a:p>
            </p:txBody>
          </p:sp>
          <p:sp>
            <p:nvSpPr>
              <p:cNvPr id="427"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extLst/>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000000"/>
                  </a:solidFill>
                  <a:latin typeface="Segoe UI"/>
                </a:endParaRPr>
              </a:p>
            </p:txBody>
          </p:sp>
          <p:sp>
            <p:nvSpPr>
              <p:cNvPr id="428"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extLst/>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000000"/>
                  </a:solidFill>
                  <a:latin typeface="Segoe UI"/>
                </a:endParaRPr>
              </a:p>
            </p:txBody>
          </p:sp>
        </p:grpSp>
        <p:sp>
          <p:nvSpPr>
            <p:cNvPr id="423" name="Rectangle 422"/>
            <p:cNvSpPr/>
            <p:nvPr/>
          </p:nvSpPr>
          <p:spPr>
            <a:xfrm>
              <a:off x="2652706" y="2528227"/>
              <a:ext cx="1271016" cy="266725"/>
            </a:xfrm>
            <a:prstGeom prst="rect">
              <a:avLst/>
            </a:prstGeom>
            <a:grpFill/>
            <a:ln>
              <a:noFill/>
            </a:ln>
          </p:spPr>
          <p:style>
            <a:lnRef idx="2">
              <a:schemeClr val="dk1"/>
            </a:lnRef>
            <a:fillRef idx="1">
              <a:schemeClr val="lt1"/>
            </a:fillRef>
            <a:effectRef idx="0">
              <a:schemeClr val="dk1"/>
            </a:effectRef>
            <a:fontRef idx="minor">
              <a:schemeClr val="dk1"/>
            </a:fontRef>
          </p:style>
          <p:txBody>
            <a:bodyPr wrap="square">
              <a:spAutoFit/>
            </a:bodyPr>
            <a:lstStyle/>
            <a:p>
              <a:pPr defTabSz="896214">
                <a:defRPr/>
              </a:pPr>
              <a:r>
                <a:rPr lang="en-US" sz="1077" kern="0" dirty="0">
                  <a:solidFill>
                    <a:srgbClr val="000000"/>
                  </a:solidFill>
                  <a:latin typeface="Segoe UI"/>
                  <a:cs typeface="Segoe UI Semilight" panose="020B0402040204020203" pitchFamily="34" charset="0"/>
                </a:rPr>
                <a:t>Data Factory </a:t>
              </a:r>
              <a:endParaRPr lang="en-US" sz="1077" kern="0" dirty="0">
                <a:solidFill>
                  <a:srgbClr val="000000"/>
                </a:solidFill>
                <a:latin typeface="Segoe UI"/>
              </a:endParaRPr>
            </a:p>
          </p:txBody>
        </p:sp>
        <p:sp>
          <p:nvSpPr>
            <p:cNvPr id="424" name="Freeform 423"/>
            <p:cNvSpPr/>
            <p:nvPr/>
          </p:nvSpPr>
          <p:spPr bwMode="auto">
            <a:xfrm>
              <a:off x="2333792" y="24669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2353" kern="0" dirty="0">
                <a:solidFill>
                  <a:srgbClr val="000000"/>
                </a:solidFill>
                <a:latin typeface="Segoe UI"/>
                <a:ea typeface="Segoe UI" pitchFamily="34" charset="0"/>
                <a:cs typeface="Segoe UI" pitchFamily="34" charset="0"/>
              </a:endParaRPr>
            </a:p>
          </p:txBody>
        </p:sp>
        <p:sp>
          <p:nvSpPr>
            <p:cNvPr id="425" name="Freeform 424"/>
            <p:cNvSpPr/>
            <p:nvPr/>
          </p:nvSpPr>
          <p:spPr bwMode="auto">
            <a:xfrm>
              <a:off x="2354114" y="3729564"/>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2353" kern="0" dirty="0">
                <a:solidFill>
                  <a:srgbClr val="000000"/>
                </a:solidFill>
                <a:latin typeface="Segoe UI"/>
                <a:ea typeface="Segoe UI" pitchFamily="34" charset="0"/>
                <a:cs typeface="Segoe UI" pitchFamily="34" charset="0"/>
              </a:endParaRPr>
            </a:p>
          </p:txBody>
        </p:sp>
      </p:grpSp>
      <p:sp>
        <p:nvSpPr>
          <p:cNvPr id="432" name="Rectangle 431"/>
          <p:cNvSpPr/>
          <p:nvPr/>
        </p:nvSpPr>
        <p:spPr bwMode="auto">
          <a:xfrm>
            <a:off x="5785584" y="1465073"/>
            <a:ext cx="1702967" cy="4104498"/>
          </a:xfrm>
          <a:prstGeom prst="rect">
            <a:avLst/>
          </a:prstGeom>
          <a:noFill/>
          <a:ln/>
        </p:spPr>
        <p:style>
          <a:lnRef idx="2">
            <a:schemeClr val="dk1"/>
          </a:lnRef>
          <a:fillRef idx="1">
            <a:schemeClr val="lt1"/>
          </a:fillRef>
          <a:effectRef idx="0">
            <a:schemeClr val="dk1"/>
          </a:effectRef>
          <a:fontRef idx="minor">
            <a:schemeClr val="dk1"/>
          </a:fontRef>
        </p:style>
        <p:txBody>
          <a:bodyPr spcFirstLastPara="0" vert="horz" wrap="square" lIns="17920" tIns="89630" rIns="17920" bIns="89592" numCol="1" spcCol="1270" anchor="t" anchorCtr="0">
            <a:noAutofit/>
          </a:bodyPr>
          <a:lstStyle/>
          <a:p>
            <a:pPr algn="ctr" defTabSz="710593">
              <a:spcBef>
                <a:spcPct val="0"/>
              </a:spcBef>
              <a:spcAft>
                <a:spcPct val="35000"/>
              </a:spcAft>
              <a:defRPr/>
            </a:pPr>
            <a:r>
              <a:rPr lang="en-US" sz="1371" kern="0" dirty="0">
                <a:solidFill>
                  <a:srgbClr val="000000"/>
                </a:solidFill>
                <a:latin typeface="Segoe UI Semibold" panose="020B0702040204020203" pitchFamily="34" charset="0"/>
                <a:cs typeface="Segoe UI Semibold" panose="020B0702040204020203" pitchFamily="34" charset="0"/>
              </a:rPr>
              <a:t>Machine Learning and Analytics</a:t>
            </a:r>
          </a:p>
        </p:txBody>
      </p:sp>
      <p:sp>
        <p:nvSpPr>
          <p:cNvPr id="433" name="Rectangle 432"/>
          <p:cNvSpPr/>
          <p:nvPr/>
        </p:nvSpPr>
        <p:spPr>
          <a:xfrm>
            <a:off x="6215862" y="3325804"/>
            <a:ext cx="1243750" cy="59969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defTabSz="896214">
              <a:defRPr/>
            </a:pPr>
            <a:r>
              <a:rPr lang="en-US" sz="1077" kern="0" dirty="0">
                <a:solidFill>
                  <a:srgbClr val="000000"/>
                </a:solidFill>
                <a:latin typeface="Segoe UI"/>
                <a:cs typeface="Segoe UI Semilight" panose="020B0402040204020203" pitchFamily="34" charset="0"/>
              </a:rPr>
              <a:t>HDInsight </a:t>
            </a:r>
          </a:p>
          <a:p>
            <a:pPr defTabSz="896214">
              <a:defRPr/>
            </a:pPr>
            <a:r>
              <a:rPr lang="en-US" sz="1077" kern="0" dirty="0">
                <a:solidFill>
                  <a:srgbClr val="000000"/>
                </a:solidFill>
                <a:latin typeface="Segoe UI"/>
                <a:cs typeface="Segoe UI Semilight" panose="020B0402040204020203" pitchFamily="34" charset="0"/>
              </a:rPr>
              <a:t>(Hadoop and Spark)</a:t>
            </a:r>
          </a:p>
        </p:txBody>
      </p:sp>
      <p:sp>
        <p:nvSpPr>
          <p:cNvPr id="434" name="Rectangle 433"/>
          <p:cNvSpPr/>
          <p:nvPr/>
        </p:nvSpPr>
        <p:spPr>
          <a:xfrm>
            <a:off x="6215862" y="3970680"/>
            <a:ext cx="918476" cy="422166"/>
          </a:xfrm>
          <a:prstGeom prst="rect">
            <a:avLst/>
          </a:prstGeom>
          <a:noFill/>
          <a:ln w="28575">
            <a:noFill/>
          </a:ln>
        </p:spPr>
        <p:style>
          <a:lnRef idx="2">
            <a:schemeClr val="accent1"/>
          </a:lnRef>
          <a:fillRef idx="1">
            <a:schemeClr val="lt1"/>
          </a:fillRef>
          <a:effectRef idx="0">
            <a:schemeClr val="accent1"/>
          </a:effectRef>
          <a:fontRef idx="minor">
            <a:schemeClr val="dk1"/>
          </a:fontRef>
        </p:style>
        <p:txBody>
          <a:bodyPr wrap="square">
            <a:spAutoFit/>
          </a:bodyPr>
          <a:lstStyle/>
          <a:p>
            <a:pPr defTabSz="896214">
              <a:defRPr/>
            </a:pPr>
            <a:r>
              <a:rPr lang="en-US" sz="1077" b="1" kern="0" dirty="0">
                <a:solidFill>
                  <a:srgbClr val="000000"/>
                </a:solidFill>
                <a:latin typeface="Segoe UI"/>
                <a:cs typeface="Segoe UI Semilight" panose="020B0402040204020203" pitchFamily="34" charset="0"/>
              </a:rPr>
              <a:t>Stream Analytics</a:t>
            </a:r>
          </a:p>
        </p:txBody>
      </p:sp>
      <p:sp>
        <p:nvSpPr>
          <p:cNvPr id="435" name="Rectangle 434"/>
          <p:cNvSpPr/>
          <p:nvPr/>
        </p:nvSpPr>
        <p:spPr>
          <a:xfrm>
            <a:off x="5020932" y="5656207"/>
            <a:ext cx="1429879" cy="362087"/>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lIns="0" tIns="0" rIns="0" bIns="0" anchor="ctr">
            <a:spAutoFit/>
          </a:bodyPr>
          <a:lstStyle/>
          <a:p>
            <a:pPr algn="ctr" defTabSz="710593">
              <a:spcBef>
                <a:spcPct val="0"/>
              </a:spcBef>
              <a:spcAft>
                <a:spcPct val="35000"/>
              </a:spcAft>
              <a:defRPr/>
            </a:pPr>
            <a:r>
              <a:rPr lang="en-US" sz="2353" kern="0" dirty="0">
                <a:solidFill>
                  <a:srgbClr val="000000"/>
                </a:solidFill>
                <a:latin typeface="Segoe UI Light"/>
              </a:rPr>
              <a:t>Intelligence</a:t>
            </a:r>
            <a:endParaRPr lang="en-US" sz="1765" b="1" kern="0" spc="-29" dirty="0">
              <a:solidFill>
                <a:srgbClr val="000000"/>
              </a:solidFill>
              <a:latin typeface="Segoe UI Semilight" panose="020B0402040204020203" pitchFamily="34" charset="0"/>
              <a:cs typeface="Segoe UI Semilight" panose="020B0402040204020203" pitchFamily="34" charset="0"/>
            </a:endParaRPr>
          </a:p>
        </p:txBody>
      </p:sp>
      <p:sp>
        <p:nvSpPr>
          <p:cNvPr id="436" name="Rectangle 435"/>
          <p:cNvSpPr/>
          <p:nvPr/>
        </p:nvSpPr>
        <p:spPr>
          <a:xfrm>
            <a:off x="6215862" y="2836269"/>
            <a:ext cx="1243750" cy="43057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defTabSz="896214">
              <a:defRPr/>
            </a:pPr>
            <a:r>
              <a:rPr lang="en-US" sz="1077" kern="0" dirty="0">
                <a:solidFill>
                  <a:srgbClr val="000000"/>
                </a:solidFill>
                <a:latin typeface="Segoe UI"/>
                <a:cs typeface="Segoe UI Semilight" panose="020B0402040204020203" pitchFamily="34" charset="0"/>
              </a:rPr>
              <a:t>Data Lake Analytics</a:t>
            </a:r>
          </a:p>
        </p:txBody>
      </p:sp>
      <p:grpSp>
        <p:nvGrpSpPr>
          <p:cNvPr id="437" name="Group 436"/>
          <p:cNvGrpSpPr/>
          <p:nvPr/>
        </p:nvGrpSpPr>
        <p:grpSpPr>
          <a:xfrm>
            <a:off x="5927595" y="2917674"/>
            <a:ext cx="216274" cy="282910"/>
            <a:chOff x="3473450" y="4579938"/>
            <a:chExt cx="1741488" cy="2278062"/>
          </a:xfrm>
          <a:noFill/>
        </p:grpSpPr>
        <p:sp>
          <p:nvSpPr>
            <p:cNvPr id="446"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extLst/>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000000"/>
                </a:solidFill>
                <a:latin typeface="Segoe UI"/>
              </a:endParaRPr>
            </a:p>
          </p:txBody>
        </p:sp>
        <p:sp>
          <p:nvSpPr>
            <p:cNvPr id="447"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extLst/>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000000"/>
                </a:solidFill>
                <a:latin typeface="Segoe UI"/>
              </a:endParaRPr>
            </a:p>
          </p:txBody>
        </p:sp>
        <p:sp>
          <p:nvSpPr>
            <p:cNvPr id="448"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extLst/>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000000"/>
                </a:solidFill>
                <a:latin typeface="Segoe UI"/>
              </a:endParaRPr>
            </a:p>
          </p:txBody>
        </p:sp>
      </p:grpSp>
      <p:sp>
        <p:nvSpPr>
          <p:cNvPr id="438" name="Rectangle 437"/>
          <p:cNvSpPr/>
          <p:nvPr/>
        </p:nvSpPr>
        <p:spPr>
          <a:xfrm>
            <a:off x="6215862" y="2236041"/>
            <a:ext cx="1243750" cy="42383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defTabSz="896214">
              <a:defRPr/>
            </a:pPr>
            <a:r>
              <a:rPr lang="en-US" sz="1077" kern="0" dirty="0">
                <a:solidFill>
                  <a:srgbClr val="000000"/>
                </a:solidFill>
                <a:latin typeface="Segoe UI"/>
                <a:cs typeface="Segoe UI Semilight" panose="020B0402040204020203" pitchFamily="34" charset="0"/>
              </a:rPr>
              <a:t>Machine Learning</a:t>
            </a:r>
          </a:p>
        </p:txBody>
      </p:sp>
      <p:sp>
        <p:nvSpPr>
          <p:cNvPr id="440" name="Freeform 439"/>
          <p:cNvSpPr>
            <a:spLocks/>
          </p:cNvSpPr>
          <p:nvPr/>
        </p:nvSpPr>
        <p:spPr bwMode="auto">
          <a:xfrm>
            <a:off x="5866422" y="3484171"/>
            <a:ext cx="359127" cy="271769"/>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noFill/>
          <a:ln/>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567" kern="0" dirty="0">
              <a:solidFill>
                <a:srgbClr val="000000"/>
              </a:solidFill>
              <a:latin typeface="Segoe UI"/>
            </a:endParaRPr>
          </a:p>
        </p:txBody>
      </p:sp>
      <p:sp>
        <p:nvSpPr>
          <p:cNvPr id="441" name="Freeform 440"/>
          <p:cNvSpPr/>
          <p:nvPr/>
        </p:nvSpPr>
        <p:spPr bwMode="auto">
          <a:xfrm flipH="1">
            <a:off x="5908816" y="2312727"/>
            <a:ext cx="261961" cy="277220"/>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2353" kern="0" dirty="0">
              <a:solidFill>
                <a:srgbClr val="000000"/>
              </a:solidFill>
              <a:latin typeface="Segoe UI"/>
              <a:ea typeface="Segoe UI" pitchFamily="34" charset="0"/>
              <a:cs typeface="Segoe UI" pitchFamily="34" charset="0"/>
            </a:endParaRPr>
          </a:p>
        </p:txBody>
      </p:sp>
      <p:grpSp>
        <p:nvGrpSpPr>
          <p:cNvPr id="449" name="Group 448"/>
          <p:cNvGrpSpPr/>
          <p:nvPr/>
        </p:nvGrpSpPr>
        <p:grpSpPr>
          <a:xfrm>
            <a:off x="3964597" y="1465074"/>
            <a:ext cx="1702965" cy="4104499"/>
            <a:chOff x="4043785" y="1657049"/>
            <a:chExt cx="1737360" cy="4187396"/>
          </a:xfrm>
          <a:noFill/>
        </p:grpSpPr>
        <p:sp>
          <p:nvSpPr>
            <p:cNvPr id="450" name="Rectangle 449"/>
            <p:cNvSpPr/>
            <p:nvPr/>
          </p:nvSpPr>
          <p:spPr bwMode="auto">
            <a:xfrm>
              <a:off x="4043785" y="1657049"/>
              <a:ext cx="1737360" cy="4187396"/>
            </a:xfrm>
            <a:prstGeom prst="rect">
              <a:avLst/>
            </a:prstGeom>
            <a:grpFill/>
            <a:ln/>
          </p:spPr>
          <p:style>
            <a:lnRef idx="2">
              <a:schemeClr val="dk1"/>
            </a:lnRef>
            <a:fillRef idx="1">
              <a:schemeClr val="lt1"/>
            </a:fillRef>
            <a:effectRef idx="0">
              <a:schemeClr val="dk1"/>
            </a:effectRef>
            <a:fontRef idx="minor">
              <a:schemeClr val="dk1"/>
            </a:fontRef>
          </p:style>
          <p:txBody>
            <a:bodyPr spcFirstLastPara="0" vert="horz" wrap="square" lIns="17920" tIns="89630" rIns="17920" bIns="89592" numCol="1" spcCol="1270" anchor="t" anchorCtr="0">
              <a:noAutofit/>
            </a:bodyPr>
            <a:lstStyle/>
            <a:p>
              <a:pPr algn="ctr" defTabSz="710593">
                <a:spcBef>
                  <a:spcPct val="0"/>
                </a:spcBef>
                <a:spcAft>
                  <a:spcPct val="35000"/>
                </a:spcAft>
                <a:defRPr/>
              </a:pPr>
              <a:r>
                <a:rPr lang="en-US" sz="1371" kern="0" dirty="0">
                  <a:solidFill>
                    <a:srgbClr val="000000"/>
                  </a:solidFill>
                  <a:latin typeface="Segoe UI Semibold" panose="020B0702040204020203" pitchFamily="34" charset="0"/>
                  <a:cs typeface="Segoe UI Semibold" panose="020B0702040204020203" pitchFamily="34" charset="0"/>
                </a:rPr>
                <a:t>Big Data Stores</a:t>
              </a:r>
            </a:p>
          </p:txBody>
        </p:sp>
        <p:sp>
          <p:nvSpPr>
            <p:cNvPr id="451" name="Rectangle 450"/>
            <p:cNvSpPr/>
            <p:nvPr/>
          </p:nvSpPr>
          <p:spPr>
            <a:xfrm>
              <a:off x="4508692" y="3055939"/>
              <a:ext cx="1271016" cy="439266"/>
            </a:xfrm>
            <a:prstGeom prst="rect">
              <a:avLst/>
            </a:prstGeom>
            <a:grpFill/>
            <a:ln>
              <a:noFill/>
            </a:ln>
          </p:spPr>
          <p:style>
            <a:lnRef idx="2">
              <a:schemeClr val="dk1"/>
            </a:lnRef>
            <a:fillRef idx="1">
              <a:schemeClr val="lt1"/>
            </a:fillRef>
            <a:effectRef idx="0">
              <a:schemeClr val="dk1"/>
            </a:effectRef>
            <a:fontRef idx="minor">
              <a:schemeClr val="dk1"/>
            </a:fontRef>
          </p:style>
          <p:txBody>
            <a:bodyPr wrap="square">
              <a:spAutoFit/>
            </a:bodyPr>
            <a:lstStyle/>
            <a:p>
              <a:pPr defTabSz="896214">
                <a:defRPr/>
              </a:pPr>
              <a:r>
                <a:rPr lang="en-US" sz="1077" kern="0" dirty="0">
                  <a:solidFill>
                    <a:srgbClr val="000000"/>
                  </a:solidFill>
                  <a:latin typeface="Segoe UI"/>
                  <a:cs typeface="Segoe UI Semilight" panose="020B0402040204020203" pitchFamily="34" charset="0"/>
                </a:rPr>
                <a:t>SQL Data </a:t>
              </a:r>
            </a:p>
            <a:p>
              <a:pPr defTabSz="896214">
                <a:defRPr/>
              </a:pPr>
              <a:r>
                <a:rPr lang="en-US" sz="1077" kern="0" dirty="0">
                  <a:solidFill>
                    <a:srgbClr val="000000"/>
                  </a:solidFill>
                  <a:latin typeface="Segoe UI"/>
                  <a:cs typeface="Segoe UI Semilight" panose="020B0402040204020203" pitchFamily="34" charset="0"/>
                </a:rPr>
                <a:t>Warehouse</a:t>
              </a:r>
            </a:p>
          </p:txBody>
        </p:sp>
        <p:sp>
          <p:nvSpPr>
            <p:cNvPr id="452" name="Rectangle 451"/>
            <p:cNvSpPr/>
            <p:nvPr/>
          </p:nvSpPr>
          <p:spPr>
            <a:xfrm>
              <a:off x="4494875" y="2528227"/>
              <a:ext cx="1271016" cy="266725"/>
            </a:xfrm>
            <a:prstGeom prst="rect">
              <a:avLst/>
            </a:prstGeom>
            <a:grpFill/>
            <a:ln>
              <a:noFill/>
            </a:ln>
          </p:spPr>
          <p:style>
            <a:lnRef idx="2">
              <a:schemeClr val="dk1"/>
            </a:lnRef>
            <a:fillRef idx="1">
              <a:schemeClr val="lt1"/>
            </a:fillRef>
            <a:effectRef idx="0">
              <a:schemeClr val="dk1"/>
            </a:effectRef>
            <a:fontRef idx="minor">
              <a:schemeClr val="dk1"/>
            </a:fontRef>
          </p:style>
          <p:txBody>
            <a:bodyPr wrap="square">
              <a:spAutoFit/>
            </a:bodyPr>
            <a:lstStyle/>
            <a:p>
              <a:pPr defTabSz="896214">
                <a:defRPr/>
              </a:pPr>
              <a:r>
                <a:rPr lang="en-US" sz="1077" kern="0" dirty="0">
                  <a:solidFill>
                    <a:srgbClr val="000000"/>
                  </a:solidFill>
                  <a:latin typeface="Segoe UI"/>
                  <a:cs typeface="Segoe UI Semilight" panose="020B0402040204020203" pitchFamily="34" charset="0"/>
                </a:rPr>
                <a:t>Data Lake Store</a:t>
              </a:r>
            </a:p>
          </p:txBody>
        </p:sp>
        <p:grpSp>
          <p:nvGrpSpPr>
            <p:cNvPr id="453" name="Group 452"/>
            <p:cNvGrpSpPr/>
            <p:nvPr/>
          </p:nvGrpSpPr>
          <p:grpSpPr>
            <a:xfrm>
              <a:off x="4186343" y="2533436"/>
              <a:ext cx="251192" cy="251192"/>
              <a:chOff x="4068192" y="3363795"/>
              <a:chExt cx="324957" cy="324957"/>
            </a:xfrm>
            <a:grpFill/>
          </p:grpSpPr>
          <p:sp>
            <p:nvSpPr>
              <p:cNvPr id="457" name="Rounded Rectangle 456"/>
              <p:cNvSpPr/>
              <p:nvPr/>
            </p:nvSpPr>
            <p:spPr bwMode="auto">
              <a:xfrm>
                <a:off x="4068192" y="3363795"/>
                <a:ext cx="324957" cy="324957"/>
              </a:xfrm>
              <a:prstGeom prst="roundRect">
                <a:avLst/>
              </a:pr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rgbClr val="000000"/>
                  </a:solidFill>
                  <a:latin typeface="Segoe UI"/>
                  <a:ea typeface="Segoe UI" pitchFamily="34" charset="0"/>
                  <a:cs typeface="Segoe UI" pitchFamily="34" charset="0"/>
                </a:endParaRPr>
              </a:p>
            </p:txBody>
          </p:sp>
          <p:sp>
            <p:nvSpPr>
              <p:cNvPr id="458" name="Rectangle 457"/>
              <p:cNvSpPr/>
              <p:nvPr/>
            </p:nvSpPr>
            <p:spPr bwMode="auto">
              <a:xfrm>
                <a:off x="4106551" y="3401141"/>
                <a:ext cx="43611" cy="43611"/>
              </a:xfrm>
              <a:prstGeom prst="rect">
                <a:avLst/>
              </a:pr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rgbClr val="000000"/>
                  </a:solidFill>
                  <a:latin typeface="Segoe UI"/>
                  <a:ea typeface="Segoe UI" pitchFamily="34" charset="0"/>
                  <a:cs typeface="Segoe UI" pitchFamily="34" charset="0"/>
                </a:endParaRPr>
              </a:p>
            </p:txBody>
          </p:sp>
          <p:sp>
            <p:nvSpPr>
              <p:cNvPr id="459" name="Rectangle 458"/>
              <p:cNvSpPr/>
              <p:nvPr/>
            </p:nvSpPr>
            <p:spPr bwMode="auto">
              <a:xfrm>
                <a:off x="4245904" y="3401141"/>
                <a:ext cx="43611" cy="43611"/>
              </a:xfrm>
              <a:prstGeom prst="rect">
                <a:avLst/>
              </a:pr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rgbClr val="000000"/>
                  </a:solidFill>
                  <a:latin typeface="Segoe UI"/>
                  <a:ea typeface="Segoe UI" pitchFamily="34" charset="0"/>
                  <a:cs typeface="Segoe UI" pitchFamily="34" charset="0"/>
                </a:endParaRPr>
              </a:p>
            </p:txBody>
          </p:sp>
          <p:sp>
            <p:nvSpPr>
              <p:cNvPr id="460" name="Oval 459"/>
              <p:cNvSpPr/>
              <p:nvPr/>
            </p:nvSpPr>
            <p:spPr bwMode="auto">
              <a:xfrm>
                <a:off x="4174625" y="3401529"/>
                <a:ext cx="46815" cy="46816"/>
              </a:xfrm>
              <a:prstGeom prst="ellipse">
                <a:avLst/>
              </a:pr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rgbClr val="000000"/>
                  </a:solidFill>
                  <a:latin typeface="Segoe UI"/>
                  <a:ea typeface="Segoe UI" pitchFamily="34" charset="0"/>
                  <a:cs typeface="Segoe UI" pitchFamily="34" charset="0"/>
                </a:endParaRPr>
              </a:p>
            </p:txBody>
          </p:sp>
          <p:sp>
            <p:nvSpPr>
              <p:cNvPr id="461" name="Oval 460"/>
              <p:cNvSpPr/>
              <p:nvPr/>
            </p:nvSpPr>
            <p:spPr bwMode="auto">
              <a:xfrm>
                <a:off x="4313978" y="3401529"/>
                <a:ext cx="46815" cy="46816"/>
              </a:xfrm>
              <a:prstGeom prst="ellipse">
                <a:avLst/>
              </a:pr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rgbClr val="000000"/>
                  </a:solidFill>
                  <a:latin typeface="Segoe UI"/>
                  <a:ea typeface="Segoe UI" pitchFamily="34" charset="0"/>
                  <a:cs typeface="Segoe UI" pitchFamily="34" charset="0"/>
                </a:endParaRPr>
              </a:p>
            </p:txBody>
          </p:sp>
          <p:sp>
            <p:nvSpPr>
              <p:cNvPr id="462" name="Rectangle 461"/>
              <p:cNvSpPr/>
              <p:nvPr/>
            </p:nvSpPr>
            <p:spPr bwMode="auto">
              <a:xfrm>
                <a:off x="4106551" y="3550317"/>
                <a:ext cx="43611" cy="43611"/>
              </a:xfrm>
              <a:prstGeom prst="rect">
                <a:avLst/>
              </a:pr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rgbClr val="000000"/>
                  </a:solidFill>
                  <a:latin typeface="Segoe UI"/>
                  <a:ea typeface="Segoe UI" pitchFamily="34" charset="0"/>
                  <a:cs typeface="Segoe UI" pitchFamily="34" charset="0"/>
                </a:endParaRPr>
              </a:p>
            </p:txBody>
          </p:sp>
          <p:sp>
            <p:nvSpPr>
              <p:cNvPr id="463" name="Rectangle 462"/>
              <p:cNvSpPr/>
              <p:nvPr/>
            </p:nvSpPr>
            <p:spPr bwMode="auto">
              <a:xfrm>
                <a:off x="4245904" y="3550317"/>
                <a:ext cx="43611" cy="43611"/>
              </a:xfrm>
              <a:prstGeom prst="rect">
                <a:avLst/>
              </a:pr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rgbClr val="000000"/>
                  </a:solidFill>
                  <a:latin typeface="Segoe UI"/>
                  <a:ea typeface="Segoe UI" pitchFamily="34" charset="0"/>
                  <a:cs typeface="Segoe UI" pitchFamily="34" charset="0"/>
                </a:endParaRPr>
              </a:p>
            </p:txBody>
          </p:sp>
          <p:sp>
            <p:nvSpPr>
              <p:cNvPr id="464" name="Oval 463"/>
              <p:cNvSpPr/>
              <p:nvPr/>
            </p:nvSpPr>
            <p:spPr bwMode="auto">
              <a:xfrm>
                <a:off x="4174625" y="3550705"/>
                <a:ext cx="46815" cy="46816"/>
              </a:xfrm>
              <a:prstGeom prst="ellipse">
                <a:avLst/>
              </a:pr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rgbClr val="000000"/>
                  </a:solidFill>
                  <a:latin typeface="Segoe UI"/>
                  <a:ea typeface="Segoe UI" pitchFamily="34" charset="0"/>
                  <a:cs typeface="Segoe UI" pitchFamily="34" charset="0"/>
                </a:endParaRPr>
              </a:p>
            </p:txBody>
          </p:sp>
          <p:sp>
            <p:nvSpPr>
              <p:cNvPr id="465" name="Oval 464"/>
              <p:cNvSpPr/>
              <p:nvPr/>
            </p:nvSpPr>
            <p:spPr bwMode="auto">
              <a:xfrm>
                <a:off x="4313978" y="3550705"/>
                <a:ext cx="46815" cy="46816"/>
              </a:xfrm>
              <a:prstGeom prst="ellipse">
                <a:avLst/>
              </a:pr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rgbClr val="000000"/>
                  </a:solidFill>
                  <a:latin typeface="Segoe UI"/>
                  <a:ea typeface="Segoe UI" pitchFamily="34" charset="0"/>
                  <a:cs typeface="Segoe UI" pitchFamily="34" charset="0"/>
                </a:endParaRPr>
              </a:p>
            </p:txBody>
          </p:sp>
          <p:sp>
            <p:nvSpPr>
              <p:cNvPr id="466" name="Rectangle 465"/>
              <p:cNvSpPr/>
              <p:nvPr/>
            </p:nvSpPr>
            <p:spPr bwMode="auto">
              <a:xfrm>
                <a:off x="4178218" y="3621636"/>
                <a:ext cx="43611" cy="43611"/>
              </a:xfrm>
              <a:prstGeom prst="rect">
                <a:avLst/>
              </a:pr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rgbClr val="000000"/>
                  </a:solidFill>
                  <a:latin typeface="Segoe UI"/>
                  <a:ea typeface="Segoe UI" pitchFamily="34" charset="0"/>
                  <a:cs typeface="Segoe UI" pitchFamily="34" charset="0"/>
                </a:endParaRPr>
              </a:p>
            </p:txBody>
          </p:sp>
          <p:sp>
            <p:nvSpPr>
              <p:cNvPr id="467" name="Rectangle 466"/>
              <p:cNvSpPr/>
              <p:nvPr/>
            </p:nvSpPr>
            <p:spPr bwMode="auto">
              <a:xfrm>
                <a:off x="4317571" y="3621636"/>
                <a:ext cx="43611" cy="43611"/>
              </a:xfrm>
              <a:prstGeom prst="rect">
                <a:avLst/>
              </a:pr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rgbClr val="000000"/>
                  </a:solidFill>
                  <a:latin typeface="Segoe UI"/>
                  <a:ea typeface="Segoe UI" pitchFamily="34" charset="0"/>
                  <a:cs typeface="Segoe UI" pitchFamily="34" charset="0"/>
                </a:endParaRPr>
              </a:p>
            </p:txBody>
          </p:sp>
          <p:sp>
            <p:nvSpPr>
              <p:cNvPr id="468" name="Oval 467"/>
              <p:cNvSpPr/>
              <p:nvPr/>
            </p:nvSpPr>
            <p:spPr bwMode="auto">
              <a:xfrm>
                <a:off x="4106939" y="3622024"/>
                <a:ext cx="46815" cy="46816"/>
              </a:xfrm>
              <a:prstGeom prst="ellipse">
                <a:avLst/>
              </a:pr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rgbClr val="000000"/>
                  </a:solidFill>
                  <a:latin typeface="Segoe UI"/>
                  <a:ea typeface="Segoe UI" pitchFamily="34" charset="0"/>
                  <a:cs typeface="Segoe UI" pitchFamily="34" charset="0"/>
                </a:endParaRPr>
              </a:p>
            </p:txBody>
          </p:sp>
          <p:sp>
            <p:nvSpPr>
              <p:cNvPr id="469" name="Oval 468"/>
              <p:cNvSpPr/>
              <p:nvPr/>
            </p:nvSpPr>
            <p:spPr bwMode="auto">
              <a:xfrm>
                <a:off x="4246293" y="3622024"/>
                <a:ext cx="46815" cy="46816"/>
              </a:xfrm>
              <a:prstGeom prst="ellipse">
                <a:avLst/>
              </a:pr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rgbClr val="000000"/>
                  </a:solidFill>
                  <a:latin typeface="Segoe UI"/>
                  <a:ea typeface="Segoe UI" pitchFamily="34" charset="0"/>
                  <a:cs typeface="Segoe UI" pitchFamily="34" charset="0"/>
                </a:endParaRPr>
              </a:p>
            </p:txBody>
          </p:sp>
          <p:sp>
            <p:nvSpPr>
              <p:cNvPr id="470" name="Rectangle 469"/>
              <p:cNvSpPr/>
              <p:nvPr/>
            </p:nvSpPr>
            <p:spPr bwMode="auto">
              <a:xfrm>
                <a:off x="4178218" y="3465945"/>
                <a:ext cx="43611" cy="43611"/>
              </a:xfrm>
              <a:prstGeom prst="rect">
                <a:avLst/>
              </a:pr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rgbClr val="000000"/>
                  </a:solidFill>
                  <a:latin typeface="Segoe UI"/>
                  <a:ea typeface="Segoe UI" pitchFamily="34" charset="0"/>
                  <a:cs typeface="Segoe UI" pitchFamily="34" charset="0"/>
                </a:endParaRPr>
              </a:p>
            </p:txBody>
          </p:sp>
          <p:sp>
            <p:nvSpPr>
              <p:cNvPr id="471" name="Rectangle 470"/>
              <p:cNvSpPr/>
              <p:nvPr/>
            </p:nvSpPr>
            <p:spPr bwMode="auto">
              <a:xfrm>
                <a:off x="4317571" y="3465945"/>
                <a:ext cx="43611" cy="43611"/>
              </a:xfrm>
              <a:prstGeom prst="rect">
                <a:avLst/>
              </a:pr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rgbClr val="000000"/>
                  </a:solidFill>
                  <a:latin typeface="Segoe UI"/>
                  <a:ea typeface="Segoe UI" pitchFamily="34" charset="0"/>
                  <a:cs typeface="Segoe UI" pitchFamily="34" charset="0"/>
                </a:endParaRPr>
              </a:p>
            </p:txBody>
          </p:sp>
          <p:sp>
            <p:nvSpPr>
              <p:cNvPr id="472" name="Oval 471"/>
              <p:cNvSpPr/>
              <p:nvPr/>
            </p:nvSpPr>
            <p:spPr bwMode="auto">
              <a:xfrm>
                <a:off x="4106939" y="3466334"/>
                <a:ext cx="46815" cy="46816"/>
              </a:xfrm>
              <a:prstGeom prst="ellipse">
                <a:avLst/>
              </a:pr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rgbClr val="000000"/>
                  </a:solidFill>
                  <a:latin typeface="Segoe UI"/>
                  <a:ea typeface="Segoe UI" pitchFamily="34" charset="0"/>
                  <a:cs typeface="Segoe UI" pitchFamily="34" charset="0"/>
                </a:endParaRPr>
              </a:p>
            </p:txBody>
          </p:sp>
          <p:sp>
            <p:nvSpPr>
              <p:cNvPr id="473" name="Oval 472"/>
              <p:cNvSpPr/>
              <p:nvPr/>
            </p:nvSpPr>
            <p:spPr bwMode="auto">
              <a:xfrm>
                <a:off x="4246293" y="3466334"/>
                <a:ext cx="46815" cy="46816"/>
              </a:xfrm>
              <a:prstGeom prst="ellipse">
                <a:avLst/>
              </a:pr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rgbClr val="000000"/>
                  </a:solidFill>
                  <a:latin typeface="Segoe UI"/>
                  <a:ea typeface="Segoe UI" pitchFamily="34" charset="0"/>
                  <a:cs typeface="Segoe UI" pitchFamily="34" charset="0"/>
                </a:endParaRPr>
              </a:p>
            </p:txBody>
          </p:sp>
        </p:grpSp>
        <p:grpSp>
          <p:nvGrpSpPr>
            <p:cNvPr id="454" name="Group 453"/>
            <p:cNvGrpSpPr/>
            <p:nvPr/>
          </p:nvGrpSpPr>
          <p:grpSpPr>
            <a:xfrm>
              <a:off x="4186988" y="3119355"/>
              <a:ext cx="248256" cy="304055"/>
              <a:chOff x="-3084513" y="3390510"/>
              <a:chExt cx="2716213" cy="3363913"/>
            </a:xfrm>
            <a:grpFill/>
          </p:grpSpPr>
          <p:sp>
            <p:nvSpPr>
              <p:cNvPr id="455"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extLst/>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000000"/>
                  </a:solidFill>
                  <a:latin typeface="Segoe UI"/>
                </a:endParaRPr>
              </a:p>
            </p:txBody>
          </p:sp>
          <p:sp>
            <p:nvSpPr>
              <p:cNvPr id="456"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extLst/>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000000"/>
                  </a:solidFill>
                  <a:latin typeface="Segoe UI"/>
                </a:endParaRPr>
              </a:p>
            </p:txBody>
          </p:sp>
        </p:grpSp>
      </p:grpSp>
      <p:grpSp>
        <p:nvGrpSpPr>
          <p:cNvPr id="474" name="Group 473"/>
          <p:cNvGrpSpPr/>
          <p:nvPr/>
        </p:nvGrpSpPr>
        <p:grpSpPr>
          <a:xfrm>
            <a:off x="798643" y="1474038"/>
            <a:ext cx="1258190" cy="4520607"/>
            <a:chOff x="813890" y="1666194"/>
            <a:chExt cx="1283601" cy="4611909"/>
          </a:xfrm>
          <a:noFill/>
        </p:grpSpPr>
        <p:sp>
          <p:nvSpPr>
            <p:cNvPr id="475" name="TextBox 474"/>
            <p:cNvSpPr txBox="1"/>
            <p:nvPr/>
          </p:nvSpPr>
          <p:spPr>
            <a:xfrm>
              <a:off x="1261370" y="1927965"/>
              <a:ext cx="674497" cy="563250"/>
            </a:xfrm>
            <a:prstGeom prst="rect">
              <a:avLst/>
            </a:prstGeom>
            <a:grpFill/>
            <a:ln>
              <a:noFill/>
            </a:ln>
          </p:spPr>
          <p:style>
            <a:lnRef idx="2">
              <a:schemeClr val="dk1"/>
            </a:lnRef>
            <a:fillRef idx="1">
              <a:schemeClr val="lt1"/>
            </a:fillRef>
            <a:effectRef idx="0">
              <a:schemeClr val="dk1"/>
            </a:effectRef>
            <a:fontRef idx="minor">
              <a:schemeClr val="dk1"/>
            </a:fontRef>
          </p:style>
          <p:txBody>
            <a:bodyPr wrap="square" lIns="0" tIns="143387" rIns="179234" bIns="143387" rtlCol="0">
              <a:noAutofit/>
            </a:bodyPr>
            <a:lstStyle/>
            <a:p>
              <a:pPr defTabSz="914016">
                <a:lnSpc>
                  <a:spcPct val="90000"/>
                </a:lnSpc>
                <a:spcAft>
                  <a:spcPts val="588"/>
                </a:spcAft>
                <a:defRPr/>
              </a:pPr>
              <a:r>
                <a:rPr lang="en-US" sz="1175" kern="0" spc="-29" dirty="0">
                  <a:solidFill>
                    <a:srgbClr val="000000"/>
                  </a:solidFill>
                  <a:latin typeface="Segoe UI Semilight" panose="020B0402040204020203" pitchFamily="34" charset="0"/>
                  <a:cs typeface="Segoe UI Semilight" panose="020B0402040204020203" pitchFamily="34" charset="0"/>
                </a:rPr>
                <a:t>Data </a:t>
              </a:r>
              <a:br>
                <a:rPr lang="en-US" sz="1175" kern="0" spc="-29" dirty="0">
                  <a:solidFill>
                    <a:srgbClr val="000000"/>
                  </a:solidFill>
                  <a:latin typeface="Segoe UI Semilight" panose="020B0402040204020203" pitchFamily="34" charset="0"/>
                  <a:cs typeface="Segoe UI Semilight" panose="020B0402040204020203" pitchFamily="34" charset="0"/>
                </a:rPr>
              </a:br>
              <a:r>
                <a:rPr lang="en-US" sz="1175" kern="0" spc="-29" dirty="0">
                  <a:solidFill>
                    <a:srgbClr val="000000"/>
                  </a:solidFill>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214235" y="3529646"/>
              <a:ext cx="627142" cy="579230"/>
            </a:xfrm>
            <a:prstGeom prst="rect">
              <a:avLst/>
            </a:prstGeom>
            <a:grpFill/>
            <a:ln>
              <a:noFill/>
            </a:ln>
          </p:spPr>
          <p:style>
            <a:lnRef idx="2">
              <a:schemeClr val="dk1"/>
            </a:lnRef>
            <a:fillRef idx="1">
              <a:schemeClr val="lt1"/>
            </a:fillRef>
            <a:effectRef idx="0">
              <a:schemeClr val="dk1"/>
            </a:effectRef>
            <a:fontRef idx="minor">
              <a:schemeClr val="dk1"/>
            </a:fontRef>
          </p:style>
          <p:txBody>
            <a:bodyPr wrap="square" lIns="0" tIns="143387" rIns="179234" bIns="143387" rtlCol="0">
              <a:noAutofit/>
            </a:bodyPr>
            <a:lstStyle/>
            <a:p>
              <a:pPr defTabSz="914016">
                <a:lnSpc>
                  <a:spcPct val="90000"/>
                </a:lnSpc>
                <a:spcBef>
                  <a:spcPct val="0"/>
                </a:spcBef>
                <a:spcAft>
                  <a:spcPts val="588"/>
                </a:spcAft>
                <a:defRPr/>
              </a:pPr>
              <a:r>
                <a:rPr lang="en-US" sz="1175" kern="0" spc="-29" dirty="0">
                  <a:solidFill>
                    <a:srgbClr val="000000"/>
                  </a:solidFill>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61369" y="4995093"/>
              <a:ext cx="740032" cy="616531"/>
            </a:xfrm>
            <a:prstGeom prst="rect">
              <a:avLst/>
            </a:prstGeom>
            <a:grpFill/>
            <a:ln>
              <a:noFill/>
            </a:ln>
          </p:spPr>
          <p:style>
            <a:lnRef idx="2">
              <a:schemeClr val="dk1"/>
            </a:lnRef>
            <a:fillRef idx="1">
              <a:schemeClr val="lt1"/>
            </a:fillRef>
            <a:effectRef idx="0">
              <a:schemeClr val="dk1"/>
            </a:effectRef>
            <a:fontRef idx="minor">
              <a:schemeClr val="dk1"/>
            </a:fontRef>
          </p:style>
          <p:txBody>
            <a:bodyPr wrap="square" lIns="0" tIns="143387" rIns="179234" bIns="143387" rtlCol="0">
              <a:noAutofit/>
            </a:bodyPr>
            <a:lstStyle/>
            <a:p>
              <a:pPr defTabSz="914016">
                <a:lnSpc>
                  <a:spcPct val="90000"/>
                </a:lnSpc>
                <a:spcBef>
                  <a:spcPct val="0"/>
                </a:spcBef>
                <a:spcAft>
                  <a:spcPts val="588"/>
                </a:spcAft>
                <a:defRPr/>
              </a:pPr>
              <a:r>
                <a:rPr lang="en-US" sz="1175" kern="0" spc="-29" dirty="0">
                  <a:solidFill>
                    <a:srgbClr val="000000"/>
                  </a:solidFill>
                  <a:latin typeface="Segoe UI Semilight" panose="020B0402040204020203" pitchFamily="34" charset="0"/>
                  <a:cs typeface="Segoe UI Semilight" panose="020B0402040204020203" pitchFamily="34" charset="0"/>
                </a:rPr>
                <a:t>Sensors </a:t>
              </a:r>
              <a:br>
                <a:rPr lang="en-US" sz="1175" kern="0" spc="-29" dirty="0">
                  <a:solidFill>
                    <a:srgbClr val="000000"/>
                  </a:solidFill>
                  <a:latin typeface="Segoe UI Semilight" panose="020B0402040204020203" pitchFamily="34" charset="0"/>
                  <a:cs typeface="Segoe UI Semilight" panose="020B0402040204020203" pitchFamily="34" charset="0"/>
                </a:rPr>
              </a:br>
              <a:r>
                <a:rPr lang="en-US" sz="1175" kern="0" spc="-29" dirty="0">
                  <a:solidFill>
                    <a:srgbClr val="000000"/>
                  </a:solidFill>
                  <a:latin typeface="Segoe UI Semilight" panose="020B0402040204020203" pitchFamily="34" charset="0"/>
                  <a:cs typeface="Segoe UI Semilight" panose="020B0402040204020203" pitchFamily="34" charset="0"/>
                </a:rPr>
                <a:t>and </a:t>
              </a:r>
              <a:br>
                <a:rPr lang="en-US" sz="1175" kern="0" spc="-29" dirty="0">
                  <a:solidFill>
                    <a:srgbClr val="000000"/>
                  </a:solidFill>
                  <a:latin typeface="Segoe UI Semilight" panose="020B0402040204020203" pitchFamily="34" charset="0"/>
                  <a:cs typeface="Segoe UI Semilight" panose="020B0402040204020203" pitchFamily="34" charset="0"/>
                </a:rPr>
              </a:br>
              <a:r>
                <a:rPr lang="en-US" sz="1175" kern="0" spc="-29" dirty="0">
                  <a:solidFill>
                    <a:srgbClr val="000000"/>
                  </a:solidFill>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813890" y="5956959"/>
              <a:ext cx="933597" cy="321144"/>
            </a:xfrm>
            <a:prstGeom prst="rect">
              <a:avLst/>
            </a:prstGeom>
            <a:grpFill/>
            <a:ln>
              <a:noFill/>
            </a:ln>
          </p:spPr>
          <p:style>
            <a:lnRef idx="2">
              <a:schemeClr val="dk1"/>
            </a:lnRef>
            <a:fillRef idx="1">
              <a:schemeClr val="lt1"/>
            </a:fillRef>
            <a:effectRef idx="0">
              <a:schemeClr val="dk1"/>
            </a:effectRef>
            <a:fontRef idx="minor">
              <a:schemeClr val="dk1"/>
            </a:fontRef>
          </p:style>
          <p:txBody>
            <a:bodyPr wrap="none" lIns="0" tIns="0" rIns="0" bIns="0" anchor="ctr">
              <a:noAutofit/>
            </a:bodyPr>
            <a:lstStyle/>
            <a:p>
              <a:pPr defTabSz="896214">
                <a:lnSpc>
                  <a:spcPct val="90000"/>
                </a:lnSpc>
                <a:defRPr/>
              </a:pPr>
              <a:r>
                <a:rPr lang="en-US" sz="2353" kern="0" dirty="0">
                  <a:solidFill>
                    <a:srgbClr val="000000"/>
                  </a:solidFill>
                  <a:latin typeface="Segoe UI Light"/>
                </a:rPr>
                <a:t>Data</a:t>
              </a:r>
            </a:p>
          </p:txBody>
        </p:sp>
        <p:grpSp>
          <p:nvGrpSpPr>
            <p:cNvPr id="479" name="Group 478"/>
            <p:cNvGrpSpPr/>
            <p:nvPr/>
          </p:nvGrpSpPr>
          <p:grpSpPr>
            <a:xfrm>
              <a:off x="1789019" y="1666194"/>
              <a:ext cx="308472" cy="4199169"/>
              <a:chOff x="1776319" y="1369399"/>
              <a:chExt cx="308472" cy="3830198"/>
            </a:xfrm>
            <a:grpFill/>
          </p:grpSpPr>
          <p:sp>
            <p:nvSpPr>
              <p:cNvPr id="494" name="Freeform 493"/>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defTabSz="896214">
                  <a:defRPr/>
                </a:pPr>
                <a:endParaRPr lang="en-US" sz="1765" kern="0" dirty="0">
                  <a:solidFill>
                    <a:srgbClr val="000000"/>
                  </a:solidFill>
                  <a:latin typeface="Segoe UI"/>
                </a:endParaRPr>
              </a:p>
            </p:txBody>
          </p:sp>
          <p:cxnSp>
            <p:nvCxnSpPr>
              <p:cNvPr id="495" name="Straight Connector 494"/>
              <p:cNvCxnSpPr/>
              <p:nvPr/>
            </p:nvCxnSpPr>
            <p:spPr>
              <a:xfrm>
                <a:off x="1776319" y="3284498"/>
                <a:ext cx="308472" cy="0"/>
              </a:xfrm>
              <a:prstGeom prst="line">
                <a:avLst/>
              </a:prstGeom>
              <a:grpFill/>
              <a:ln>
                <a:headEnd type="none"/>
                <a:tailEnd type="none"/>
              </a:ln>
            </p:spPr>
            <p:style>
              <a:lnRef idx="2">
                <a:schemeClr val="dk1"/>
              </a:lnRef>
              <a:fillRef idx="1">
                <a:schemeClr val="lt1"/>
              </a:fillRef>
              <a:effectRef idx="0">
                <a:schemeClr val="dk1"/>
              </a:effectRef>
              <a:fontRef idx="minor">
                <a:schemeClr val="dk1"/>
              </a:fontRef>
            </p:style>
          </p:cxnSp>
        </p:grpSp>
      </p:grpSp>
      <p:pic>
        <p:nvPicPr>
          <p:cNvPr id="496" name="Picture 495"/>
          <p:cNvPicPr>
            <a:picLocks noChangeAspect="1"/>
          </p:cNvPicPr>
          <p:nvPr/>
        </p:nvPicPr>
        <p:blipFill>
          <a:blip r:embed="rId3" cstate="email">
            <a:biLevel thresh="75000"/>
            <a:extLst>
              <a:ext uri="{28A0092B-C50C-407E-A947-70E740481C1C}">
                <a14:useLocalDpi xmlns:a14="http://schemas.microsoft.com/office/drawing/2010/main"/>
              </a:ext>
            </a:extLst>
          </a:blip>
          <a:stretch>
            <a:fillRect/>
          </a:stretch>
        </p:blipFill>
        <p:spPr>
          <a:xfrm>
            <a:off x="406705" y="3093805"/>
            <a:ext cx="724761" cy="848018"/>
          </a:xfrm>
          <a:prstGeom prst="rect">
            <a:avLst/>
          </a:prstGeom>
          <a:noFill/>
          <a:ln>
            <a:noFill/>
          </a:ln>
        </p:spPr>
        <p:style>
          <a:lnRef idx="2">
            <a:schemeClr val="dk1"/>
          </a:lnRef>
          <a:fillRef idx="1">
            <a:schemeClr val="lt1"/>
          </a:fillRef>
          <a:effectRef idx="0">
            <a:schemeClr val="dk1"/>
          </a:effectRef>
          <a:fontRef idx="minor">
            <a:schemeClr val="dk1"/>
          </a:fontRef>
        </p:style>
      </p:pic>
      <p:pic>
        <p:nvPicPr>
          <p:cNvPr id="497" name="Picture 496"/>
          <p:cNvPicPr>
            <a:picLocks noChangeAspect="1"/>
          </p:cNvPicPr>
          <p:nvPr/>
        </p:nvPicPr>
        <p:blipFill>
          <a:blip r:embed="rId4" cstate="email">
            <a:biLevel thresh="75000"/>
            <a:extLst>
              <a:ext uri="{28A0092B-C50C-407E-A947-70E740481C1C}">
                <a14:useLocalDpi xmlns:a14="http://schemas.microsoft.com/office/drawing/2010/main"/>
              </a:ext>
            </a:extLst>
          </a:blip>
          <a:stretch>
            <a:fillRect/>
          </a:stretch>
        </p:blipFill>
        <p:spPr>
          <a:xfrm>
            <a:off x="484596" y="4668734"/>
            <a:ext cx="703095" cy="822670"/>
          </a:xfrm>
          <a:prstGeom prst="rect">
            <a:avLst/>
          </a:prstGeom>
          <a:noFill/>
          <a:ln>
            <a:noFill/>
          </a:ln>
        </p:spPr>
        <p:style>
          <a:lnRef idx="2">
            <a:schemeClr val="dk1"/>
          </a:lnRef>
          <a:fillRef idx="1">
            <a:schemeClr val="lt1"/>
          </a:fillRef>
          <a:effectRef idx="0">
            <a:schemeClr val="dk1"/>
          </a:effectRef>
          <a:fontRef idx="minor">
            <a:schemeClr val="dk1"/>
          </a:fontRef>
        </p:style>
      </p:pic>
      <p:pic>
        <p:nvPicPr>
          <p:cNvPr id="498" name="Picture 497"/>
          <p:cNvPicPr>
            <a:picLocks noChangeAspect="1"/>
          </p:cNvPicPr>
          <p:nvPr/>
        </p:nvPicPr>
        <p:blipFill>
          <a:blip r:embed="rId5" cstate="email">
            <a:biLevel thresh="75000"/>
            <a:extLst>
              <a:ext uri="{28A0092B-C50C-407E-A947-70E740481C1C}">
                <a14:useLocalDpi xmlns:a14="http://schemas.microsoft.com/office/drawing/2010/main"/>
              </a:ext>
            </a:extLst>
          </a:blip>
          <a:stretch>
            <a:fillRect/>
          </a:stretch>
        </p:blipFill>
        <p:spPr>
          <a:xfrm>
            <a:off x="484732" y="1664738"/>
            <a:ext cx="640364" cy="749269"/>
          </a:xfrm>
          <a:prstGeom prst="rect">
            <a:avLst/>
          </a:prstGeom>
          <a:noFill/>
          <a:ln>
            <a:noFill/>
          </a:ln>
        </p:spPr>
        <p:style>
          <a:lnRef idx="2">
            <a:schemeClr val="dk1"/>
          </a:lnRef>
          <a:fillRef idx="1">
            <a:schemeClr val="lt1"/>
          </a:fillRef>
          <a:effectRef idx="0">
            <a:schemeClr val="dk1"/>
          </a:effectRef>
          <a:fontRef idx="minor">
            <a:schemeClr val="dk1"/>
          </a:fontRef>
        </p:style>
      </p:pic>
      <p:grpSp>
        <p:nvGrpSpPr>
          <p:cNvPr id="172" name="Group 171"/>
          <p:cNvGrpSpPr/>
          <p:nvPr/>
        </p:nvGrpSpPr>
        <p:grpSpPr>
          <a:xfrm>
            <a:off x="5886064" y="4053020"/>
            <a:ext cx="345674" cy="265542"/>
            <a:chOff x="1260022" y="5196402"/>
            <a:chExt cx="3273425" cy="2514600"/>
          </a:xfrm>
          <a:noFill/>
        </p:grpSpPr>
        <p:sp>
          <p:nvSpPr>
            <p:cNvPr id="173" name="Freeform 172"/>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extLst/>
          </p:spPr>
          <p:style>
            <a:lnRef idx="2">
              <a:schemeClr val="accent1"/>
            </a:lnRef>
            <a:fillRef idx="1">
              <a:schemeClr val="lt1"/>
            </a:fillRef>
            <a:effectRef idx="0">
              <a:schemeClr val="accent1"/>
            </a:effectRef>
            <a:fontRef idx="minor">
              <a:schemeClr val="dk1"/>
            </a:fontRef>
          </p:style>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4">
                <a:defRPr/>
              </a:pPr>
              <a:endParaRPr lang="en-US" sz="1765" dirty="0">
                <a:solidFill>
                  <a:srgbClr val="000000"/>
                </a:solidFill>
                <a:latin typeface="Segoe UI"/>
              </a:endParaRPr>
            </a:p>
          </p:txBody>
        </p:sp>
        <p:sp>
          <p:nvSpPr>
            <p:cNvPr id="174" name="Freeform 173"/>
            <p:cNvSpPr>
              <a:spLocks/>
            </p:cNvSpPr>
            <p:nvPr/>
          </p:nvSpPr>
          <p:spPr bwMode="auto">
            <a:xfrm>
              <a:off x="1620371" y="5858391"/>
              <a:ext cx="1892303" cy="604840"/>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extLst/>
          </p:spPr>
          <p:style>
            <a:lnRef idx="2">
              <a:schemeClr val="accent1"/>
            </a:lnRef>
            <a:fillRef idx="1">
              <a:schemeClr val="lt1"/>
            </a:fillRef>
            <a:effectRef idx="0">
              <a:schemeClr val="accent1"/>
            </a:effectRef>
            <a:fontRef idx="minor">
              <a:schemeClr val="dk1"/>
            </a:fontRef>
          </p:style>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4">
                <a:defRPr/>
              </a:pPr>
              <a:endParaRPr lang="en-US" sz="1765" dirty="0">
                <a:solidFill>
                  <a:srgbClr val="000000"/>
                </a:solidFill>
                <a:latin typeface="Segoe UI"/>
              </a:endParaRPr>
            </a:p>
          </p:txBody>
        </p:sp>
        <p:sp>
          <p:nvSpPr>
            <p:cNvPr id="175" name="Freeform 174"/>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extLst/>
          </p:spPr>
          <p:style>
            <a:lnRef idx="2">
              <a:schemeClr val="accent1"/>
            </a:lnRef>
            <a:fillRef idx="1">
              <a:schemeClr val="lt1"/>
            </a:fillRef>
            <a:effectRef idx="0">
              <a:schemeClr val="accent1"/>
            </a:effectRef>
            <a:fontRef idx="minor">
              <a:schemeClr val="dk1"/>
            </a:fontRef>
          </p:style>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4">
                <a:defRPr/>
              </a:pPr>
              <a:endParaRPr lang="en-US" sz="1765" dirty="0">
                <a:solidFill>
                  <a:srgbClr val="000000"/>
                </a:solidFill>
                <a:latin typeface="Segoe UI"/>
              </a:endParaRPr>
            </a:p>
          </p:txBody>
        </p:sp>
        <p:sp>
          <p:nvSpPr>
            <p:cNvPr id="176" name="Freeform 175"/>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extLst/>
          </p:spPr>
          <p:style>
            <a:lnRef idx="2">
              <a:schemeClr val="accent1"/>
            </a:lnRef>
            <a:fillRef idx="1">
              <a:schemeClr val="lt1"/>
            </a:fillRef>
            <a:effectRef idx="0">
              <a:schemeClr val="accent1"/>
            </a:effectRef>
            <a:fontRef idx="minor">
              <a:schemeClr val="dk1"/>
            </a:fontRef>
          </p:style>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4">
                <a:defRPr/>
              </a:pPr>
              <a:endParaRPr lang="en-US" sz="1765" dirty="0">
                <a:solidFill>
                  <a:srgbClr val="000000"/>
                </a:solidFill>
                <a:latin typeface="Segoe UI"/>
              </a:endParaRPr>
            </a:p>
          </p:txBody>
        </p:sp>
      </p:grpSp>
      <p:sp>
        <p:nvSpPr>
          <p:cNvPr id="2" name="Title 1"/>
          <p:cNvSpPr>
            <a:spLocks noGrp="1"/>
          </p:cNvSpPr>
          <p:nvPr>
            <p:ph type="title"/>
          </p:nvPr>
        </p:nvSpPr>
        <p:spPr/>
        <p:txBody>
          <a:bodyPr/>
          <a:lstStyle/>
          <a:p>
            <a:r>
              <a:rPr lang="en-US" dirty="0"/>
              <a:t>Microsoft Cortana Intelligence Suite</a:t>
            </a:r>
          </a:p>
        </p:txBody>
      </p:sp>
    </p:spTree>
    <p:extLst>
      <p:ext uri="{BB962C8B-B14F-4D97-AF65-F5344CB8AC3E}">
        <p14:creationId xmlns:p14="http://schemas.microsoft.com/office/powerpoint/2010/main" val="7067196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Wywołanie metody</a:t>
            </a:r>
            <a:endParaRPr lang="en-US" dirty="0"/>
          </a:p>
        </p:txBody>
      </p:sp>
      <p:sp>
        <p:nvSpPr>
          <p:cNvPr id="7" name="Text Placeholder 6"/>
          <p:cNvSpPr>
            <a:spLocks noGrp="1"/>
          </p:cNvSpPr>
          <p:nvPr>
            <p:ph type="body" sz="quarter" idx="10"/>
          </p:nvPr>
        </p:nvSpPr>
        <p:spPr>
          <a:xfrm>
            <a:off x="269239" y="1189177"/>
            <a:ext cx="11653523" cy="3714478"/>
          </a:xfrm>
        </p:spPr>
        <p:txBody>
          <a:bodyPr/>
          <a:lstStyle/>
          <a:p>
            <a:r>
              <a:rPr lang="pl-PL" dirty="0"/>
              <a:t>Konfiguracja (urządzenie)</a:t>
            </a:r>
          </a:p>
          <a:p>
            <a:endParaRPr lang="pl-PL" dirty="0"/>
          </a:p>
          <a:p>
            <a:endParaRPr lang="pl-PL" dirty="0"/>
          </a:p>
          <a:p>
            <a:pPr lvl="1"/>
            <a:endParaRPr lang="pl-PL" dirty="0"/>
          </a:p>
          <a:p>
            <a:pPr lvl="1"/>
            <a:endParaRPr lang="pl-PL" dirty="0"/>
          </a:p>
          <a:p>
            <a:pPr lvl="1"/>
            <a:endParaRPr lang="pl-PL" dirty="0"/>
          </a:p>
          <a:p>
            <a:r>
              <a:rPr lang="pl-PL" dirty="0"/>
              <a:t>Wywołanie (serwis)</a:t>
            </a:r>
            <a:endParaRPr lang="en-US" dirty="0"/>
          </a:p>
        </p:txBody>
      </p:sp>
      <p:sp>
        <p:nvSpPr>
          <p:cNvPr id="8" name="Rectangle 7"/>
          <p:cNvSpPr/>
          <p:nvPr/>
        </p:nvSpPr>
        <p:spPr>
          <a:xfrm>
            <a:off x="269239" y="4826675"/>
            <a:ext cx="11684000" cy="2031325"/>
          </a:xfrm>
          <a:prstGeom prst="rect">
            <a:avLst/>
          </a:prstGeom>
        </p:spPr>
        <p:txBody>
          <a:bodyPr wrap="square">
            <a:spAutoFit/>
          </a:bodyPr>
          <a:lstStyle/>
          <a:p>
            <a:r>
              <a:rPr lang="en-US" dirty="0" err="1">
                <a:solidFill>
                  <a:srgbClr val="2B91AF"/>
                </a:solidFill>
                <a:latin typeface="Consolas" panose="020B0609020204030204" pitchFamily="49" charset="0"/>
              </a:rPr>
              <a:t>ServiceClient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sc</a:t>
            </a:r>
            <a:endParaRPr lang="en-US" dirty="0">
              <a:solidFill>
                <a:srgbClr val="000000"/>
              </a:solidFill>
              <a:latin typeface="Consolas" panose="020B0609020204030204" pitchFamily="49" charset="0"/>
            </a:endParaRPr>
          </a:p>
          <a:p>
            <a:r>
              <a:rPr lang="en-US" dirty="0" err="1">
                <a:solidFill>
                  <a:srgbClr val="2B91AF"/>
                </a:solidFill>
                <a:latin typeface="Consolas" panose="020B0609020204030204" pitchFamily="49" charset="0"/>
              </a:rPr>
              <a:t>CloudToDeviceMethod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cdm</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CloudToDeviceMethod</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"m1"</a:t>
            </a:r>
            <a:r>
              <a:rPr lang="en-US" dirty="0">
                <a:solidFill>
                  <a:srgbClr val="008000"/>
                </a:solidFill>
                <a:latin typeface="Consolas" panose="020B0609020204030204" pitchFamily="49" charset="0"/>
              </a:rPr>
              <a:t>/*,</a:t>
            </a:r>
            <a:r>
              <a:rPr lang="en-US" dirty="0" err="1">
                <a:solidFill>
                  <a:srgbClr val="008000"/>
                </a:solidFill>
                <a:latin typeface="Consolas" panose="020B0609020204030204" pitchFamily="49" charset="0"/>
              </a:rPr>
              <a:t>responseTimeout,connectionTimeout</a:t>
            </a:r>
            <a:r>
              <a:rPr lang="en-US" dirty="0">
                <a:solidFill>
                  <a:srgbClr val="008000"/>
                </a:solidFill>
                <a:latin typeface="Consolas" panose="020B0609020204030204" pitchFamily="49" charset="0"/>
              </a:rPr>
              <a:t>*/</a:t>
            </a:r>
            <a:r>
              <a:rPr lang="en-US" dirty="0">
                <a:solidFill>
                  <a:srgbClr val="000000"/>
                </a:solidFill>
                <a:latin typeface="Consolas" panose="020B0609020204030204" pitchFamily="49" charset="0"/>
              </a:rPr>
              <a:t>);</a:t>
            </a:r>
          </a:p>
          <a:p>
            <a:r>
              <a:rPr lang="en-US" dirty="0" err="1">
                <a:solidFill>
                  <a:srgbClr val="2B91AF"/>
                </a:solidFill>
                <a:latin typeface="Consolas" panose="020B0609020204030204" pitchFamily="49" charset="0"/>
              </a:rPr>
              <a:t>JObject</a:t>
            </a:r>
            <a:r>
              <a:rPr lang="en-US" dirty="0">
                <a:solidFill>
                  <a:srgbClr val="000000"/>
                </a:solidFill>
                <a:latin typeface="Consolas" panose="020B0609020204030204" pitchFamily="49" charset="0"/>
              </a:rPr>
              <a:t> jo =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JObject</a:t>
            </a:r>
            <a:r>
              <a:rPr lang="en-US" dirty="0">
                <a:solidFill>
                  <a:srgbClr val="000000"/>
                </a:solidFill>
                <a:latin typeface="Consolas" panose="020B0609020204030204" pitchFamily="49" charset="0"/>
              </a:rPr>
              <a:t>();</a:t>
            </a:r>
            <a:r>
              <a:rPr lang="pl-PL"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jo.Add</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"Param1"</a:t>
            </a:r>
            <a:r>
              <a:rPr lang="en-US" dirty="0">
                <a:solidFill>
                  <a:srgbClr val="000000"/>
                </a:solidFill>
                <a:latin typeface="Consolas" panose="020B0609020204030204" pitchFamily="49" charset="0"/>
              </a:rPr>
              <a:t>, 12);</a:t>
            </a:r>
            <a:r>
              <a:rPr lang="pl-PL"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jo.Add</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"Param2"</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"AA"</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cdm.SetPayloadJson</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jo.ToString</a:t>
            </a:r>
            <a:r>
              <a:rPr lang="en-US" dirty="0">
                <a:solidFill>
                  <a:srgbClr val="000000"/>
                </a:solidFill>
                <a:latin typeface="Consolas" panose="020B0609020204030204" pitchFamily="49" charset="0"/>
              </a:rPr>
              <a:t>());</a:t>
            </a:r>
          </a:p>
          <a:p>
            <a:r>
              <a:rPr lang="en-US" dirty="0" err="1">
                <a:solidFill>
                  <a:srgbClr val="0000FF"/>
                </a:solidFill>
                <a:latin typeface="Consolas" panose="020B0609020204030204" pitchFamily="49" charset="0"/>
              </a:rPr>
              <a:t>var</a:t>
            </a:r>
            <a:r>
              <a:rPr lang="en-US" dirty="0">
                <a:solidFill>
                  <a:srgbClr val="000000"/>
                </a:solidFill>
                <a:latin typeface="Consolas" panose="020B0609020204030204" pitchFamily="49" charset="0"/>
              </a:rPr>
              <a:t> result = </a:t>
            </a:r>
            <a:r>
              <a:rPr lang="en-US" dirty="0">
                <a:solidFill>
                  <a:srgbClr val="0000FF"/>
                </a:solidFill>
                <a:latin typeface="Consolas" panose="020B0609020204030204" pitchFamily="49" charset="0"/>
              </a:rPr>
              <a:t>await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sc.InvokeDeviceMethodAsync</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"PC"</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cdm</a:t>
            </a:r>
            <a:r>
              <a:rPr lang="en-US" dirty="0">
                <a:solidFill>
                  <a:srgbClr val="000000"/>
                </a:solidFill>
                <a:latin typeface="Consolas" panose="020B0609020204030204" pitchFamily="49" charset="0"/>
              </a:rPr>
              <a:t>);</a:t>
            </a:r>
          </a:p>
          <a:p>
            <a:r>
              <a:rPr lang="en-US" dirty="0" err="1">
                <a:solidFill>
                  <a:srgbClr val="2B91AF"/>
                </a:solidFill>
                <a:latin typeface="Consolas" panose="020B0609020204030204" pitchFamily="49" charset="0"/>
              </a:rPr>
              <a:t>Debug</a:t>
            </a:r>
            <a:r>
              <a:rPr lang="en-US" dirty="0" err="1">
                <a:solidFill>
                  <a:srgbClr val="000000"/>
                </a:solidFill>
                <a:latin typeface="Consolas" panose="020B0609020204030204" pitchFamily="49" charset="0"/>
              </a:rPr>
              <a:t>.WriteLine</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result.GetPayloadAsJson</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endParaRPr lang="en-US" dirty="0"/>
          </a:p>
        </p:txBody>
      </p:sp>
      <p:sp>
        <p:nvSpPr>
          <p:cNvPr id="9" name="Rectangle 8"/>
          <p:cNvSpPr/>
          <p:nvPr/>
        </p:nvSpPr>
        <p:spPr>
          <a:xfrm>
            <a:off x="269239" y="1790650"/>
            <a:ext cx="13284200" cy="2400657"/>
          </a:xfrm>
          <a:prstGeom prst="rect">
            <a:avLst/>
          </a:prstGeom>
        </p:spPr>
        <p:txBody>
          <a:bodyPr wrap="square">
            <a:spAutoFit/>
          </a:bodyPr>
          <a:lstStyle/>
          <a:p>
            <a:r>
              <a:rPr lang="en-US" dirty="0" err="1">
                <a:solidFill>
                  <a:srgbClr val="2B91AF"/>
                </a:solidFill>
                <a:latin typeface="Consolas" panose="020B0609020204030204" pitchFamily="49" charset="0"/>
              </a:rPr>
              <a:t>DeviceClient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dcPC</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dcPC</a:t>
            </a:r>
            <a:r>
              <a:rPr lang="en-US" dirty="0">
                <a:solidFill>
                  <a:srgbClr val="000000"/>
                </a:solidFill>
                <a:latin typeface="Consolas" panose="020B0609020204030204" pitchFamily="49" charset="0"/>
              </a:rPr>
              <a:t> = </a:t>
            </a:r>
            <a:r>
              <a:rPr lang="en-US" dirty="0" err="1">
                <a:solidFill>
                  <a:srgbClr val="2B91AF"/>
                </a:solidFill>
                <a:latin typeface="Consolas" panose="020B0609020204030204" pitchFamily="49" charset="0"/>
              </a:rPr>
              <a:t>DeviceClient</a:t>
            </a:r>
            <a:r>
              <a:rPr lang="en-US" dirty="0" err="1">
                <a:solidFill>
                  <a:srgbClr val="000000"/>
                </a:solidFill>
                <a:latin typeface="Consolas" panose="020B0609020204030204" pitchFamily="49" charset="0"/>
              </a:rPr>
              <a:t>.CreateFromConnectionString</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m_devConnection</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Microsoft.Azure.Devices.Client.</a:t>
            </a:r>
            <a:r>
              <a:rPr lang="en-US" dirty="0" err="1">
                <a:solidFill>
                  <a:srgbClr val="2B91AF"/>
                </a:solidFill>
                <a:latin typeface="Consolas" panose="020B0609020204030204" pitchFamily="49" charset="0"/>
              </a:rPr>
              <a:t>TransportType</a:t>
            </a:r>
            <a:r>
              <a:rPr lang="en-US" dirty="0" err="1">
                <a:solidFill>
                  <a:srgbClr val="000000"/>
                </a:solidFill>
                <a:latin typeface="Consolas" panose="020B0609020204030204" pitchFamily="49" charset="0"/>
              </a:rPr>
              <a:t>.Mqtt</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dcPC.</a:t>
            </a:r>
            <a:r>
              <a:rPr lang="en-US" sz="2400" b="1" dirty="0" err="1">
                <a:solidFill>
                  <a:srgbClr val="000000"/>
                </a:solidFill>
                <a:latin typeface="Consolas" panose="020B0609020204030204" pitchFamily="49" charset="0"/>
              </a:rPr>
              <a:t>SetMethodHandler</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"m1"</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MethodCallback</a:t>
            </a:r>
            <a:r>
              <a:rPr lang="en-US" dirty="0">
                <a:solidFill>
                  <a:srgbClr val="000000"/>
                </a:solidFill>
                <a:latin typeface="Consolas" panose="020B0609020204030204" pitchFamily="49" charset="0"/>
              </a:rPr>
              <a:t>(callback_m1),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byte</a:t>
            </a:r>
            <a:r>
              <a:rPr lang="en-US" dirty="0">
                <a:solidFill>
                  <a:srgbClr val="000000"/>
                </a:solidFill>
                <a:latin typeface="Consolas" panose="020B0609020204030204" pitchFamily="49" charset="0"/>
              </a:rPr>
              <a:t>[] { 1 });</a:t>
            </a:r>
            <a:endParaRPr lang="pl-PL" dirty="0">
              <a:solidFill>
                <a:srgbClr val="000000"/>
              </a:solidFill>
              <a:latin typeface="Consolas" panose="020B0609020204030204" pitchFamily="49" charset="0"/>
            </a:endParaRPr>
          </a:p>
          <a:p>
            <a:r>
              <a:rPr lang="pl-PL" dirty="0">
                <a:solidFill>
                  <a:srgbClr val="000000"/>
                </a:solidFill>
                <a:latin typeface="Consolas" panose="020B0609020204030204" pitchFamily="49" charset="0"/>
              </a:rPr>
              <a:t>…</a:t>
            </a:r>
          </a:p>
          <a:p>
            <a:r>
              <a:rPr lang="en-US" dirty="0">
                <a:solidFill>
                  <a:srgbClr val="0000FF"/>
                </a:solidFill>
                <a:latin typeface="Consolas" panose="020B0609020204030204" pitchFamily="49" charset="0"/>
              </a:rPr>
              <a:t>private</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async</a:t>
            </a:r>
            <a:r>
              <a:rPr lang="en-US" dirty="0">
                <a:solidFill>
                  <a:srgbClr val="000000"/>
                </a:solidFill>
                <a:latin typeface="Consolas" panose="020B0609020204030204" pitchFamily="49" charset="0"/>
              </a:rPr>
              <a:t> </a:t>
            </a:r>
            <a:r>
              <a:rPr lang="en-US" dirty="0">
                <a:solidFill>
                  <a:srgbClr val="2B91AF"/>
                </a:solidFill>
                <a:latin typeface="Consolas" panose="020B0609020204030204" pitchFamily="49" charset="0"/>
              </a:rPr>
              <a:t>Task</a:t>
            </a:r>
            <a:r>
              <a:rPr lang="en-US" dirty="0">
                <a:solidFill>
                  <a:srgbClr val="000000"/>
                </a:solidFill>
                <a:latin typeface="Consolas" panose="020B0609020204030204" pitchFamily="49" charset="0"/>
              </a:rPr>
              <a:t>&lt;</a:t>
            </a:r>
            <a:r>
              <a:rPr lang="en-US" dirty="0" err="1">
                <a:solidFill>
                  <a:srgbClr val="2B91AF"/>
                </a:solidFill>
                <a:latin typeface="Consolas" panose="020B0609020204030204" pitchFamily="49" charset="0"/>
              </a:rPr>
              <a:t>MethodResponse</a:t>
            </a:r>
            <a:r>
              <a:rPr lang="en-US" dirty="0">
                <a:solidFill>
                  <a:srgbClr val="000000"/>
                </a:solidFill>
                <a:latin typeface="Consolas" panose="020B0609020204030204" pitchFamily="49" charset="0"/>
              </a:rPr>
              <a:t>&gt; </a:t>
            </a:r>
            <a:r>
              <a:rPr lang="en-US" b="1" dirty="0">
                <a:solidFill>
                  <a:srgbClr val="000000"/>
                </a:solidFill>
                <a:latin typeface="Consolas" panose="020B0609020204030204" pitchFamily="49" charset="0"/>
              </a:rPr>
              <a:t>callback_m1</a:t>
            </a:r>
            <a:r>
              <a:rPr lang="en-US" dirty="0">
                <a:solidFill>
                  <a:srgbClr val="000000"/>
                </a:solidFill>
                <a:latin typeface="Consolas" panose="020B0609020204030204" pitchFamily="49" charset="0"/>
              </a:rPr>
              <a:t>(</a:t>
            </a:r>
            <a:r>
              <a:rPr lang="en-US" dirty="0" err="1">
                <a:solidFill>
                  <a:srgbClr val="2B91AF"/>
                </a:solidFill>
                <a:latin typeface="Consolas" panose="020B0609020204030204" pitchFamily="49" charset="0"/>
              </a:rPr>
              <a:t>MethodRequest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methodRequest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object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uContext</a:t>
            </a:r>
            <a:r>
              <a:rPr lang="en-US" dirty="0">
                <a:solidFill>
                  <a:srgbClr val="000000"/>
                </a:solidFill>
                <a:latin typeface="Consolas" panose="020B0609020204030204" pitchFamily="49" charset="0"/>
              </a:rPr>
              <a:t>)</a:t>
            </a:r>
            <a:r>
              <a:rPr lang="pl-PL" dirty="0">
                <a:solidFill>
                  <a:srgbClr val="000000"/>
                </a:solidFill>
                <a:latin typeface="Consolas" panose="020B0609020204030204" pitchFamily="49" charset="0"/>
              </a:rPr>
              <a:t> </a:t>
            </a:r>
            <a:r>
              <a:rPr lang="en-US" dirty="0">
                <a:solidFill>
                  <a:srgbClr val="000000"/>
                </a:solidFill>
                <a:latin typeface="Consolas" panose="020B0609020204030204" pitchFamily="49" charset="0"/>
              </a:rPr>
              <a:t>{</a:t>
            </a:r>
          </a:p>
          <a:p>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b="1" dirty="0" err="1">
                <a:solidFill>
                  <a:srgbClr val="2B91AF"/>
                </a:solidFill>
                <a:latin typeface="Consolas" panose="020B0609020204030204" pitchFamily="49" charset="0"/>
              </a:rPr>
              <a:t>MethodResponse</a:t>
            </a:r>
            <a:r>
              <a:rPr lang="en-US" dirty="0">
                <a:solidFill>
                  <a:srgbClr val="000000"/>
                </a:solidFill>
                <a:latin typeface="Consolas" panose="020B0609020204030204" pitchFamily="49" charset="0"/>
              </a:rPr>
              <a:t>(</a:t>
            </a:r>
            <a:r>
              <a:rPr lang="en-US" dirty="0">
                <a:solidFill>
                  <a:srgbClr val="2B91AF"/>
                </a:solidFill>
                <a:latin typeface="Consolas" panose="020B0609020204030204" pitchFamily="49" charset="0"/>
              </a:rPr>
              <a:t>UTF8Encoding</a:t>
            </a:r>
            <a:r>
              <a:rPr lang="en-US" dirty="0">
                <a:solidFill>
                  <a:srgbClr val="000000"/>
                </a:solidFill>
                <a:latin typeface="Consolas" panose="020B0609020204030204" pitchFamily="49" charset="0"/>
              </a:rPr>
              <a:t>.UTF8.GetBytes(</a:t>
            </a:r>
            <a:r>
              <a:rPr lang="en-US" dirty="0" err="1">
                <a:solidFill>
                  <a:srgbClr val="2B91AF"/>
                </a:solidFill>
                <a:latin typeface="Consolas" panose="020B0609020204030204" pitchFamily="49" charset="0"/>
              </a:rPr>
              <a:t>JsonConvert</a:t>
            </a:r>
            <a:r>
              <a:rPr lang="en-US" dirty="0" err="1">
                <a:solidFill>
                  <a:srgbClr val="000000"/>
                </a:solidFill>
                <a:latin typeface="Consolas" panose="020B0609020204030204" pitchFamily="49" charset="0"/>
              </a:rPr>
              <a:t>.SerializeObject</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br>
              <a:rPr lang="pl-PL" dirty="0">
                <a:solidFill>
                  <a:srgbClr val="000000"/>
                </a:solidFill>
                <a:latin typeface="Consolas" panose="020B0609020204030204" pitchFamily="49" charset="0"/>
              </a:rPr>
            </a:br>
            <a:r>
              <a:rPr lang="en-US" dirty="0">
                <a:solidFill>
                  <a:srgbClr val="000000"/>
                </a:solidFill>
                <a:latin typeface="Consolas" panose="020B0609020204030204" pitchFamily="49" charset="0"/>
              </a:rPr>
              <a:t>{ State = </a:t>
            </a:r>
            <a:r>
              <a:rPr lang="en-US" dirty="0">
                <a:solidFill>
                  <a:srgbClr val="0000FF"/>
                </a:solidFill>
                <a:latin typeface="Consolas" panose="020B0609020204030204" pitchFamily="49" charset="0"/>
              </a:rPr>
              <a:t>true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Msg</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"OK"</a:t>
            </a:r>
            <a:r>
              <a:rPr lang="en-US" dirty="0">
                <a:solidFill>
                  <a:srgbClr val="000000"/>
                </a:solidFill>
                <a:latin typeface="Consolas" panose="020B0609020204030204" pitchFamily="49" charset="0"/>
              </a:rPr>
              <a:t> })), 0);</a:t>
            </a:r>
            <a:r>
              <a:rPr lang="pl-PL" dirty="0">
                <a:solidFill>
                  <a:srgbClr val="000000"/>
                </a:solidFill>
                <a:latin typeface="Consolas" panose="020B0609020204030204" pitchFamily="49" charset="0"/>
              </a:rPr>
              <a:t> </a:t>
            </a:r>
            <a:r>
              <a:rPr lang="en-US"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26826390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Demo</a:t>
            </a:r>
            <a:endParaRPr lang="en-US" dirty="0"/>
          </a:p>
        </p:txBody>
      </p:sp>
      <p:sp>
        <p:nvSpPr>
          <p:cNvPr id="3" name="Text Placeholder 2"/>
          <p:cNvSpPr>
            <a:spLocks noGrp="1"/>
          </p:cNvSpPr>
          <p:nvPr>
            <p:ph type="body" sz="quarter" idx="12"/>
          </p:nvPr>
        </p:nvSpPr>
        <p:spPr/>
        <p:txBody>
          <a:bodyPr/>
          <a:lstStyle/>
          <a:p>
            <a:r>
              <a:rPr lang="pl-PL" dirty="0"/>
              <a:t>Wywołanie metody</a:t>
            </a:r>
            <a:endParaRPr lang="en-US" dirty="0"/>
          </a:p>
        </p:txBody>
      </p:sp>
    </p:spTree>
    <p:extLst>
      <p:ext uri="{BB962C8B-B14F-4D97-AF65-F5344CB8AC3E}">
        <p14:creationId xmlns:p14="http://schemas.microsoft.com/office/powerpoint/2010/main" val="12960995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Zarz</a:t>
            </a:r>
            <a:r>
              <a:rPr lang="pl-PL"/>
              <a:t>ądzanie – ciąg dalszy</a:t>
            </a:r>
            <a:endParaRPr lang="en-US" dirty="0"/>
          </a:p>
        </p:txBody>
      </p:sp>
      <p:sp>
        <p:nvSpPr>
          <p:cNvPr id="3" name="Text Placeholder 2"/>
          <p:cNvSpPr>
            <a:spLocks noGrp="1"/>
          </p:cNvSpPr>
          <p:nvPr>
            <p:ph type="body" sz="quarter" idx="10"/>
          </p:nvPr>
        </p:nvSpPr>
        <p:spPr/>
        <p:txBody>
          <a:bodyPr/>
          <a:lstStyle/>
          <a:p>
            <a:r>
              <a:rPr lang="pl-PL" dirty="0"/>
              <a:t>Koncepcja „Device </a:t>
            </a:r>
            <a:r>
              <a:rPr lang="pl-PL" dirty="0" err="1"/>
              <a:t>Twin</a:t>
            </a:r>
            <a:r>
              <a:rPr lang="pl-PL" dirty="0"/>
              <a:t>”</a:t>
            </a:r>
          </a:p>
          <a:p>
            <a:pPr lvl="1"/>
            <a:r>
              <a:rPr lang="pl-PL" dirty="0"/>
              <a:t>Klon stanu urządzenia</a:t>
            </a:r>
          </a:p>
          <a:p>
            <a:pPr lvl="1"/>
            <a:r>
              <a:rPr lang="pl-PL" dirty="0"/>
              <a:t>Używany przez </a:t>
            </a:r>
          </a:p>
          <a:p>
            <a:pPr lvl="1"/>
            <a:r>
              <a:rPr lang="pl-PL" dirty="0"/>
              <a:t>Właściwości (są potwierdzane przez urządzenie): </a:t>
            </a:r>
            <a:r>
              <a:rPr lang="pl-PL" dirty="0" err="1"/>
              <a:t>Desired</a:t>
            </a:r>
            <a:r>
              <a:rPr lang="pl-PL" dirty="0"/>
              <a:t> | </a:t>
            </a:r>
            <a:r>
              <a:rPr lang="pl-PL" dirty="0" err="1"/>
              <a:t>Reported</a:t>
            </a:r>
            <a:endParaRPr lang="pl-PL" dirty="0"/>
          </a:p>
          <a:p>
            <a:pPr lvl="1"/>
            <a:r>
              <a:rPr lang="pl-PL" dirty="0"/>
              <a:t>Tag-i (są po stronie IoT Hub używane do znalezienia urządzenia)</a:t>
            </a:r>
          </a:p>
          <a:p>
            <a:r>
              <a:rPr lang="pl-PL" dirty="0"/>
              <a:t>Możliwość wywoływania metody (i odbierania wyniku)</a:t>
            </a:r>
          </a:p>
          <a:p>
            <a:r>
              <a:rPr lang="pl-PL" dirty="0"/>
              <a:t>Język kwerend</a:t>
            </a:r>
          </a:p>
          <a:p>
            <a:r>
              <a:rPr lang="pl-PL" dirty="0"/>
              <a:t>Wywołanie może być kolejkowane i ograniczone</a:t>
            </a:r>
          </a:p>
          <a:p>
            <a:pPr lvl="1"/>
            <a:r>
              <a:rPr lang="pl-PL" dirty="0"/>
              <a:t>Na przykład – na zbiorze urządzeń wygenerowanym w wyniku działania kwerendy</a:t>
            </a:r>
            <a:endParaRPr lang="en-US" dirty="0"/>
          </a:p>
        </p:txBody>
      </p:sp>
    </p:spTree>
    <p:extLst>
      <p:ext uri="{BB962C8B-B14F-4D97-AF65-F5344CB8AC3E}">
        <p14:creationId xmlns:p14="http://schemas.microsoft.com/office/powerpoint/2010/main" val="20871619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Przykład Device </a:t>
            </a:r>
            <a:r>
              <a:rPr lang="pl-PL" dirty="0" err="1"/>
              <a:t>Twin</a:t>
            </a:r>
            <a:endParaRPr lang="en-US" dirty="0"/>
          </a:p>
        </p:txBody>
      </p:sp>
      <p:sp>
        <p:nvSpPr>
          <p:cNvPr id="4" name="Text Placeholder 3"/>
          <p:cNvSpPr>
            <a:spLocks noGrp="1"/>
          </p:cNvSpPr>
          <p:nvPr>
            <p:ph type="body" sz="quarter" idx="10"/>
          </p:nvPr>
        </p:nvSpPr>
        <p:spPr>
          <a:xfrm>
            <a:off x="269239" y="1197322"/>
            <a:ext cx="5217161" cy="5278368"/>
          </a:xfrm>
        </p:spPr>
        <p:txBody>
          <a:bodyPr/>
          <a:lstStyle/>
          <a:p>
            <a:r>
              <a:rPr lang="en-US" sz="1400" dirty="0"/>
              <a:t> {                                                                      </a:t>
            </a:r>
          </a:p>
          <a:p>
            <a:r>
              <a:rPr lang="en-US" sz="1400" dirty="0"/>
              <a:t>        "</a:t>
            </a:r>
            <a:r>
              <a:rPr lang="en-US" sz="1400" dirty="0" err="1"/>
              <a:t>deviceId</a:t>
            </a:r>
            <a:r>
              <a:rPr lang="en-US" sz="1400" dirty="0"/>
              <a:t>": "</a:t>
            </a:r>
            <a:r>
              <a:rPr lang="en-US" sz="1400" dirty="0" err="1"/>
              <a:t>myDeviceId</a:t>
            </a:r>
            <a:r>
              <a:rPr lang="en-US" sz="1400" dirty="0"/>
              <a:t>",                                            </a:t>
            </a:r>
          </a:p>
          <a:p>
            <a:r>
              <a:rPr lang="en-US" sz="1400" dirty="0"/>
              <a:t>        "</a:t>
            </a:r>
            <a:r>
              <a:rPr lang="en-US" sz="1400" dirty="0" err="1"/>
              <a:t>etag</a:t>
            </a:r>
            <a:r>
              <a:rPr lang="en-US" sz="1400" dirty="0"/>
              <a:t>": "</a:t>
            </a:r>
            <a:r>
              <a:rPr lang="en-US" sz="1400" dirty="0" err="1"/>
              <a:t>AAAAAAAAAAc</a:t>
            </a:r>
            <a:r>
              <a:rPr lang="en-US" sz="1400" dirty="0"/>
              <a:t>=",                                              </a:t>
            </a:r>
          </a:p>
          <a:p>
            <a:r>
              <a:rPr lang="en-US" sz="1400" dirty="0"/>
              <a:t>        "</a:t>
            </a:r>
            <a:r>
              <a:rPr lang="en-US" sz="2000" b="1" dirty="0"/>
              <a:t>tags</a:t>
            </a:r>
            <a:r>
              <a:rPr lang="en-US" sz="1400" dirty="0"/>
              <a:t>": {                                                            </a:t>
            </a:r>
          </a:p>
          <a:p>
            <a:r>
              <a:rPr lang="en-US" sz="1400" dirty="0"/>
              <a:t>            "location": {                                                      </a:t>
            </a:r>
          </a:p>
          <a:p>
            <a:r>
              <a:rPr lang="en-US" sz="1400" dirty="0"/>
              <a:t>                "region": "US",                                                  </a:t>
            </a:r>
          </a:p>
          <a:p>
            <a:r>
              <a:rPr lang="en-US" sz="1400" dirty="0"/>
              <a:t>                "plant": "Redmond43"                                             </a:t>
            </a:r>
          </a:p>
          <a:p>
            <a:r>
              <a:rPr lang="en-US" sz="1400" dirty="0"/>
              <a:t>            }                                                                  </a:t>
            </a:r>
          </a:p>
          <a:p>
            <a:r>
              <a:rPr lang="en-US" sz="1400" dirty="0"/>
              <a:t>        },                                                                   </a:t>
            </a:r>
          </a:p>
          <a:p>
            <a:r>
              <a:rPr lang="en-US" sz="1400" dirty="0"/>
              <a:t>        "properties": {                                                      </a:t>
            </a:r>
          </a:p>
          <a:p>
            <a:r>
              <a:rPr lang="en-US" sz="1400" dirty="0"/>
              <a:t>            "</a:t>
            </a:r>
            <a:r>
              <a:rPr lang="en-US" sz="2000" b="1" dirty="0"/>
              <a:t>desired</a:t>
            </a:r>
            <a:r>
              <a:rPr lang="en-US" sz="1400" dirty="0"/>
              <a:t>": {                                                       </a:t>
            </a:r>
          </a:p>
          <a:p>
            <a:r>
              <a:rPr lang="en-US" sz="1400" dirty="0"/>
              <a:t>                "</a:t>
            </a:r>
            <a:r>
              <a:rPr lang="en-US" sz="1400" dirty="0" err="1"/>
              <a:t>telemetryConfig</a:t>
            </a:r>
            <a:r>
              <a:rPr lang="en-US" sz="1400" dirty="0"/>
              <a:t>": {                                             </a:t>
            </a:r>
          </a:p>
          <a:p>
            <a:r>
              <a:rPr lang="en-US" sz="1400" dirty="0"/>
              <a:t>                    "</a:t>
            </a:r>
            <a:r>
              <a:rPr lang="en-US" sz="1400" dirty="0" err="1"/>
              <a:t>configId</a:t>
            </a:r>
            <a:r>
              <a:rPr lang="en-US" sz="1400" dirty="0"/>
              <a:t>": "db00ebf5-eeeb-42be-86a1-458cccb69e57",            </a:t>
            </a:r>
          </a:p>
          <a:p>
            <a:r>
              <a:rPr lang="en-US" sz="1400" dirty="0"/>
              <a:t>                    "</a:t>
            </a:r>
            <a:r>
              <a:rPr lang="en-US" sz="1400" dirty="0" err="1"/>
              <a:t>sendFrequencyInSecs</a:t>
            </a:r>
            <a:r>
              <a:rPr lang="en-US" sz="1400" dirty="0"/>
              <a:t>": 300                                          </a:t>
            </a:r>
          </a:p>
          <a:p>
            <a:r>
              <a:rPr lang="en-US" sz="1400" dirty="0"/>
              <a:t>                },                                                               </a:t>
            </a:r>
          </a:p>
          <a:p>
            <a:r>
              <a:rPr lang="en-US" sz="1400" dirty="0"/>
              <a:t>                "$metadata": {                                                   </a:t>
            </a:r>
          </a:p>
          <a:p>
            <a:r>
              <a:rPr lang="en-US" sz="1400" dirty="0"/>
              <a:t>                ...                                                     </a:t>
            </a:r>
          </a:p>
          <a:p>
            <a:r>
              <a:rPr lang="en-US" sz="1400" dirty="0"/>
              <a:t>                },                                                               </a:t>
            </a:r>
          </a:p>
          <a:p>
            <a:r>
              <a:rPr lang="en-US" sz="1400" dirty="0"/>
              <a:t>                "$version": 4                                                    </a:t>
            </a:r>
          </a:p>
          <a:p>
            <a:r>
              <a:rPr lang="en-US" sz="1400" dirty="0"/>
              <a:t>            }, </a:t>
            </a:r>
            <a:r>
              <a:rPr lang="pl-PL" sz="1400" dirty="0"/>
              <a:t>….</a:t>
            </a:r>
            <a:r>
              <a:rPr lang="en-US" sz="1400" dirty="0"/>
              <a:t>                                                              </a:t>
            </a:r>
          </a:p>
        </p:txBody>
      </p:sp>
      <p:sp>
        <p:nvSpPr>
          <p:cNvPr id="5" name="Text Placeholder 3"/>
          <p:cNvSpPr txBox="1">
            <a:spLocks/>
          </p:cNvSpPr>
          <p:nvPr/>
        </p:nvSpPr>
        <p:spPr>
          <a:xfrm>
            <a:off x="6707919" y="1189176"/>
            <a:ext cx="5217161" cy="4431983"/>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235"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3972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730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79851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3029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pl-PL" sz="1400" dirty="0"/>
              <a:t>…. </a:t>
            </a:r>
            <a:r>
              <a:rPr lang="en-US" sz="1400" dirty="0"/>
              <a:t>},                                                                 </a:t>
            </a:r>
          </a:p>
          <a:p>
            <a:r>
              <a:rPr lang="en-US" sz="1400" dirty="0"/>
              <a:t>            "</a:t>
            </a:r>
            <a:r>
              <a:rPr lang="en-US" sz="2000" b="1" dirty="0"/>
              <a:t>reported</a:t>
            </a:r>
            <a:r>
              <a:rPr lang="en-US" sz="1400" dirty="0"/>
              <a:t>": {                                                      </a:t>
            </a:r>
          </a:p>
          <a:p>
            <a:r>
              <a:rPr lang="en-US" sz="1400" dirty="0"/>
              <a:t>                "connectivity": {                                                </a:t>
            </a:r>
          </a:p>
          <a:p>
            <a:r>
              <a:rPr lang="en-US" sz="1400" dirty="0"/>
              <a:t>                    "type": "cellular"                            </a:t>
            </a:r>
          </a:p>
          <a:p>
            <a:r>
              <a:rPr lang="en-US" sz="1400" dirty="0"/>
              <a:t>                },                                                               </a:t>
            </a:r>
          </a:p>
          <a:p>
            <a:r>
              <a:rPr lang="en-US" sz="1400" dirty="0"/>
              <a:t>                "</a:t>
            </a:r>
            <a:r>
              <a:rPr lang="en-US" sz="1400" dirty="0" err="1"/>
              <a:t>telemetryConfig</a:t>
            </a:r>
            <a:r>
              <a:rPr lang="en-US" sz="1400" dirty="0"/>
              <a:t>": {                                             </a:t>
            </a:r>
          </a:p>
          <a:p>
            <a:r>
              <a:rPr lang="en-US" sz="1400" dirty="0"/>
              <a:t>                    "</a:t>
            </a:r>
            <a:r>
              <a:rPr lang="en-US" sz="1400" dirty="0" err="1"/>
              <a:t>configId</a:t>
            </a:r>
            <a:r>
              <a:rPr lang="en-US" sz="1400" dirty="0"/>
              <a:t>": "db00ebf5-eeeb-42be-86a1-458cccb69e57",            </a:t>
            </a:r>
          </a:p>
          <a:p>
            <a:r>
              <a:rPr lang="en-US" sz="1400" dirty="0"/>
              <a:t>                    "</a:t>
            </a:r>
            <a:r>
              <a:rPr lang="en-US" sz="1400" dirty="0" err="1"/>
              <a:t>sendFrequencyInSecs</a:t>
            </a:r>
            <a:r>
              <a:rPr lang="en-US" sz="1400" dirty="0"/>
              <a:t>": 300,                                         </a:t>
            </a:r>
          </a:p>
          <a:p>
            <a:r>
              <a:rPr lang="en-US" sz="1400" dirty="0"/>
              <a:t>                    "status": "Success"                                            </a:t>
            </a:r>
          </a:p>
          <a:p>
            <a:r>
              <a:rPr lang="en-US" sz="1400" dirty="0"/>
              <a:t>                },                                                               </a:t>
            </a:r>
          </a:p>
          <a:p>
            <a:r>
              <a:rPr lang="en-US" sz="1400" dirty="0"/>
              <a:t>                "$metadata": {                                                   </a:t>
            </a:r>
          </a:p>
          <a:p>
            <a:r>
              <a:rPr lang="en-US" sz="1400" dirty="0"/>
              <a:t>                ...                                                </a:t>
            </a:r>
          </a:p>
          <a:p>
            <a:r>
              <a:rPr lang="en-US" sz="1400" dirty="0"/>
              <a:t>                },                                                               </a:t>
            </a:r>
          </a:p>
          <a:p>
            <a:r>
              <a:rPr lang="en-US" sz="1400" dirty="0"/>
              <a:t>                "$version": 7                                                    </a:t>
            </a:r>
          </a:p>
          <a:p>
            <a:r>
              <a:rPr lang="en-US" sz="1400" dirty="0"/>
              <a:t>            }                                                                  </a:t>
            </a:r>
          </a:p>
          <a:p>
            <a:r>
              <a:rPr lang="en-US" sz="1400" dirty="0"/>
              <a:t>        }                                                                    </a:t>
            </a:r>
          </a:p>
          <a:p>
            <a:r>
              <a:rPr lang="en-US" sz="1400" dirty="0"/>
              <a:t>    }</a:t>
            </a:r>
          </a:p>
        </p:txBody>
      </p:sp>
    </p:spTree>
    <p:extLst>
      <p:ext uri="{BB962C8B-B14F-4D97-AF65-F5344CB8AC3E}">
        <p14:creationId xmlns:p14="http://schemas.microsoft.com/office/powerpoint/2010/main" val="37729575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Aktualizacja właściwości</a:t>
            </a:r>
            <a:endParaRPr lang="en-US" dirty="0"/>
          </a:p>
        </p:txBody>
      </p:sp>
      <p:sp>
        <p:nvSpPr>
          <p:cNvPr id="4" name="Text Placeholder 3"/>
          <p:cNvSpPr>
            <a:spLocks noGrp="1"/>
          </p:cNvSpPr>
          <p:nvPr>
            <p:ph type="body" sz="quarter" idx="10"/>
          </p:nvPr>
        </p:nvSpPr>
        <p:spPr>
          <a:xfrm>
            <a:off x="269239" y="1197322"/>
            <a:ext cx="11653522" cy="5539978"/>
          </a:xfrm>
        </p:spPr>
        <p:txBody>
          <a:bodyPr/>
          <a:lstStyle/>
          <a:p>
            <a:r>
              <a:rPr lang="pl-PL" sz="2000" i="1" dirty="0">
                <a:solidFill>
                  <a:srgbClr val="000000"/>
                </a:solidFill>
              </a:rPr>
              <a:t>1. Zdarzenie na „uaktualnienie”</a:t>
            </a:r>
          </a:p>
          <a:p>
            <a:r>
              <a:rPr lang="en-US" sz="2000" dirty="0">
                <a:solidFill>
                  <a:srgbClr val="0000FF"/>
                </a:solidFill>
              </a:rPr>
              <a:t>await</a:t>
            </a:r>
            <a:r>
              <a:rPr lang="en-US" sz="2000" dirty="0">
                <a:solidFill>
                  <a:srgbClr val="000000"/>
                </a:solidFill>
              </a:rPr>
              <a:t> dcPC1.SetDesiredPropertyUpdateCallback(devicePC1_configupdate, </a:t>
            </a:r>
            <a:r>
              <a:rPr lang="en-US" sz="2000" dirty="0">
                <a:solidFill>
                  <a:srgbClr val="0000FF"/>
                </a:solidFill>
              </a:rPr>
              <a:t>null</a:t>
            </a:r>
            <a:r>
              <a:rPr lang="en-US" sz="2000" dirty="0">
                <a:solidFill>
                  <a:srgbClr val="000000"/>
                </a:solidFill>
              </a:rPr>
              <a:t>);</a:t>
            </a:r>
            <a:endParaRPr lang="pl-PL" sz="2000" dirty="0">
              <a:solidFill>
                <a:srgbClr val="000000"/>
              </a:solidFill>
            </a:endParaRPr>
          </a:p>
          <a:p>
            <a:pPr>
              <a:spcBef>
                <a:spcPts val="1200"/>
              </a:spcBef>
            </a:pPr>
            <a:r>
              <a:rPr lang="pl-PL" sz="2000" i="1" dirty="0">
                <a:solidFill>
                  <a:srgbClr val="000000"/>
                </a:solidFill>
              </a:rPr>
              <a:t>2. Aktualizacja ( z serwera)</a:t>
            </a:r>
          </a:p>
          <a:p>
            <a:r>
              <a:rPr lang="en-US" sz="2000" dirty="0" err="1">
                <a:solidFill>
                  <a:srgbClr val="0000FF"/>
                </a:solidFill>
              </a:rPr>
              <a:t>var</a:t>
            </a:r>
            <a:r>
              <a:rPr lang="en-US" sz="2000" dirty="0">
                <a:solidFill>
                  <a:srgbClr val="000000"/>
                </a:solidFill>
              </a:rPr>
              <a:t> pc1Twin = </a:t>
            </a:r>
            <a:r>
              <a:rPr lang="en-US" sz="2000" dirty="0">
                <a:solidFill>
                  <a:srgbClr val="0000FF"/>
                </a:solidFill>
              </a:rPr>
              <a:t>await</a:t>
            </a:r>
            <a:r>
              <a:rPr lang="en-US" sz="2000" dirty="0">
                <a:solidFill>
                  <a:srgbClr val="000000"/>
                </a:solidFill>
              </a:rPr>
              <a:t> </a:t>
            </a:r>
            <a:r>
              <a:rPr lang="en-US" sz="2000" dirty="0" err="1">
                <a:solidFill>
                  <a:srgbClr val="000000"/>
                </a:solidFill>
              </a:rPr>
              <a:t>rm.GetTwinAsync</a:t>
            </a:r>
            <a:r>
              <a:rPr lang="en-US" sz="2000" dirty="0">
                <a:solidFill>
                  <a:srgbClr val="000000"/>
                </a:solidFill>
              </a:rPr>
              <a:t>(</a:t>
            </a:r>
            <a:r>
              <a:rPr lang="en-US" sz="2000" dirty="0">
                <a:solidFill>
                  <a:srgbClr val="A31515"/>
                </a:solidFill>
              </a:rPr>
              <a:t>"PC1"</a:t>
            </a:r>
            <a:r>
              <a:rPr lang="en-US" sz="2000" dirty="0">
                <a:solidFill>
                  <a:srgbClr val="000000"/>
                </a:solidFill>
              </a:rPr>
              <a:t>);</a:t>
            </a:r>
            <a:endParaRPr lang="pl-PL" sz="2000" dirty="0">
              <a:solidFill>
                <a:srgbClr val="000000"/>
              </a:solidFill>
            </a:endParaRPr>
          </a:p>
          <a:p>
            <a:r>
              <a:rPr lang="en-US" sz="2000" dirty="0" err="1">
                <a:solidFill>
                  <a:srgbClr val="0000FF"/>
                </a:solidFill>
              </a:rPr>
              <a:t>var</a:t>
            </a:r>
            <a:r>
              <a:rPr lang="en-US" sz="2000" dirty="0">
                <a:solidFill>
                  <a:srgbClr val="000000"/>
                </a:solidFill>
              </a:rPr>
              <a:t> patchPC1 = </a:t>
            </a:r>
            <a:r>
              <a:rPr lang="en-US" sz="2000" dirty="0">
                <a:solidFill>
                  <a:srgbClr val="0000FF"/>
                </a:solidFill>
              </a:rPr>
              <a:t>new</a:t>
            </a:r>
            <a:r>
              <a:rPr lang="pl-PL" sz="2000" dirty="0">
                <a:solidFill>
                  <a:srgbClr val="000000"/>
                </a:solidFill>
              </a:rPr>
              <a:t> </a:t>
            </a:r>
            <a:r>
              <a:rPr lang="en-US" sz="2000" dirty="0">
                <a:solidFill>
                  <a:srgbClr val="000000"/>
                </a:solidFill>
              </a:rPr>
              <a:t>{</a:t>
            </a:r>
            <a:r>
              <a:rPr lang="pl-PL" sz="2000" dirty="0">
                <a:solidFill>
                  <a:srgbClr val="000000"/>
                </a:solidFill>
              </a:rPr>
              <a:t> </a:t>
            </a:r>
            <a:r>
              <a:rPr lang="en-US" sz="2000" dirty="0">
                <a:solidFill>
                  <a:srgbClr val="000000"/>
                </a:solidFill>
              </a:rPr>
              <a:t>properties = </a:t>
            </a:r>
            <a:r>
              <a:rPr lang="en-US" sz="2000" dirty="0">
                <a:solidFill>
                  <a:srgbClr val="0000FF"/>
                </a:solidFill>
              </a:rPr>
              <a:t>new</a:t>
            </a:r>
            <a:r>
              <a:rPr lang="pl-PL" sz="2000" dirty="0">
                <a:solidFill>
                  <a:srgbClr val="000000"/>
                </a:solidFill>
              </a:rPr>
              <a:t> </a:t>
            </a:r>
            <a:r>
              <a:rPr lang="en-US" sz="2000" dirty="0">
                <a:solidFill>
                  <a:srgbClr val="000000"/>
                </a:solidFill>
              </a:rPr>
              <a:t>{</a:t>
            </a:r>
            <a:r>
              <a:rPr lang="pl-PL" sz="2000" dirty="0">
                <a:solidFill>
                  <a:srgbClr val="000000"/>
                </a:solidFill>
              </a:rPr>
              <a:t> </a:t>
            </a:r>
            <a:r>
              <a:rPr lang="en-US" sz="2000" dirty="0">
                <a:solidFill>
                  <a:srgbClr val="000000"/>
                </a:solidFill>
              </a:rPr>
              <a:t>desired = </a:t>
            </a:r>
            <a:r>
              <a:rPr lang="en-US" sz="2000" dirty="0">
                <a:solidFill>
                  <a:srgbClr val="0000FF"/>
                </a:solidFill>
              </a:rPr>
              <a:t>new</a:t>
            </a:r>
            <a:r>
              <a:rPr lang="en-US" sz="2000" dirty="0">
                <a:solidFill>
                  <a:srgbClr val="000000"/>
                </a:solidFill>
              </a:rPr>
              <a:t> {</a:t>
            </a:r>
            <a:r>
              <a:rPr lang="pl-PL" sz="2000" dirty="0">
                <a:solidFill>
                  <a:srgbClr val="000000"/>
                </a:solidFill>
              </a:rPr>
              <a:t> </a:t>
            </a:r>
            <a:r>
              <a:rPr lang="en-US" sz="2000" dirty="0" err="1">
                <a:solidFill>
                  <a:srgbClr val="000000"/>
                </a:solidFill>
              </a:rPr>
              <a:t>configUpdated</a:t>
            </a:r>
            <a:r>
              <a:rPr lang="en-US" sz="2000" dirty="0">
                <a:solidFill>
                  <a:srgbClr val="000000"/>
                </a:solidFill>
              </a:rPr>
              <a:t> =</a:t>
            </a:r>
            <a:r>
              <a:rPr lang="pl-PL" sz="2000" dirty="0">
                <a:solidFill>
                  <a:srgbClr val="000000"/>
                </a:solidFill>
              </a:rPr>
              <a:t> </a:t>
            </a:r>
            <a:r>
              <a:rPr lang="en-US" sz="2000" dirty="0" err="1">
                <a:solidFill>
                  <a:srgbClr val="2B91AF"/>
                </a:solidFill>
              </a:rPr>
              <a:t>DateTime</a:t>
            </a:r>
            <a:r>
              <a:rPr lang="en-US" sz="2000" dirty="0" err="1">
                <a:solidFill>
                  <a:srgbClr val="000000"/>
                </a:solidFill>
              </a:rPr>
              <a:t>.UtcNow</a:t>
            </a:r>
            <a:r>
              <a:rPr lang="en-US" sz="2000" dirty="0">
                <a:solidFill>
                  <a:srgbClr val="000000"/>
                </a:solidFill>
              </a:rPr>
              <a:t>,</a:t>
            </a:r>
            <a:r>
              <a:rPr lang="pl-PL" sz="2000" dirty="0">
                <a:solidFill>
                  <a:srgbClr val="000000"/>
                </a:solidFill>
              </a:rPr>
              <a:t>…</a:t>
            </a:r>
          </a:p>
          <a:p>
            <a:r>
              <a:rPr lang="en-US" sz="2000" dirty="0">
                <a:solidFill>
                  <a:srgbClr val="0000FF"/>
                </a:solidFill>
              </a:rPr>
              <a:t>await</a:t>
            </a:r>
            <a:r>
              <a:rPr lang="en-US" sz="2000" dirty="0">
                <a:solidFill>
                  <a:srgbClr val="000000"/>
                </a:solidFill>
              </a:rPr>
              <a:t> </a:t>
            </a:r>
            <a:r>
              <a:rPr lang="en-US" sz="2000" dirty="0" err="1">
                <a:solidFill>
                  <a:srgbClr val="000000"/>
                </a:solidFill>
              </a:rPr>
              <a:t>rm.UpdateTwinAsync</a:t>
            </a:r>
            <a:r>
              <a:rPr lang="en-US" sz="2000" dirty="0">
                <a:solidFill>
                  <a:srgbClr val="000000"/>
                </a:solidFill>
              </a:rPr>
              <a:t>(</a:t>
            </a:r>
            <a:r>
              <a:rPr lang="en-US" sz="2000" dirty="0">
                <a:solidFill>
                  <a:srgbClr val="A31515"/>
                </a:solidFill>
              </a:rPr>
              <a:t>"PC1"</a:t>
            </a:r>
            <a:r>
              <a:rPr lang="en-US" sz="2000" dirty="0">
                <a:solidFill>
                  <a:srgbClr val="000000"/>
                </a:solidFill>
              </a:rPr>
              <a:t>, </a:t>
            </a:r>
            <a:r>
              <a:rPr lang="en-US" sz="2000" dirty="0" err="1">
                <a:solidFill>
                  <a:srgbClr val="2B91AF"/>
                </a:solidFill>
              </a:rPr>
              <a:t>JsonConvert</a:t>
            </a:r>
            <a:r>
              <a:rPr lang="en-US" sz="2000" dirty="0" err="1">
                <a:solidFill>
                  <a:srgbClr val="000000"/>
                </a:solidFill>
              </a:rPr>
              <a:t>.SerializeObject</a:t>
            </a:r>
            <a:r>
              <a:rPr lang="en-US" sz="2000" dirty="0">
                <a:solidFill>
                  <a:srgbClr val="000000"/>
                </a:solidFill>
              </a:rPr>
              <a:t>(patchPC1),pc1Twin.ETag);</a:t>
            </a:r>
            <a:endParaRPr lang="pl-PL" sz="2000" dirty="0">
              <a:solidFill>
                <a:srgbClr val="000000"/>
              </a:solidFill>
            </a:endParaRPr>
          </a:p>
          <a:p>
            <a:pPr>
              <a:spcBef>
                <a:spcPts val="1200"/>
              </a:spcBef>
            </a:pPr>
            <a:r>
              <a:rPr lang="pl-PL" sz="2000" i="1" dirty="0">
                <a:solidFill>
                  <a:srgbClr val="000000"/>
                </a:solidFill>
              </a:rPr>
              <a:t>3. Odebranie zdarzenia</a:t>
            </a:r>
          </a:p>
          <a:p>
            <a:r>
              <a:rPr lang="en-US" sz="2000" dirty="0" err="1">
                <a:solidFill>
                  <a:srgbClr val="2B91AF"/>
                </a:solidFill>
              </a:rPr>
              <a:t>DeviceClient</a:t>
            </a:r>
            <a:r>
              <a:rPr lang="en-US" sz="2000" dirty="0">
                <a:solidFill>
                  <a:srgbClr val="000000"/>
                </a:solidFill>
              </a:rPr>
              <a:t> dcPC1</a:t>
            </a:r>
            <a:endParaRPr lang="pl-PL" sz="2000" dirty="0">
              <a:solidFill>
                <a:srgbClr val="000000"/>
              </a:solidFill>
            </a:endParaRPr>
          </a:p>
          <a:p>
            <a:r>
              <a:rPr lang="en-US" sz="2000" dirty="0">
                <a:solidFill>
                  <a:srgbClr val="0000FF"/>
                </a:solidFill>
              </a:rPr>
              <a:t>private</a:t>
            </a:r>
            <a:r>
              <a:rPr lang="en-US" sz="2000" dirty="0">
                <a:solidFill>
                  <a:srgbClr val="000000"/>
                </a:solidFill>
              </a:rPr>
              <a:t> </a:t>
            </a:r>
            <a:r>
              <a:rPr lang="en-US" sz="2000" dirty="0">
                <a:solidFill>
                  <a:srgbClr val="0000FF"/>
                </a:solidFill>
              </a:rPr>
              <a:t>static</a:t>
            </a:r>
            <a:r>
              <a:rPr lang="en-US" sz="2000" dirty="0">
                <a:solidFill>
                  <a:srgbClr val="000000"/>
                </a:solidFill>
              </a:rPr>
              <a:t> </a:t>
            </a:r>
            <a:r>
              <a:rPr lang="en-US" sz="2000" dirty="0" err="1">
                <a:solidFill>
                  <a:srgbClr val="0000FF"/>
                </a:solidFill>
              </a:rPr>
              <a:t>async</a:t>
            </a:r>
            <a:r>
              <a:rPr lang="en-US" sz="2000" dirty="0">
                <a:solidFill>
                  <a:srgbClr val="000000"/>
                </a:solidFill>
              </a:rPr>
              <a:t> </a:t>
            </a:r>
            <a:r>
              <a:rPr lang="en-US" sz="2000" dirty="0">
                <a:solidFill>
                  <a:srgbClr val="2B91AF"/>
                </a:solidFill>
              </a:rPr>
              <a:t>Task</a:t>
            </a:r>
            <a:r>
              <a:rPr lang="en-US" sz="2000" dirty="0">
                <a:solidFill>
                  <a:srgbClr val="000000"/>
                </a:solidFill>
              </a:rPr>
              <a:t> devicePC1_configupdate(</a:t>
            </a:r>
            <a:r>
              <a:rPr lang="en-US" sz="2000" dirty="0" err="1">
                <a:solidFill>
                  <a:srgbClr val="2B91AF"/>
                </a:solidFill>
              </a:rPr>
              <a:t>TwinCollection</a:t>
            </a:r>
            <a:r>
              <a:rPr lang="en-US" sz="2000" dirty="0">
                <a:solidFill>
                  <a:srgbClr val="000000"/>
                </a:solidFill>
              </a:rPr>
              <a:t> </a:t>
            </a:r>
            <a:r>
              <a:rPr lang="en-US" sz="2000" dirty="0" err="1">
                <a:solidFill>
                  <a:srgbClr val="000000"/>
                </a:solidFill>
              </a:rPr>
              <a:t>desiredProperties</a:t>
            </a:r>
            <a:r>
              <a:rPr lang="en-US" sz="2000" dirty="0">
                <a:solidFill>
                  <a:srgbClr val="000000"/>
                </a:solidFill>
              </a:rPr>
              <a:t>, </a:t>
            </a:r>
            <a:r>
              <a:rPr lang="en-US" sz="2000" dirty="0">
                <a:solidFill>
                  <a:srgbClr val="0000FF"/>
                </a:solidFill>
              </a:rPr>
              <a:t>object</a:t>
            </a:r>
            <a:r>
              <a:rPr lang="en-US" sz="2000" dirty="0">
                <a:solidFill>
                  <a:srgbClr val="000000"/>
                </a:solidFill>
              </a:rPr>
              <a:t> </a:t>
            </a:r>
            <a:r>
              <a:rPr lang="en-US" sz="2000" dirty="0" err="1">
                <a:solidFill>
                  <a:srgbClr val="000000"/>
                </a:solidFill>
              </a:rPr>
              <a:t>userContext</a:t>
            </a:r>
            <a:r>
              <a:rPr lang="en-US" sz="2000" dirty="0">
                <a:solidFill>
                  <a:srgbClr val="000000"/>
                </a:solidFill>
              </a:rPr>
              <a:t>)</a:t>
            </a:r>
            <a:r>
              <a:rPr lang="pl-PL" sz="2000" dirty="0">
                <a:solidFill>
                  <a:srgbClr val="000000"/>
                </a:solidFill>
              </a:rPr>
              <a:t> </a:t>
            </a:r>
            <a:r>
              <a:rPr lang="en-US" sz="2000" dirty="0">
                <a:solidFill>
                  <a:srgbClr val="000000"/>
                </a:solidFill>
              </a:rPr>
              <a:t>{</a:t>
            </a:r>
          </a:p>
          <a:p>
            <a:r>
              <a:rPr lang="en-US" sz="2000" dirty="0" err="1">
                <a:solidFill>
                  <a:srgbClr val="2B91AF"/>
                </a:solidFill>
              </a:rPr>
              <a:t>TwinCollection</a:t>
            </a:r>
            <a:r>
              <a:rPr lang="en-US" sz="2000" dirty="0">
                <a:solidFill>
                  <a:srgbClr val="000000"/>
                </a:solidFill>
              </a:rPr>
              <a:t> </a:t>
            </a:r>
            <a:r>
              <a:rPr lang="en-US" sz="2000" dirty="0" err="1">
                <a:solidFill>
                  <a:srgbClr val="000000"/>
                </a:solidFill>
              </a:rPr>
              <a:t>reportedProperties</a:t>
            </a:r>
            <a:r>
              <a:rPr lang="en-US" sz="2000" dirty="0">
                <a:solidFill>
                  <a:srgbClr val="000000"/>
                </a:solidFill>
              </a:rPr>
              <a:t> = </a:t>
            </a:r>
            <a:r>
              <a:rPr lang="en-US" sz="2000" dirty="0">
                <a:solidFill>
                  <a:srgbClr val="0000FF"/>
                </a:solidFill>
              </a:rPr>
              <a:t>new</a:t>
            </a:r>
            <a:r>
              <a:rPr lang="en-US" sz="2000" dirty="0">
                <a:solidFill>
                  <a:srgbClr val="000000"/>
                </a:solidFill>
              </a:rPr>
              <a:t> </a:t>
            </a:r>
            <a:r>
              <a:rPr lang="en-US" sz="2000" dirty="0" err="1">
                <a:solidFill>
                  <a:srgbClr val="2B91AF"/>
                </a:solidFill>
              </a:rPr>
              <a:t>TwinCollection</a:t>
            </a:r>
            <a:r>
              <a:rPr lang="en-US" sz="2000" dirty="0">
                <a:solidFill>
                  <a:srgbClr val="000000"/>
                </a:solidFill>
              </a:rPr>
              <a:t>();</a:t>
            </a:r>
          </a:p>
          <a:p>
            <a:r>
              <a:rPr lang="en-US" sz="2000" dirty="0" err="1">
                <a:solidFill>
                  <a:srgbClr val="000000"/>
                </a:solidFill>
              </a:rPr>
              <a:t>reportedProperties</a:t>
            </a:r>
            <a:r>
              <a:rPr lang="en-US" sz="2000" dirty="0">
                <a:solidFill>
                  <a:srgbClr val="000000"/>
                </a:solidFill>
              </a:rPr>
              <a:t>[</a:t>
            </a:r>
            <a:r>
              <a:rPr lang="en-US" sz="2000" dirty="0">
                <a:solidFill>
                  <a:srgbClr val="A31515"/>
                </a:solidFill>
              </a:rPr>
              <a:t>"</a:t>
            </a:r>
            <a:r>
              <a:rPr lang="en-US" sz="2000" dirty="0" err="1">
                <a:solidFill>
                  <a:srgbClr val="A31515"/>
                </a:solidFill>
              </a:rPr>
              <a:t>MyProp</a:t>
            </a:r>
            <a:r>
              <a:rPr lang="en-US" sz="2000" dirty="0">
                <a:solidFill>
                  <a:srgbClr val="A31515"/>
                </a:solidFill>
              </a:rPr>
              <a:t>"</a:t>
            </a:r>
            <a:r>
              <a:rPr lang="en-US" sz="2000" dirty="0">
                <a:solidFill>
                  <a:srgbClr val="000000"/>
                </a:solidFill>
              </a:rPr>
              <a:t>] = 123;</a:t>
            </a:r>
          </a:p>
          <a:p>
            <a:r>
              <a:rPr lang="pl-PL" sz="2000" b="1" dirty="0">
                <a:solidFill>
                  <a:srgbClr val="0000FF"/>
                </a:solidFill>
              </a:rPr>
              <a:t>a</a:t>
            </a:r>
            <a:r>
              <a:rPr lang="en-US" sz="2000" b="1" dirty="0">
                <a:solidFill>
                  <a:srgbClr val="0000FF"/>
                </a:solidFill>
              </a:rPr>
              <a:t>wait</a:t>
            </a:r>
            <a:r>
              <a:rPr lang="pl-PL" sz="2000" b="1" dirty="0">
                <a:solidFill>
                  <a:srgbClr val="0000FF"/>
                </a:solidFill>
              </a:rPr>
              <a:t> </a:t>
            </a:r>
            <a:r>
              <a:rPr lang="en-US" sz="2000" b="1" dirty="0">
                <a:solidFill>
                  <a:srgbClr val="000000"/>
                </a:solidFill>
              </a:rPr>
              <a:t>dcPC1.UpdateReportedPropertiesAsync(</a:t>
            </a:r>
            <a:r>
              <a:rPr lang="en-US" sz="2000" b="1" dirty="0" err="1">
                <a:solidFill>
                  <a:srgbClr val="000000"/>
                </a:solidFill>
              </a:rPr>
              <a:t>reportedProperties</a:t>
            </a:r>
            <a:r>
              <a:rPr lang="en-US" sz="2000" b="1" dirty="0">
                <a:solidFill>
                  <a:srgbClr val="000000"/>
                </a:solidFill>
              </a:rPr>
              <a:t>);</a:t>
            </a:r>
            <a:endParaRPr lang="pl-PL" sz="2000" b="1" dirty="0">
              <a:solidFill>
                <a:srgbClr val="000000"/>
              </a:solidFill>
            </a:endParaRPr>
          </a:p>
          <a:p>
            <a:endParaRPr lang="en-US" sz="2000" dirty="0"/>
          </a:p>
        </p:txBody>
      </p:sp>
      <p:cxnSp>
        <p:nvCxnSpPr>
          <p:cNvPr id="6" name="Straight Connector 5"/>
          <p:cNvCxnSpPr>
            <a:cxnSpLocks/>
          </p:cNvCxnSpPr>
          <p:nvPr/>
        </p:nvCxnSpPr>
        <p:spPr>
          <a:xfrm flipV="1">
            <a:off x="0" y="1955513"/>
            <a:ext cx="12192000" cy="12987"/>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a:cxnSpLocks/>
          </p:cNvCxnSpPr>
          <p:nvPr/>
        </p:nvCxnSpPr>
        <p:spPr>
          <a:xfrm>
            <a:off x="0" y="3962400"/>
            <a:ext cx="12192000"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58281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Kwerendy</a:t>
            </a:r>
            <a:endParaRPr lang="en-US" dirty="0"/>
          </a:p>
        </p:txBody>
      </p:sp>
      <p:sp>
        <p:nvSpPr>
          <p:cNvPr id="5" name="Text Placeholder 4"/>
          <p:cNvSpPr>
            <a:spLocks noGrp="1"/>
          </p:cNvSpPr>
          <p:nvPr>
            <p:ph type="body" sz="quarter" idx="10"/>
          </p:nvPr>
        </p:nvSpPr>
        <p:spPr>
          <a:xfrm>
            <a:off x="269239" y="1197322"/>
            <a:ext cx="11653522" cy="5743111"/>
          </a:xfrm>
        </p:spPr>
        <p:txBody>
          <a:bodyPr/>
          <a:lstStyle/>
          <a:p>
            <a:pPr marL="514350" indent="-514350">
              <a:buFont typeface="+mj-lt"/>
              <a:buAutoNum type="arabicPeriod"/>
            </a:pPr>
            <a:r>
              <a:rPr lang="en-US" sz="2800" dirty="0"/>
              <a:t>SELECT * FROM devices WHERE </a:t>
            </a:r>
            <a:r>
              <a:rPr lang="en-US" sz="2800" b="1" dirty="0" err="1"/>
              <a:t>tags.location.region</a:t>
            </a:r>
            <a:r>
              <a:rPr lang="en-US" sz="2800" b="1" dirty="0"/>
              <a:t> = 'US'</a:t>
            </a:r>
            <a:endParaRPr lang="pl-PL" sz="2800" b="1" dirty="0"/>
          </a:p>
          <a:p>
            <a:pPr marL="514350" indent="-514350">
              <a:buFont typeface="+mj-lt"/>
              <a:buAutoNum type="arabicPeriod"/>
            </a:pPr>
            <a:endParaRPr lang="pl-PL" sz="2800" dirty="0"/>
          </a:p>
          <a:p>
            <a:pPr marL="514350" indent="-514350">
              <a:buFont typeface="+mj-lt"/>
              <a:buAutoNum type="arabicPeriod"/>
            </a:pPr>
            <a:r>
              <a:rPr lang="en-US" sz="2800" dirty="0"/>
              <a:t>SELECT * FROM devices</a:t>
            </a:r>
            <a:r>
              <a:rPr lang="pl-PL" sz="2800" dirty="0"/>
              <a:t> </a:t>
            </a:r>
            <a:r>
              <a:rPr lang="en-US" sz="2800" dirty="0"/>
              <a:t>WHERE </a:t>
            </a:r>
            <a:r>
              <a:rPr lang="en-US" sz="2800" dirty="0" err="1"/>
              <a:t>tags.location.region</a:t>
            </a:r>
            <a:r>
              <a:rPr lang="en-US" sz="2800" dirty="0"/>
              <a:t> = 'US‚</a:t>
            </a:r>
            <a:r>
              <a:rPr lang="pl-PL" sz="2800" dirty="0"/>
              <a:t> </a:t>
            </a:r>
            <a:r>
              <a:rPr lang="en-US" sz="2800" dirty="0"/>
              <a:t>AND</a:t>
            </a:r>
            <a:r>
              <a:rPr lang="pl-PL" sz="2800" dirty="0"/>
              <a:t> </a:t>
            </a:r>
            <a:r>
              <a:rPr lang="en-US" sz="2800" dirty="0" err="1"/>
              <a:t>properties.reported.telemetryConfig.sendFrequencyInSecs</a:t>
            </a:r>
            <a:r>
              <a:rPr lang="en-US" sz="2800" dirty="0"/>
              <a:t> &gt;= 60</a:t>
            </a:r>
            <a:r>
              <a:rPr lang="pl-PL" sz="2800" dirty="0"/>
              <a:t> </a:t>
            </a:r>
            <a:r>
              <a:rPr lang="en-US" sz="2800" dirty="0" err="1"/>
              <a:t>property.reported.connectivity</a:t>
            </a:r>
            <a:r>
              <a:rPr lang="en-US" sz="2800" dirty="0"/>
              <a:t> IN ['wired', '</a:t>
            </a:r>
            <a:r>
              <a:rPr lang="en-US" sz="2800" dirty="0" err="1"/>
              <a:t>wifi</a:t>
            </a:r>
            <a:r>
              <a:rPr lang="en-US" sz="2800" dirty="0"/>
              <a:t>']</a:t>
            </a:r>
            <a:endParaRPr lang="pl-PL" sz="2800" dirty="0"/>
          </a:p>
          <a:p>
            <a:pPr marL="514350" indent="-514350">
              <a:buFont typeface="+mj-lt"/>
              <a:buAutoNum type="arabicPeriod"/>
            </a:pPr>
            <a:endParaRPr lang="pl-PL" sz="2800" dirty="0"/>
          </a:p>
          <a:p>
            <a:pPr marL="514350" indent="-514350">
              <a:buFont typeface="+mj-lt"/>
              <a:buAutoNum type="arabicPeriod"/>
            </a:pPr>
            <a:r>
              <a:rPr lang="en-US" sz="2800" dirty="0"/>
              <a:t>SELECT </a:t>
            </a:r>
            <a:r>
              <a:rPr lang="en-US" sz="2800" dirty="0" err="1"/>
              <a:t>properties.reported.telemetryConfig.status</a:t>
            </a:r>
            <a:r>
              <a:rPr lang="en-US" sz="2800" dirty="0"/>
              <a:t> AS status, COUNT() AS </a:t>
            </a:r>
            <a:r>
              <a:rPr lang="en-US" sz="2800" dirty="0" err="1"/>
              <a:t>numberOfDevices</a:t>
            </a:r>
            <a:r>
              <a:rPr lang="pl-PL" sz="2800" dirty="0"/>
              <a:t> </a:t>
            </a:r>
            <a:r>
              <a:rPr lang="en-US" sz="2800" dirty="0"/>
              <a:t>FROM devices</a:t>
            </a:r>
            <a:r>
              <a:rPr lang="pl-PL" sz="2800" dirty="0"/>
              <a:t> </a:t>
            </a:r>
            <a:r>
              <a:rPr lang="en-US" sz="2800" dirty="0"/>
              <a:t>GROUP BY</a:t>
            </a:r>
            <a:r>
              <a:rPr lang="pl-PL" sz="2800" dirty="0"/>
              <a:t> </a:t>
            </a:r>
            <a:r>
              <a:rPr lang="en-US" sz="2800" dirty="0" err="1"/>
              <a:t>properties.reported.telemetryConfig.status</a:t>
            </a:r>
            <a:endParaRPr lang="pl-PL" sz="2800" dirty="0"/>
          </a:p>
          <a:p>
            <a:pPr marL="514350" indent="-514350">
              <a:buFont typeface="+mj-lt"/>
              <a:buAutoNum type="arabicPeriod"/>
            </a:pPr>
            <a:endParaRPr lang="pl-PL" sz="2800" dirty="0"/>
          </a:p>
          <a:p>
            <a:pPr marL="514350" indent="-514350">
              <a:buFont typeface="+mj-lt"/>
              <a:buAutoNum type="arabicPeriod"/>
            </a:pPr>
            <a:r>
              <a:rPr lang="en-US" sz="2800" dirty="0"/>
              <a:t>SELECT </a:t>
            </a:r>
            <a:r>
              <a:rPr lang="pl-PL" sz="2800" dirty="0"/>
              <a:t>* FROM devices WHERE </a:t>
            </a:r>
            <a:r>
              <a:rPr lang="en-US" sz="2800" b="1" dirty="0"/>
              <a:t>not </a:t>
            </a:r>
            <a:r>
              <a:rPr lang="en-US" sz="2800" b="1" dirty="0" err="1"/>
              <a:t>is_defined</a:t>
            </a:r>
            <a:r>
              <a:rPr lang="en-US" sz="2800" b="1" dirty="0"/>
              <a:t>(</a:t>
            </a:r>
            <a:r>
              <a:rPr lang="en-US" sz="2800" b="1" dirty="0" err="1"/>
              <a:t>tags.abc</a:t>
            </a:r>
            <a:r>
              <a:rPr lang="en-US" sz="2800" b="1" dirty="0"/>
              <a:t>)</a:t>
            </a:r>
          </a:p>
        </p:txBody>
      </p:sp>
    </p:spTree>
    <p:extLst>
      <p:ext uri="{BB962C8B-B14F-4D97-AF65-F5344CB8AC3E}">
        <p14:creationId xmlns:p14="http://schemas.microsoft.com/office/powerpoint/2010/main" val="11103282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Demo</a:t>
            </a:r>
            <a:endParaRPr lang="en-US" dirty="0"/>
          </a:p>
        </p:txBody>
      </p:sp>
      <p:sp>
        <p:nvSpPr>
          <p:cNvPr id="5" name="Text Placeholder 4"/>
          <p:cNvSpPr>
            <a:spLocks noGrp="1"/>
          </p:cNvSpPr>
          <p:nvPr>
            <p:ph type="body" sz="quarter" idx="12"/>
          </p:nvPr>
        </p:nvSpPr>
        <p:spPr/>
        <p:txBody>
          <a:bodyPr/>
          <a:lstStyle/>
          <a:p>
            <a:r>
              <a:rPr lang="pl-PL" dirty="0"/>
              <a:t>Aktualizacja właściwości</a:t>
            </a:r>
          </a:p>
        </p:txBody>
      </p:sp>
    </p:spTree>
    <p:extLst>
      <p:ext uri="{BB962C8B-B14F-4D97-AF65-F5344CB8AC3E}">
        <p14:creationId xmlns:p14="http://schemas.microsoft.com/office/powerpoint/2010/main" val="27779658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Demo</a:t>
            </a:r>
            <a:endParaRPr lang="en-US" dirty="0"/>
          </a:p>
        </p:txBody>
      </p:sp>
      <p:sp>
        <p:nvSpPr>
          <p:cNvPr id="5" name="Text Placeholder 4"/>
          <p:cNvSpPr>
            <a:spLocks noGrp="1"/>
          </p:cNvSpPr>
          <p:nvPr>
            <p:ph type="body" sz="quarter" idx="12"/>
          </p:nvPr>
        </p:nvSpPr>
        <p:spPr/>
        <p:txBody>
          <a:bodyPr/>
          <a:lstStyle/>
          <a:p>
            <a:r>
              <a:rPr lang="pl-PL" dirty="0"/>
              <a:t>Scheduler i kwerendy</a:t>
            </a:r>
          </a:p>
        </p:txBody>
      </p:sp>
    </p:spTree>
    <p:extLst>
      <p:ext uri="{BB962C8B-B14F-4D97-AF65-F5344CB8AC3E}">
        <p14:creationId xmlns:p14="http://schemas.microsoft.com/office/powerpoint/2010/main" val="13807214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sz="5400" b="1" dirty="0">
                <a:solidFill>
                  <a:srgbClr val="FF0000"/>
                </a:solidFill>
              </a:rPr>
              <a:t>Bardzo ważne – </a:t>
            </a:r>
            <a:r>
              <a:rPr lang="pl-PL" sz="5400" b="1" dirty="0" err="1">
                <a:solidFill>
                  <a:srgbClr val="FF0000"/>
                </a:solidFill>
              </a:rPr>
              <a:t>throttling</a:t>
            </a:r>
            <a:r>
              <a:rPr lang="pl-PL" sz="5400" b="1" dirty="0">
                <a:solidFill>
                  <a:srgbClr val="FF0000"/>
                </a:solidFill>
              </a:rPr>
              <a:t> i </a:t>
            </a:r>
            <a:r>
              <a:rPr lang="pl-PL" sz="5400" b="1" dirty="0" err="1">
                <a:solidFill>
                  <a:srgbClr val="FF0000"/>
                </a:solidFill>
              </a:rPr>
              <a:t>quota</a:t>
            </a:r>
            <a:endParaRPr lang="en-US" sz="5400" b="1" dirty="0">
              <a:solidFill>
                <a:srgbClr val="FF0000"/>
              </a:solidFill>
            </a:endParaRPr>
          </a:p>
        </p:txBody>
      </p:sp>
      <p:sp>
        <p:nvSpPr>
          <p:cNvPr id="3" name="Text Placeholder 2"/>
          <p:cNvSpPr>
            <a:spLocks noGrp="1"/>
          </p:cNvSpPr>
          <p:nvPr>
            <p:ph type="body" sz="quarter" idx="10"/>
          </p:nvPr>
        </p:nvSpPr>
        <p:spPr>
          <a:xfrm>
            <a:off x="269239" y="1189177"/>
            <a:ext cx="11653523" cy="1934440"/>
          </a:xfrm>
        </p:spPr>
        <p:txBody>
          <a:bodyPr/>
          <a:lstStyle/>
          <a:p>
            <a:r>
              <a:rPr lang="en-US" dirty="0">
                <a:hlinkClick r:id="rId2"/>
              </a:rPr>
              <a:t>https://docs.microsoft.com/en-us/azure/iot-hub/iot-hub-devguide-quotas-throttling</a:t>
            </a:r>
            <a:endParaRPr lang="pl-PL" dirty="0"/>
          </a:p>
          <a:p>
            <a:endParaRPr lang="pl-PL" dirty="0"/>
          </a:p>
        </p:txBody>
      </p:sp>
      <p:pic>
        <p:nvPicPr>
          <p:cNvPr id="4" name="Picture 3"/>
          <p:cNvPicPr>
            <a:picLocks noChangeAspect="1"/>
          </p:cNvPicPr>
          <p:nvPr/>
        </p:nvPicPr>
        <p:blipFill>
          <a:blip r:embed="rId3"/>
          <a:stretch>
            <a:fillRect/>
          </a:stretch>
        </p:blipFill>
        <p:spPr>
          <a:xfrm>
            <a:off x="2052637" y="2809875"/>
            <a:ext cx="8086725" cy="4048125"/>
          </a:xfrm>
          <a:prstGeom prst="rect">
            <a:avLst/>
          </a:prstGeom>
        </p:spPr>
      </p:pic>
    </p:spTree>
    <p:extLst>
      <p:ext uri="{BB962C8B-B14F-4D97-AF65-F5344CB8AC3E}">
        <p14:creationId xmlns:p14="http://schemas.microsoft.com/office/powerpoint/2010/main" val="19146250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t>Zarządzanie w </a:t>
            </a:r>
            <a:r>
              <a:rPr lang="pl-PL" dirty="0" err="1"/>
              <a:t>NodeJS</a:t>
            </a:r>
            <a:endParaRPr lang="en-US" dirty="0"/>
          </a:p>
        </p:txBody>
      </p:sp>
    </p:spTree>
    <p:extLst>
      <p:ext uri="{BB962C8B-B14F-4D97-AF65-F5344CB8AC3E}">
        <p14:creationId xmlns:p14="http://schemas.microsoft.com/office/powerpoint/2010/main" val="79962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36575" y="288925"/>
            <a:ext cx="11655425" cy="900113"/>
          </a:xfrm>
        </p:spPr>
        <p:txBody>
          <a:bodyPr/>
          <a:lstStyle/>
          <a:p>
            <a:r>
              <a:rPr lang="en-US" sz="3529" dirty="0"/>
              <a:t>Kano</a:t>
            </a:r>
            <a:r>
              <a:rPr lang="pl-PL" sz="3529" dirty="0" err="1"/>
              <a:t>niczna</a:t>
            </a:r>
            <a:r>
              <a:rPr lang="pl-PL" sz="3529" dirty="0"/>
              <a:t> „architektura” na PaaS</a:t>
            </a:r>
            <a:endParaRPr lang="en-US" sz="3529" dirty="0"/>
          </a:p>
        </p:txBody>
      </p:sp>
      <p:grpSp>
        <p:nvGrpSpPr>
          <p:cNvPr id="7" name="Group 6"/>
          <p:cNvGrpSpPr/>
          <p:nvPr/>
        </p:nvGrpSpPr>
        <p:grpSpPr>
          <a:xfrm>
            <a:off x="270066" y="1189814"/>
            <a:ext cx="11653425" cy="5376230"/>
            <a:chOff x="274638" y="1212850"/>
            <a:chExt cx="11888787" cy="5484813"/>
          </a:xfrm>
        </p:grpSpPr>
        <p:grpSp>
          <p:nvGrpSpPr>
            <p:cNvPr id="227" name="Group 226"/>
            <p:cNvGrpSpPr/>
            <p:nvPr/>
          </p:nvGrpSpPr>
          <p:grpSpPr>
            <a:xfrm>
              <a:off x="274638" y="1212850"/>
              <a:ext cx="11888787" cy="5484813"/>
              <a:chOff x="274638" y="1212850"/>
              <a:chExt cx="11888787" cy="5484813"/>
            </a:xfrm>
          </p:grpSpPr>
          <p:sp>
            <p:nvSpPr>
              <p:cNvPr id="24" name="Rectangle 23"/>
              <p:cNvSpPr/>
              <p:nvPr/>
            </p:nvSpPr>
            <p:spPr bwMode="auto">
              <a:xfrm>
                <a:off x="274638" y="1942799"/>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dirty="0" err="1">
                  <a:solidFill>
                    <a:schemeClr val="bg1"/>
                  </a:solidFill>
                  <a:ea typeface="Segoe UI" pitchFamily="34" charset="0"/>
                  <a:cs typeface="Segoe UI" pitchFamily="34" charset="0"/>
                </a:endParaRPr>
              </a:p>
            </p:txBody>
          </p:sp>
          <p:sp>
            <p:nvSpPr>
              <p:cNvPr id="141" name="Rectangle 140"/>
              <p:cNvSpPr/>
              <p:nvPr/>
            </p:nvSpPr>
            <p:spPr bwMode="auto">
              <a:xfrm>
                <a:off x="2286635" y="1942799"/>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dirty="0" err="1">
                  <a:solidFill>
                    <a:schemeClr val="bg1"/>
                  </a:solidFill>
                  <a:ea typeface="Segoe UI" pitchFamily="34" charset="0"/>
                  <a:cs typeface="Segoe UI" pitchFamily="34" charset="0"/>
                </a:endParaRPr>
              </a:p>
            </p:txBody>
          </p:sp>
          <p:sp>
            <p:nvSpPr>
              <p:cNvPr id="142" name="Rectangle 141"/>
              <p:cNvSpPr/>
              <p:nvPr/>
            </p:nvSpPr>
            <p:spPr bwMode="auto">
              <a:xfrm>
                <a:off x="4298632" y="1942799"/>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dirty="0" err="1">
                  <a:solidFill>
                    <a:schemeClr val="bg1"/>
                  </a:solidFill>
                  <a:ea typeface="Segoe UI" pitchFamily="34" charset="0"/>
                  <a:cs typeface="Segoe UI" pitchFamily="34" charset="0"/>
                </a:endParaRPr>
              </a:p>
            </p:txBody>
          </p:sp>
          <p:sp>
            <p:nvSpPr>
              <p:cNvPr id="143" name="Rectangle 142"/>
              <p:cNvSpPr/>
              <p:nvPr/>
            </p:nvSpPr>
            <p:spPr bwMode="auto">
              <a:xfrm>
                <a:off x="6310629" y="1942799"/>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dirty="0" err="1">
                  <a:solidFill>
                    <a:schemeClr val="bg1"/>
                  </a:solidFill>
                  <a:ea typeface="Segoe UI" pitchFamily="34" charset="0"/>
                  <a:cs typeface="Segoe UI" pitchFamily="34" charset="0"/>
                </a:endParaRPr>
              </a:p>
            </p:txBody>
          </p:sp>
          <p:sp>
            <p:nvSpPr>
              <p:cNvPr id="144" name="Rectangle 143"/>
              <p:cNvSpPr/>
              <p:nvPr/>
            </p:nvSpPr>
            <p:spPr bwMode="auto">
              <a:xfrm>
                <a:off x="8322626" y="1942799"/>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dirty="0" err="1">
                  <a:solidFill>
                    <a:schemeClr val="bg1"/>
                  </a:solidFill>
                  <a:ea typeface="Segoe UI" pitchFamily="34" charset="0"/>
                  <a:cs typeface="Segoe UI" pitchFamily="34" charset="0"/>
                </a:endParaRPr>
              </a:p>
            </p:txBody>
          </p:sp>
          <p:sp>
            <p:nvSpPr>
              <p:cNvPr id="145" name="Rectangle 144"/>
              <p:cNvSpPr/>
              <p:nvPr/>
            </p:nvSpPr>
            <p:spPr bwMode="auto">
              <a:xfrm>
                <a:off x="10334625" y="1877175"/>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dirty="0" err="1">
                  <a:solidFill>
                    <a:schemeClr val="bg1"/>
                  </a:solidFill>
                  <a:ea typeface="Segoe UI" pitchFamily="34" charset="0"/>
                  <a:cs typeface="Segoe UI" pitchFamily="34" charset="0"/>
                </a:endParaRPr>
              </a:p>
            </p:txBody>
          </p:sp>
          <p:grpSp>
            <p:nvGrpSpPr>
              <p:cNvPr id="167" name="Group 166"/>
              <p:cNvGrpSpPr/>
              <p:nvPr/>
            </p:nvGrpSpPr>
            <p:grpSpPr>
              <a:xfrm>
                <a:off x="2469239" y="2130426"/>
                <a:ext cx="7499584" cy="4379612"/>
                <a:chOff x="2469239" y="2130426"/>
                <a:chExt cx="7499584" cy="4379612"/>
              </a:xfrm>
            </p:grpSpPr>
            <p:sp>
              <p:nvSpPr>
                <p:cNvPr id="25" name="Oval 24"/>
                <p:cNvSpPr/>
                <p:nvPr/>
              </p:nvSpPr>
              <p:spPr bwMode="auto">
                <a:xfrm>
                  <a:off x="2469239" y="2130426"/>
                  <a:ext cx="7499584" cy="4379612"/>
                </a:xfrm>
                <a:prstGeom prst="ellipse">
                  <a:avLst/>
                </a:prstGeom>
                <a:solidFill>
                  <a:schemeClr val="accent6">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dirty="0" err="1">
                    <a:solidFill>
                      <a:schemeClr val="bg1"/>
                    </a:solidFill>
                    <a:ea typeface="Segoe UI" pitchFamily="34" charset="0"/>
                    <a:cs typeface="Segoe UI" pitchFamily="34" charset="0"/>
                  </a:endParaRPr>
                </a:p>
              </p:txBody>
            </p:sp>
            <p:sp>
              <p:nvSpPr>
                <p:cNvPr id="160" name="Freeform 9"/>
                <p:cNvSpPr>
                  <a:spLocks/>
                </p:cNvSpPr>
                <p:nvPr/>
              </p:nvSpPr>
              <p:spPr bwMode="auto">
                <a:xfrm>
                  <a:off x="4722813" y="3784600"/>
                  <a:ext cx="4071937" cy="1674813"/>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rgbClr val="FFFFFF"/>
                </a:solidFill>
                <a:ln>
                  <a:noFill/>
                </a:ln>
              </p:spPr>
              <p:txBody>
                <a:bodyPr vert="horz" wrap="square" lIns="89630" tIns="44815" rIns="89630" bIns="44815" numCol="1" anchor="t" anchorCtr="0" compatLnSpc="1">
                  <a:prstTxWarp prst="textNoShape">
                    <a:avLst/>
                  </a:prstTxWarp>
                </a:bodyPr>
                <a:lstStyle/>
                <a:p>
                  <a:endParaRPr lang="en-US" sz="1766">
                    <a:solidFill>
                      <a:schemeClr val="bg1"/>
                    </a:solidFill>
                  </a:endParaRPr>
                </a:p>
              </p:txBody>
            </p:sp>
            <p:sp>
              <p:nvSpPr>
                <p:cNvPr id="163" name="Freeform 13"/>
                <p:cNvSpPr>
                  <a:spLocks/>
                </p:cNvSpPr>
                <p:nvPr/>
              </p:nvSpPr>
              <p:spPr bwMode="auto">
                <a:xfrm>
                  <a:off x="5529263" y="2765425"/>
                  <a:ext cx="1549400" cy="835025"/>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FFFFFF"/>
                </a:solidFill>
                <a:ln>
                  <a:noFill/>
                </a:ln>
              </p:spPr>
              <p:txBody>
                <a:bodyPr vert="horz" wrap="square" lIns="89630" tIns="44815" rIns="89630" bIns="44815" numCol="1" anchor="t" anchorCtr="0" compatLnSpc="1">
                  <a:prstTxWarp prst="textNoShape">
                    <a:avLst/>
                  </a:prstTxWarp>
                </a:bodyPr>
                <a:lstStyle/>
                <a:p>
                  <a:endParaRPr lang="en-US" sz="1766">
                    <a:solidFill>
                      <a:schemeClr val="bg1"/>
                    </a:solidFill>
                  </a:endParaRPr>
                </a:p>
              </p:txBody>
            </p:sp>
            <p:sp>
              <p:nvSpPr>
                <p:cNvPr id="166" name="Freeform 17"/>
                <p:cNvSpPr>
                  <a:spLocks/>
                </p:cNvSpPr>
                <p:nvPr/>
              </p:nvSpPr>
              <p:spPr bwMode="auto">
                <a:xfrm>
                  <a:off x="3502025" y="3259138"/>
                  <a:ext cx="2005013" cy="1139825"/>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p:spPr>
              <p:txBody>
                <a:bodyPr vert="horz" wrap="square" lIns="89630" tIns="44815" rIns="89630" bIns="44815" numCol="1" anchor="t" anchorCtr="0" compatLnSpc="1">
                  <a:prstTxWarp prst="textNoShape">
                    <a:avLst/>
                  </a:prstTxWarp>
                </a:bodyPr>
                <a:lstStyle/>
                <a:p>
                  <a:endParaRPr lang="en-US" sz="1766">
                    <a:solidFill>
                      <a:schemeClr val="bg1"/>
                    </a:solidFill>
                  </a:endParaRPr>
                </a:p>
              </p:txBody>
            </p:sp>
          </p:grpSp>
          <p:grpSp>
            <p:nvGrpSpPr>
              <p:cNvPr id="23" name="Group 22"/>
              <p:cNvGrpSpPr/>
              <p:nvPr/>
            </p:nvGrpSpPr>
            <p:grpSpPr>
              <a:xfrm>
                <a:off x="274638" y="1212850"/>
                <a:ext cx="11888787" cy="731520"/>
                <a:chOff x="274638" y="1212850"/>
                <a:chExt cx="11888787" cy="731520"/>
              </a:xfrm>
            </p:grpSpPr>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t" anchorCtr="0" forceAA="0" compatLnSpc="1">
                  <a:prstTxWarp prst="textNoShape">
                    <a:avLst/>
                  </a:prstTxWarp>
                  <a:noAutofit/>
                </a:bodyPr>
                <a:lstStyle/>
                <a:p>
                  <a:pPr defTabSz="914043">
                    <a:lnSpc>
                      <a:spcPct val="90000"/>
                    </a:lnSpc>
                  </a:pPr>
                  <a:r>
                    <a:rPr lang="en-US" sz="1766" dirty="0" err="1">
                      <a:solidFill>
                        <a:schemeClr val="tx1"/>
                      </a:solidFill>
                      <a:ea typeface="Segoe UI" pitchFamily="34" charset="0"/>
                      <a:cs typeface="Segoe UI" pitchFamily="34" charset="0"/>
                    </a:rPr>
                    <a:t>Ingestor</a:t>
                  </a:r>
                  <a:r>
                    <a:rPr lang="en-US" sz="1766" dirty="0">
                      <a:solidFill>
                        <a:schemeClr val="tx1"/>
                      </a:solidFill>
                      <a:ea typeface="Segoe UI" pitchFamily="34" charset="0"/>
                      <a:cs typeface="Segoe UI" pitchFamily="34" charset="0"/>
                    </a:rPr>
                    <a:t> (broker)</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dirty="0" err="1">
                    <a:solidFill>
                      <a:schemeClr val="bg1"/>
                    </a:solidFill>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t" anchorCtr="0" forceAA="0" compatLnSpc="1">
                  <a:prstTxWarp prst="textNoShape">
                    <a:avLst/>
                  </a:prstTxWarp>
                  <a:noAutofit/>
                </a:bodyPr>
                <a:lstStyle/>
                <a:p>
                  <a:pPr defTabSz="914043">
                    <a:lnSpc>
                      <a:spcPct val="90000"/>
                    </a:lnSpc>
                  </a:pPr>
                  <a:r>
                    <a:rPr lang="en-US" sz="1766" dirty="0">
                      <a:solidFill>
                        <a:schemeClr val="tx1"/>
                      </a:solidFill>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dirty="0" err="1">
                    <a:solidFill>
                      <a:schemeClr val="bg1"/>
                    </a:solidFill>
                    <a:ea typeface="Segoe UI" pitchFamily="34" charset="0"/>
                    <a:cs typeface="Segoe UI" pitchFamily="34" charset="0"/>
                  </a:endParaRPr>
                </a:p>
              </p:txBody>
            </p:sp>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t" anchorCtr="0" forceAA="0" compatLnSpc="1">
                  <a:prstTxWarp prst="textNoShape">
                    <a:avLst/>
                  </a:prstTxWarp>
                  <a:noAutofit/>
                </a:bodyPr>
                <a:lstStyle/>
                <a:p>
                  <a:pPr defTabSz="914043">
                    <a:lnSpc>
                      <a:spcPct val="90000"/>
                    </a:lnSpc>
                  </a:pPr>
                  <a:r>
                    <a:rPr lang="en-US" sz="1766" dirty="0">
                      <a:solidFill>
                        <a:schemeClr val="tx1"/>
                      </a:solidFill>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dirty="0" err="1">
                    <a:solidFill>
                      <a:schemeClr val="bg1"/>
                    </a:solidFill>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t" anchorCtr="0" forceAA="0" compatLnSpc="1">
                  <a:prstTxWarp prst="textNoShape">
                    <a:avLst/>
                  </a:prstTxWarp>
                  <a:noAutofit/>
                </a:bodyPr>
                <a:lstStyle/>
                <a:p>
                  <a:pPr defTabSz="914043">
                    <a:lnSpc>
                      <a:spcPct val="90000"/>
                    </a:lnSpc>
                  </a:pPr>
                  <a:r>
                    <a:rPr lang="en-US" sz="1766" dirty="0">
                      <a:solidFill>
                        <a:schemeClr val="tx1"/>
                      </a:solidFill>
                      <a:ea typeface="Segoe UI" pitchFamily="34" charset="0"/>
                      <a:cs typeface="Segoe UI" pitchFamily="34" charset="0"/>
                    </a:rPr>
                    <a:t>Event producers</a:t>
                  </a: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t" anchorCtr="0" forceAA="0" compatLnSpc="1">
                  <a:prstTxWarp prst="textNoShape">
                    <a:avLst/>
                  </a:prstTxWarp>
                  <a:noAutofit/>
                </a:bodyPr>
                <a:lstStyle/>
                <a:p>
                  <a:pPr defTabSz="914043">
                    <a:lnSpc>
                      <a:spcPct val="90000"/>
                    </a:lnSpc>
                  </a:pPr>
                  <a:r>
                    <a:rPr lang="en-US" sz="1766" dirty="0">
                      <a:solidFill>
                        <a:schemeClr val="tx1"/>
                      </a:solidFill>
                      <a:ea typeface="Segoe UI" pitchFamily="34" charset="0"/>
                      <a:cs typeface="Segoe UI" pitchFamily="34" charset="0"/>
                    </a:rPr>
                    <a:t>Transformation</a:t>
                  </a: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t" anchorCtr="0" forceAA="0" compatLnSpc="1">
                  <a:prstTxWarp prst="textNoShape">
                    <a:avLst/>
                  </a:prstTxWarp>
                  <a:noAutofit/>
                </a:bodyPr>
                <a:lstStyle/>
                <a:p>
                  <a:pPr defTabSz="914043">
                    <a:lnSpc>
                      <a:spcPct val="90000"/>
                    </a:lnSpc>
                  </a:pPr>
                  <a:r>
                    <a:rPr lang="en-US" sz="1766" dirty="0">
                      <a:solidFill>
                        <a:schemeClr val="tx1"/>
                      </a:solidFill>
                      <a:ea typeface="Segoe UI" pitchFamily="34" charset="0"/>
                      <a:cs typeface="Segoe UI" pitchFamily="34" charset="0"/>
                    </a:rPr>
                    <a:t>Long-term storage</a:t>
                  </a:r>
                </a:p>
              </p:txBody>
            </p:sp>
            <p:sp>
              <p:nvSpPr>
                <p:cNvPr id="20" name="Left-Right Arrow 19"/>
                <p:cNvSpPr/>
                <p:nvPr/>
              </p:nvSpPr>
              <p:spPr bwMode="auto">
                <a:xfrm>
                  <a:off x="6008719"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dirty="0" err="1">
                    <a:solidFill>
                      <a:schemeClr val="bg1"/>
                    </a:solidFill>
                    <a:ea typeface="Segoe UI" pitchFamily="34" charset="0"/>
                    <a:cs typeface="Segoe UI" pitchFamily="34" charset="0"/>
                  </a:endParaRP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dirty="0" err="1">
                    <a:solidFill>
                      <a:schemeClr val="bg1"/>
                    </a:solidFill>
                    <a:ea typeface="Segoe UI" pitchFamily="34" charset="0"/>
                    <a:cs typeface="Segoe UI" pitchFamily="34" charset="0"/>
                  </a:endParaRPr>
                </a:p>
              </p:txBody>
            </p:sp>
          </p:grpSp>
          <p:grpSp>
            <p:nvGrpSpPr>
              <p:cNvPr id="84" name="Group 83"/>
              <p:cNvGrpSpPr/>
              <p:nvPr/>
            </p:nvGrpSpPr>
            <p:grpSpPr>
              <a:xfrm>
                <a:off x="4484412" y="3418382"/>
                <a:ext cx="1492819" cy="1537300"/>
                <a:chOff x="4484412" y="3418382"/>
                <a:chExt cx="1492819" cy="1537300"/>
              </a:xfrm>
            </p:grpSpPr>
            <p:sp>
              <p:nvSpPr>
                <p:cNvPr id="80" name="Oval 79"/>
                <p:cNvSpPr/>
                <p:nvPr/>
              </p:nvSpPr>
              <p:spPr bwMode="auto">
                <a:xfrm>
                  <a:off x="4484412" y="3418382"/>
                  <a:ext cx="1492819" cy="1537300"/>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15" rIns="0" bIns="0"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r>
                    <a:rPr lang="en-US" sz="1567" dirty="0">
                      <a:solidFill>
                        <a:schemeClr val="bg1"/>
                      </a:solidFill>
                      <a:ea typeface="Segoe UI" pitchFamily="34" charset="0"/>
                      <a:cs typeface="Segoe UI" pitchFamily="34" charset="0"/>
                    </a:rPr>
                    <a:t>Event / IoT Hub</a:t>
                  </a:r>
                </a:p>
              </p:txBody>
            </p:sp>
            <p:sp>
              <p:nvSpPr>
                <p:cNvPr id="83" name="Freeform 5"/>
                <p:cNvSpPr>
                  <a:spLocks noEditPoints="1"/>
                </p:cNvSpPr>
                <p:nvPr/>
              </p:nvSpPr>
              <p:spPr bwMode="auto">
                <a:xfrm>
                  <a:off x="4941496" y="4177209"/>
                  <a:ext cx="619125" cy="725487"/>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89630" tIns="44815" rIns="89630" bIns="44815" numCol="1" anchor="t" anchorCtr="0" compatLnSpc="1">
                  <a:prstTxWarp prst="textNoShape">
                    <a:avLst/>
                  </a:prstTxWarp>
                </a:bodyPr>
                <a:lstStyle/>
                <a:p>
                  <a:endParaRPr lang="en-US" sz="1766">
                    <a:solidFill>
                      <a:schemeClr val="bg1"/>
                    </a:solidFill>
                  </a:endParaRPr>
                </a:p>
              </p:txBody>
            </p:sp>
          </p:grpSp>
          <p:grpSp>
            <p:nvGrpSpPr>
              <p:cNvPr id="171" name="Group 170"/>
              <p:cNvGrpSpPr/>
              <p:nvPr/>
            </p:nvGrpSpPr>
            <p:grpSpPr>
              <a:xfrm>
                <a:off x="6309675" y="4868846"/>
                <a:ext cx="1570747" cy="669506"/>
                <a:chOff x="6401114" y="4959527"/>
                <a:chExt cx="1570747" cy="669506"/>
              </a:xfrm>
            </p:grpSpPr>
            <p:sp>
              <p:nvSpPr>
                <p:cNvPr id="158" name="Freeform 87"/>
                <p:cNvSpPr>
                  <a:spLocks noChangeAspect="1" noEditPoints="1"/>
                </p:cNvSpPr>
                <p:nvPr/>
              </p:nvSpPr>
              <p:spPr bwMode="black">
                <a:xfrm flipH="1">
                  <a:off x="6401114" y="4959527"/>
                  <a:ext cx="822960" cy="66950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1"/>
                </a:solidFill>
                <a:ln>
                  <a:noFill/>
                </a:ln>
                <a:extLst/>
              </p:spPr>
              <p:txBody>
                <a:bodyPr vert="horz" wrap="square" lIns="89630" tIns="44815" rIns="89630" bIns="44815" numCol="1" anchor="t" anchorCtr="0" compatLnSpc="1">
                  <a:prstTxWarp prst="textNoShape">
                    <a:avLst/>
                  </a:prstTxWarp>
                </a:bodyPr>
                <a:lstStyle/>
                <a:p>
                  <a:endParaRPr lang="en-US" sz="1766">
                    <a:solidFill>
                      <a:schemeClr val="bg1"/>
                    </a:solidFill>
                  </a:endParaRPr>
                </a:p>
              </p:txBody>
            </p:sp>
            <p:sp>
              <p:nvSpPr>
                <p:cNvPr id="170" name="TextBox 169"/>
                <p:cNvSpPr txBox="1"/>
                <p:nvPr/>
              </p:nvSpPr>
              <p:spPr>
                <a:xfrm>
                  <a:off x="7284267" y="5121122"/>
                  <a:ext cx="687594" cy="387597"/>
                </a:xfrm>
                <a:prstGeom prst="rect">
                  <a:avLst/>
                </a:prstGeom>
                <a:noFill/>
              </p:spPr>
              <p:txBody>
                <a:bodyPr wrap="none" lIns="0" tIns="0" rIns="0" bIns="0" rtlCol="0">
                  <a:spAutoFit/>
                </a:bodyPr>
                <a:lstStyle/>
                <a:p>
                  <a:pPr>
                    <a:lnSpc>
                      <a:spcPct val="90000"/>
                    </a:lnSpc>
                    <a:spcAft>
                      <a:spcPts val="588"/>
                    </a:spcAft>
                  </a:pPr>
                  <a:r>
                    <a:rPr lang="en-US" sz="1371" dirty="0">
                      <a:solidFill>
                        <a:schemeClr val="bg1"/>
                      </a:solidFill>
                    </a:rPr>
                    <a:t>Storage </a:t>
                  </a:r>
                  <a:br>
                    <a:rPr lang="en-US" sz="1371" dirty="0">
                      <a:solidFill>
                        <a:schemeClr val="bg1"/>
                      </a:solidFill>
                    </a:rPr>
                  </a:br>
                  <a:r>
                    <a:rPr lang="en-US" sz="1371" dirty="0">
                      <a:solidFill>
                        <a:schemeClr val="bg1"/>
                      </a:solidFill>
                    </a:rPr>
                    <a:t>adapters</a:t>
                  </a:r>
                </a:p>
              </p:txBody>
            </p:sp>
          </p:grpSp>
          <p:sp>
            <p:nvSpPr>
              <p:cNvPr id="174" name="TextBox 173"/>
              <p:cNvSpPr txBox="1"/>
              <p:nvPr/>
            </p:nvSpPr>
            <p:spPr>
              <a:xfrm>
                <a:off x="6969679" y="4275445"/>
                <a:ext cx="850547" cy="387597"/>
              </a:xfrm>
              <a:prstGeom prst="rect">
                <a:avLst/>
              </a:prstGeom>
              <a:noFill/>
            </p:spPr>
            <p:txBody>
              <a:bodyPr wrap="none" lIns="0" tIns="0" rIns="0" bIns="0" rtlCol="0">
                <a:spAutoFit/>
              </a:bodyPr>
              <a:lstStyle/>
              <a:p>
                <a:pPr>
                  <a:lnSpc>
                    <a:spcPct val="90000"/>
                  </a:lnSpc>
                  <a:spcAft>
                    <a:spcPts val="588"/>
                  </a:spcAft>
                </a:pPr>
                <a:r>
                  <a:rPr lang="en-US" sz="1371" dirty="0">
                    <a:solidFill>
                      <a:schemeClr val="bg1"/>
                    </a:solidFill>
                  </a:rPr>
                  <a:t>Stream </a:t>
                </a:r>
                <a:br>
                  <a:rPr lang="en-US" sz="1371" dirty="0">
                    <a:solidFill>
                      <a:schemeClr val="bg1"/>
                    </a:solidFill>
                  </a:rPr>
                </a:br>
                <a:r>
                  <a:rPr lang="en-US" sz="1371" dirty="0">
                    <a:solidFill>
                      <a:schemeClr val="bg1"/>
                    </a:solidFill>
                  </a:rPr>
                  <a:t>processing</a:t>
                </a:r>
              </a:p>
            </p:txBody>
          </p:sp>
          <p:grpSp>
            <p:nvGrpSpPr>
              <p:cNvPr id="195" name="Group 194"/>
              <p:cNvGrpSpPr/>
              <p:nvPr/>
            </p:nvGrpSpPr>
            <p:grpSpPr>
              <a:xfrm>
                <a:off x="2579112" y="3492574"/>
                <a:ext cx="1312146" cy="1183766"/>
                <a:chOff x="2579112" y="3492574"/>
                <a:chExt cx="1312146" cy="1183766"/>
              </a:xfrm>
            </p:grpSpPr>
            <p:sp>
              <p:nvSpPr>
                <p:cNvPr id="181" name="TextBox 180"/>
                <p:cNvSpPr txBox="1"/>
                <p:nvPr/>
              </p:nvSpPr>
              <p:spPr>
                <a:xfrm>
                  <a:off x="2640546" y="4288743"/>
                  <a:ext cx="1250712" cy="387597"/>
                </a:xfrm>
                <a:prstGeom prst="rect">
                  <a:avLst/>
                </a:prstGeom>
                <a:noFill/>
              </p:spPr>
              <p:txBody>
                <a:bodyPr wrap="none" lIns="0" tIns="0" rIns="0" bIns="0" rtlCol="0">
                  <a:spAutoFit/>
                </a:bodyPr>
                <a:lstStyle/>
                <a:p>
                  <a:pPr>
                    <a:lnSpc>
                      <a:spcPct val="90000"/>
                    </a:lnSpc>
                    <a:spcAft>
                      <a:spcPts val="588"/>
                    </a:spcAft>
                  </a:pPr>
                  <a:r>
                    <a:rPr lang="en-US" sz="1371" dirty="0">
                      <a:solidFill>
                        <a:schemeClr val="bg1"/>
                      </a:solidFill>
                    </a:rPr>
                    <a:t>Cloud gateways</a:t>
                  </a:r>
                  <a:br>
                    <a:rPr lang="en-US" sz="1371" dirty="0">
                      <a:solidFill>
                        <a:schemeClr val="bg1"/>
                      </a:solidFill>
                    </a:rPr>
                  </a:br>
                  <a:r>
                    <a:rPr lang="en-US" sz="1371" dirty="0">
                      <a:solidFill>
                        <a:schemeClr val="bg1"/>
                      </a:solidFill>
                    </a:rPr>
                    <a:t>(web APIs)</a:t>
                  </a:r>
                </a:p>
              </p:txBody>
            </p:sp>
            <p:sp>
              <p:nvSpPr>
                <p:cNvPr id="194"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30" tIns="44815" rIns="89630" bIns="44815" numCol="1" anchor="t" anchorCtr="0" compatLnSpc="1">
                  <a:prstTxWarp prst="textNoShape">
                    <a:avLst/>
                  </a:prstTxWarp>
                </a:bodyPr>
                <a:lstStyle/>
                <a:p>
                  <a:endParaRPr lang="en-US" sz="1766">
                    <a:solidFill>
                      <a:schemeClr val="bg1"/>
                    </a:solidFill>
                  </a:endParaRPr>
                </a:p>
              </p:txBody>
            </p:sp>
          </p:grpSp>
          <p:grpSp>
            <p:nvGrpSpPr>
              <p:cNvPr id="197" name="Group 196"/>
              <p:cNvGrpSpPr/>
              <p:nvPr/>
            </p:nvGrpSpPr>
            <p:grpSpPr>
              <a:xfrm>
                <a:off x="2469238" y="5886421"/>
                <a:ext cx="1476400" cy="700913"/>
                <a:chOff x="2637890" y="5389538"/>
                <a:chExt cx="1476400" cy="700913"/>
              </a:xfrm>
            </p:grpSpPr>
            <p:sp>
              <p:nvSpPr>
                <p:cNvPr id="185" name="TextBox 184"/>
                <p:cNvSpPr txBox="1"/>
                <p:nvPr/>
              </p:nvSpPr>
              <p:spPr>
                <a:xfrm>
                  <a:off x="3379818" y="5546096"/>
                  <a:ext cx="734472" cy="387597"/>
                </a:xfrm>
                <a:prstGeom prst="rect">
                  <a:avLst/>
                </a:prstGeom>
                <a:noFill/>
              </p:spPr>
              <p:txBody>
                <a:bodyPr wrap="none" lIns="0" tIns="0" rIns="0" bIns="0" rtlCol="0">
                  <a:spAutoFit/>
                </a:bodyPr>
                <a:lstStyle/>
                <a:p>
                  <a:pPr>
                    <a:lnSpc>
                      <a:spcPct val="90000"/>
                    </a:lnSpc>
                    <a:spcAft>
                      <a:spcPts val="588"/>
                    </a:spcAft>
                  </a:pPr>
                  <a:r>
                    <a:rPr lang="en-US" sz="1371" dirty="0">
                      <a:solidFill>
                        <a:schemeClr val="bg1"/>
                      </a:solidFill>
                    </a:rPr>
                    <a:t>Field </a:t>
                  </a:r>
                  <a:br>
                    <a:rPr lang="en-US" sz="1371" dirty="0">
                      <a:solidFill>
                        <a:schemeClr val="bg1"/>
                      </a:solidFill>
                    </a:rPr>
                  </a:br>
                  <a:r>
                    <a:rPr lang="en-US" sz="1371" dirty="0">
                      <a:solidFill>
                        <a:schemeClr val="bg1"/>
                      </a:solidFill>
                    </a:rPr>
                    <a:t>gateways</a:t>
                  </a:r>
                </a:p>
              </p:txBody>
            </p:sp>
            <p:sp>
              <p:nvSpPr>
                <p:cNvPr id="196" name="Freeform 58"/>
                <p:cNvSpPr>
                  <a:spLocks noChangeAspect="1" noEditPoints="1"/>
                </p:cNvSpPr>
                <p:nvPr/>
              </p:nvSpPr>
              <p:spPr bwMode="black">
                <a:xfrm>
                  <a:off x="2637890" y="5389538"/>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75" tIns="40338" rIns="80675" bIns="40338" numCol="1" anchor="t" anchorCtr="0" compatLnSpc="1">
                  <a:prstTxWarp prst="textNoShape">
                    <a:avLst/>
                  </a:prstTxWarp>
                </a:bodyPr>
                <a:lstStyle/>
                <a:p>
                  <a:endParaRPr lang="en-US" sz="1567">
                    <a:solidFill>
                      <a:schemeClr val="bg1"/>
                    </a:solidFill>
                  </a:endParaRPr>
                </a:p>
              </p:txBody>
            </p:sp>
          </p:grpSp>
          <p:grpSp>
            <p:nvGrpSpPr>
              <p:cNvPr id="204" name="Group 203"/>
              <p:cNvGrpSpPr/>
              <p:nvPr/>
            </p:nvGrpSpPr>
            <p:grpSpPr>
              <a:xfrm>
                <a:off x="701657" y="2289942"/>
                <a:ext cx="974764" cy="989779"/>
                <a:chOff x="701657" y="2289942"/>
                <a:chExt cx="974764" cy="989779"/>
              </a:xfrm>
            </p:grpSpPr>
            <p:sp>
              <p:nvSpPr>
                <p:cNvPr id="202"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89630" tIns="44815" rIns="89630" bIns="44815" numCol="1" anchor="t" anchorCtr="0" compatLnSpc="1">
                  <a:prstTxWarp prst="textNoShape">
                    <a:avLst/>
                  </a:prstTxWarp>
                </a:bodyPr>
                <a:lstStyle/>
                <a:p>
                  <a:endParaRPr lang="en-US" sz="1766">
                    <a:solidFill>
                      <a:schemeClr val="bg1"/>
                    </a:solidFill>
                  </a:endParaRPr>
                </a:p>
              </p:txBody>
            </p:sp>
            <p:sp>
              <p:nvSpPr>
                <p:cNvPr id="203" name="TextBox 202"/>
                <p:cNvSpPr txBox="1"/>
                <p:nvPr/>
              </p:nvSpPr>
              <p:spPr>
                <a:xfrm>
                  <a:off x="701657" y="3085923"/>
                  <a:ext cx="974764" cy="193798"/>
                </a:xfrm>
                <a:prstGeom prst="rect">
                  <a:avLst/>
                </a:prstGeom>
                <a:noFill/>
              </p:spPr>
              <p:txBody>
                <a:bodyPr wrap="none" lIns="0" tIns="0" rIns="0" bIns="0" rtlCol="0">
                  <a:spAutoFit/>
                </a:bodyPr>
                <a:lstStyle/>
                <a:p>
                  <a:pPr algn="ctr">
                    <a:lnSpc>
                      <a:spcPct val="90000"/>
                    </a:lnSpc>
                    <a:spcAft>
                      <a:spcPts val="588"/>
                    </a:spcAft>
                  </a:pPr>
                  <a:r>
                    <a:rPr lang="en-US" sz="1371" dirty="0">
                      <a:solidFill>
                        <a:schemeClr val="bg1"/>
                      </a:solidFill>
                    </a:rPr>
                    <a:t>Applications</a:t>
                  </a:r>
                </a:p>
              </p:txBody>
            </p:sp>
          </p:grpSp>
          <p:sp>
            <p:nvSpPr>
              <p:cNvPr id="205" name="Rectangle 204"/>
              <p:cNvSpPr/>
              <p:nvPr/>
            </p:nvSpPr>
            <p:spPr bwMode="auto">
              <a:xfrm>
                <a:off x="411798" y="3771579"/>
                <a:ext cx="1554480" cy="54864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t" anchorCtr="0" forceAA="0" compatLnSpc="1">
                <a:prstTxWarp prst="textNoShape">
                  <a:avLst/>
                </a:prstTxWarp>
                <a:noAutofit/>
              </a:bodyPr>
              <a:lstStyle/>
              <a:p>
                <a:pPr>
                  <a:lnSpc>
                    <a:spcPct val="90000"/>
                  </a:lnSpc>
                  <a:spcAft>
                    <a:spcPts val="588"/>
                  </a:spcAft>
                </a:pPr>
                <a:r>
                  <a:rPr lang="en-US" sz="1175" dirty="0">
                    <a:solidFill>
                      <a:schemeClr val="bg1"/>
                    </a:solidFill>
                    <a:ea typeface="MS PGothic" charset="0"/>
                    <a:cs typeface="MS PGothic" charset="0"/>
                  </a:rPr>
                  <a:t>Legacy IOT </a:t>
                </a:r>
                <a:br>
                  <a:rPr lang="en-US" sz="1175" dirty="0">
                    <a:solidFill>
                      <a:schemeClr val="bg1"/>
                    </a:solidFill>
                    <a:ea typeface="MS PGothic" charset="0"/>
                    <a:cs typeface="MS PGothic" charset="0"/>
                  </a:rPr>
                </a:br>
                <a:r>
                  <a:rPr lang="en-US" sz="1175" dirty="0">
                    <a:solidFill>
                      <a:schemeClr val="bg1"/>
                    </a:solidFill>
                    <a:ea typeface="MS PGothic" charset="0"/>
                    <a:cs typeface="MS PGothic" charset="0"/>
                  </a:rPr>
                  <a:t>(custom protocols)</a:t>
                </a:r>
              </a:p>
            </p:txBody>
          </p:sp>
          <p:sp>
            <p:nvSpPr>
              <p:cNvPr id="206" name="Rectangle 205"/>
              <p:cNvSpPr/>
              <p:nvPr/>
            </p:nvSpPr>
            <p:spPr bwMode="auto">
              <a:xfrm>
                <a:off x="411798" y="4503091"/>
                <a:ext cx="1554480" cy="54864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t" anchorCtr="0" forceAA="0" compatLnSpc="1">
                <a:prstTxWarp prst="textNoShape">
                  <a:avLst/>
                </a:prstTxWarp>
                <a:noAutofit/>
              </a:bodyPr>
              <a:lstStyle/>
              <a:p>
                <a:pPr>
                  <a:lnSpc>
                    <a:spcPct val="90000"/>
                  </a:lnSpc>
                  <a:spcAft>
                    <a:spcPts val="588"/>
                  </a:spcAft>
                </a:pPr>
                <a:r>
                  <a:rPr lang="en-US" sz="1175" dirty="0">
                    <a:solidFill>
                      <a:schemeClr val="bg1"/>
                    </a:solidFill>
                    <a:ea typeface="MS PGothic" charset="0"/>
                    <a:cs typeface="MS PGothic" charset="0"/>
                  </a:rPr>
                  <a:t>Devices</a:t>
                </a:r>
              </a:p>
            </p:txBody>
          </p:sp>
          <p:sp>
            <p:nvSpPr>
              <p:cNvPr id="207" name="Rectangle 206"/>
              <p:cNvSpPr/>
              <p:nvPr/>
            </p:nvSpPr>
            <p:spPr bwMode="auto">
              <a:xfrm>
                <a:off x="411798" y="5234603"/>
                <a:ext cx="1554480" cy="54864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t" anchorCtr="0" forceAA="0" compatLnSpc="1">
                <a:prstTxWarp prst="textNoShape">
                  <a:avLst/>
                </a:prstTxWarp>
                <a:noAutofit/>
              </a:bodyPr>
              <a:lstStyle/>
              <a:p>
                <a:pPr>
                  <a:lnSpc>
                    <a:spcPct val="90000"/>
                  </a:lnSpc>
                  <a:spcAft>
                    <a:spcPts val="588"/>
                  </a:spcAft>
                </a:pPr>
                <a:r>
                  <a:rPr lang="en-US" sz="1175" dirty="0">
                    <a:solidFill>
                      <a:schemeClr val="bg1"/>
                    </a:solidFill>
                    <a:ea typeface="MS PGothic" charset="0"/>
                    <a:cs typeface="MS PGothic" charset="0"/>
                  </a:rPr>
                  <a:t>IP-capable devices</a:t>
                </a:r>
                <a:br>
                  <a:rPr lang="en-US" sz="1175" dirty="0">
                    <a:solidFill>
                      <a:schemeClr val="bg1"/>
                    </a:solidFill>
                    <a:ea typeface="MS PGothic" charset="0"/>
                    <a:cs typeface="MS PGothic" charset="0"/>
                  </a:rPr>
                </a:br>
                <a:r>
                  <a:rPr lang="en-US" sz="1175" dirty="0">
                    <a:solidFill>
                      <a:schemeClr val="bg1"/>
                    </a:solidFill>
                    <a:ea typeface="MS PGothic" charset="0"/>
                    <a:cs typeface="MS PGothic" charset="0"/>
                  </a:rPr>
                  <a:t>(Windows/Linux)</a:t>
                </a:r>
              </a:p>
            </p:txBody>
          </p:sp>
          <p:sp>
            <p:nvSpPr>
              <p:cNvPr id="208" name="Rectangle 207"/>
              <p:cNvSpPr/>
              <p:nvPr/>
            </p:nvSpPr>
            <p:spPr bwMode="auto">
              <a:xfrm>
                <a:off x="411798" y="5966115"/>
                <a:ext cx="1554480" cy="54864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t" anchorCtr="0" forceAA="0" compatLnSpc="1">
                <a:prstTxWarp prst="textNoShape">
                  <a:avLst/>
                </a:prstTxWarp>
                <a:noAutofit/>
              </a:bodyPr>
              <a:lstStyle/>
              <a:p>
                <a:pPr>
                  <a:lnSpc>
                    <a:spcPct val="90000"/>
                  </a:lnSpc>
                  <a:spcAft>
                    <a:spcPts val="588"/>
                  </a:spcAft>
                </a:pPr>
                <a:r>
                  <a:rPr lang="en-US" sz="1175" dirty="0">
                    <a:solidFill>
                      <a:schemeClr val="bg1"/>
                    </a:solidFill>
                    <a:ea typeface="MS PGothic" charset="0"/>
                    <a:cs typeface="MS PGothic" charset="0"/>
                  </a:rPr>
                  <a:t>Low-power devices (RTOS)</a:t>
                </a:r>
              </a:p>
            </p:txBody>
          </p:sp>
          <p:grpSp>
            <p:nvGrpSpPr>
              <p:cNvPr id="6" name="Group 5"/>
              <p:cNvGrpSpPr/>
              <p:nvPr/>
            </p:nvGrpSpPr>
            <p:grpSpPr>
              <a:xfrm>
                <a:off x="10453339" y="2115892"/>
                <a:ext cx="1647223" cy="3118612"/>
                <a:chOff x="10453339" y="1941221"/>
                <a:chExt cx="1647223" cy="3118612"/>
              </a:xfrm>
            </p:grpSpPr>
            <p:grpSp>
              <p:nvGrpSpPr>
                <p:cNvPr id="3" name="Group 2"/>
                <p:cNvGrpSpPr/>
                <p:nvPr/>
              </p:nvGrpSpPr>
              <p:grpSpPr>
                <a:xfrm>
                  <a:off x="10573470" y="3133356"/>
                  <a:ext cx="1380382" cy="931515"/>
                  <a:chOff x="10573470" y="3103906"/>
                  <a:chExt cx="1380382" cy="931515"/>
                </a:xfrm>
              </p:grpSpPr>
              <p:sp>
                <p:nvSpPr>
                  <p:cNvPr id="209" name="Freeform 8"/>
                  <p:cNvSpPr>
                    <a:spLocks noChangeAspect="1" noEditPoints="1"/>
                  </p:cNvSpPr>
                  <p:nvPr/>
                </p:nvSpPr>
                <p:spPr bwMode="black">
                  <a:xfrm>
                    <a:off x="10912547" y="3103906"/>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accent2"/>
                  </a:solidFill>
                  <a:ln>
                    <a:noFill/>
                  </a:ln>
                </p:spPr>
                <p:txBody>
                  <a:bodyPr vert="horz" wrap="square" lIns="80675" tIns="40338" rIns="80675" bIns="40338" numCol="1" anchor="t" anchorCtr="0" compatLnSpc="1">
                    <a:prstTxWarp prst="textNoShape">
                      <a:avLst/>
                    </a:prstTxWarp>
                  </a:bodyPr>
                  <a:lstStyle/>
                  <a:p>
                    <a:endParaRPr lang="en-US" sz="1567" dirty="0">
                      <a:solidFill>
                        <a:schemeClr val="bg1"/>
                      </a:solidFill>
                    </a:endParaRPr>
                  </a:p>
                </p:txBody>
              </p:sp>
              <p:sp>
                <p:nvSpPr>
                  <p:cNvPr id="210" name="TextBox 209"/>
                  <p:cNvSpPr txBox="1"/>
                  <p:nvPr/>
                </p:nvSpPr>
                <p:spPr>
                  <a:xfrm>
                    <a:off x="10573470" y="3841623"/>
                    <a:ext cx="1380382" cy="19379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1" dirty="0">
                        <a:solidFill>
                          <a:schemeClr val="bg1"/>
                        </a:solidFill>
                      </a:rPr>
                      <a:t>Search and query</a:t>
                    </a:r>
                  </a:p>
                </p:txBody>
              </p:sp>
            </p:grpSp>
            <p:grpSp>
              <p:nvGrpSpPr>
                <p:cNvPr id="2" name="Group 1"/>
                <p:cNvGrpSpPr/>
                <p:nvPr/>
              </p:nvGrpSpPr>
              <p:grpSpPr>
                <a:xfrm>
                  <a:off x="10453339" y="4144657"/>
                  <a:ext cx="1647223" cy="915176"/>
                  <a:chOff x="10453339" y="4144657"/>
                  <a:chExt cx="1647223" cy="915176"/>
                </a:xfrm>
              </p:grpSpPr>
              <p:sp>
                <p:nvSpPr>
                  <p:cNvPr id="211" name="Freeform 32"/>
                  <p:cNvSpPr>
                    <a:spLocks noEditPoints="1"/>
                  </p:cNvSpPr>
                  <p:nvPr/>
                </p:nvSpPr>
                <p:spPr bwMode="auto">
                  <a:xfrm>
                    <a:off x="10912547" y="4144657"/>
                    <a:ext cx="731779" cy="696530"/>
                  </a:xfrm>
                  <a:custGeom>
                    <a:avLst/>
                    <a:gdLst>
                      <a:gd name="T0" fmla="*/ 1210 w 2135"/>
                      <a:gd name="T1" fmla="*/ 204 h 2030"/>
                      <a:gd name="T2" fmla="*/ 2029 w 2135"/>
                      <a:gd name="T3" fmla="*/ 204 h 2030"/>
                      <a:gd name="T4" fmla="*/ 2135 w 2135"/>
                      <a:gd name="T5" fmla="*/ 302 h 2030"/>
                      <a:gd name="T6" fmla="*/ 2135 w 2135"/>
                      <a:gd name="T7" fmla="*/ 1724 h 2030"/>
                      <a:gd name="T8" fmla="*/ 2033 w 2135"/>
                      <a:gd name="T9" fmla="*/ 1826 h 2030"/>
                      <a:gd name="T10" fmla="*/ 1218 w 2135"/>
                      <a:gd name="T11" fmla="*/ 1825 h 2030"/>
                      <a:gd name="T12" fmla="*/ 1211 w 2135"/>
                      <a:gd name="T13" fmla="*/ 2030 h 2030"/>
                      <a:gd name="T14" fmla="*/ 967 w 2135"/>
                      <a:gd name="T15" fmla="*/ 1984 h 2030"/>
                      <a:gd name="T16" fmla="*/ 508 w 2135"/>
                      <a:gd name="T17" fmla="*/ 1897 h 2030"/>
                      <a:gd name="T18" fmla="*/ 6 w 2135"/>
                      <a:gd name="T19" fmla="*/ 1803 h 2030"/>
                      <a:gd name="T20" fmla="*/ 1 w 2135"/>
                      <a:gd name="T21" fmla="*/ 1717 h 2030"/>
                      <a:gd name="T22" fmla="*/ 9 w 2135"/>
                      <a:gd name="T23" fmla="*/ 226 h 2030"/>
                      <a:gd name="T24" fmla="*/ 630 w 2135"/>
                      <a:gd name="T25" fmla="*/ 109 h 2030"/>
                      <a:gd name="T26" fmla="*/ 1204 w 2135"/>
                      <a:gd name="T27" fmla="*/ 1 h 2030"/>
                      <a:gd name="T28" fmla="*/ 1211 w 2135"/>
                      <a:gd name="T29" fmla="*/ 1181 h 2030"/>
                      <a:gd name="T30" fmla="*/ 1505 w 2135"/>
                      <a:gd name="T31" fmla="*/ 1364 h 2030"/>
                      <a:gd name="T32" fmla="*/ 1211 w 2135"/>
                      <a:gd name="T33" fmla="*/ 1429 h 2030"/>
                      <a:gd name="T34" fmla="*/ 1503 w 2135"/>
                      <a:gd name="T35" fmla="*/ 1613 h 2030"/>
                      <a:gd name="T36" fmla="*/ 1211 w 2135"/>
                      <a:gd name="T37" fmla="*/ 1743 h 2030"/>
                      <a:gd name="T38" fmla="*/ 2050 w 2135"/>
                      <a:gd name="T39" fmla="*/ 286 h 2030"/>
                      <a:gd name="T40" fmla="*/ 1211 w 2135"/>
                      <a:gd name="T41" fmla="*/ 417 h 2030"/>
                      <a:gd name="T42" fmla="*/ 1503 w 2135"/>
                      <a:gd name="T43" fmla="*/ 601 h 2030"/>
                      <a:gd name="T44" fmla="*/ 1211 w 2135"/>
                      <a:gd name="T45" fmla="*/ 610 h 2030"/>
                      <a:gd name="T46" fmla="*/ 1219 w 2135"/>
                      <a:gd name="T47" fmla="*/ 670 h 2030"/>
                      <a:gd name="T48" fmla="*/ 1504 w 2135"/>
                      <a:gd name="T49" fmla="*/ 670 h 2030"/>
                      <a:gd name="T50" fmla="*/ 1211 w 2135"/>
                      <a:gd name="T51" fmla="*/ 854 h 2030"/>
                      <a:gd name="T52" fmla="*/ 1504 w 2135"/>
                      <a:gd name="T53" fmla="*/ 927 h 2030"/>
                      <a:gd name="T54" fmla="*/ 1211 w 2135"/>
                      <a:gd name="T55" fmla="*/ 1111 h 2030"/>
                      <a:gd name="T56" fmla="*/ 840 w 2135"/>
                      <a:gd name="T57" fmla="*/ 1361 h 2030"/>
                      <a:gd name="T58" fmla="*/ 650 w 2135"/>
                      <a:gd name="T59" fmla="*/ 1004 h 2030"/>
                      <a:gd name="T60" fmla="*/ 831 w 2135"/>
                      <a:gd name="T61" fmla="*/ 648 h 2030"/>
                      <a:gd name="T62" fmla="*/ 822 w 2135"/>
                      <a:gd name="T63" fmla="*/ 641 h 2030"/>
                      <a:gd name="T64" fmla="*/ 681 w 2135"/>
                      <a:gd name="T65" fmla="*/ 651 h 2030"/>
                      <a:gd name="T66" fmla="*/ 610 w 2135"/>
                      <a:gd name="T67" fmla="*/ 798 h 2030"/>
                      <a:gd name="T68" fmla="*/ 562 w 2135"/>
                      <a:gd name="T69" fmla="*/ 920 h 2030"/>
                      <a:gd name="T70" fmla="*/ 465 w 2135"/>
                      <a:gd name="T71" fmla="*/ 671 h 2030"/>
                      <a:gd name="T72" fmla="*/ 345 w 2135"/>
                      <a:gd name="T73" fmla="*/ 674 h 2030"/>
                      <a:gd name="T74" fmla="*/ 318 w 2135"/>
                      <a:gd name="T75" fmla="*/ 685 h 2030"/>
                      <a:gd name="T76" fmla="*/ 470 w 2135"/>
                      <a:gd name="T77" fmla="*/ 996 h 2030"/>
                      <a:gd name="T78" fmla="*/ 307 w 2135"/>
                      <a:gd name="T79" fmla="*/ 1308 h 2030"/>
                      <a:gd name="T80" fmla="*/ 305 w 2135"/>
                      <a:gd name="T81" fmla="*/ 1324 h 2030"/>
                      <a:gd name="T82" fmla="*/ 438 w 2135"/>
                      <a:gd name="T83" fmla="*/ 1334 h 2030"/>
                      <a:gd name="T84" fmla="*/ 519 w 2135"/>
                      <a:gd name="T85" fmla="*/ 1171 h 2030"/>
                      <a:gd name="T86" fmla="*/ 556 w 2135"/>
                      <a:gd name="T87" fmla="*/ 1076 h 2030"/>
                      <a:gd name="T88" fmla="*/ 572 w 2135"/>
                      <a:gd name="T89" fmla="*/ 1128 h 2030"/>
                      <a:gd name="T90" fmla="*/ 687 w 2135"/>
                      <a:gd name="T91" fmla="*/ 1351 h 2030"/>
                      <a:gd name="T92" fmla="*/ 840 w 2135"/>
                      <a:gd name="T93" fmla="*/ 1361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5" h="2030">
                        <a:moveTo>
                          <a:pt x="1210" y="0"/>
                        </a:moveTo>
                        <a:cubicBezTo>
                          <a:pt x="1210" y="68"/>
                          <a:pt x="1210" y="135"/>
                          <a:pt x="1210" y="204"/>
                        </a:cubicBezTo>
                        <a:cubicBezTo>
                          <a:pt x="1214" y="204"/>
                          <a:pt x="1218" y="204"/>
                          <a:pt x="1221" y="204"/>
                        </a:cubicBezTo>
                        <a:cubicBezTo>
                          <a:pt x="1490" y="204"/>
                          <a:pt x="1760" y="204"/>
                          <a:pt x="2029" y="204"/>
                        </a:cubicBezTo>
                        <a:cubicBezTo>
                          <a:pt x="2053" y="204"/>
                          <a:pt x="2076" y="208"/>
                          <a:pt x="2095" y="223"/>
                        </a:cubicBezTo>
                        <a:cubicBezTo>
                          <a:pt x="2121" y="243"/>
                          <a:pt x="2134" y="269"/>
                          <a:pt x="2135" y="302"/>
                        </a:cubicBezTo>
                        <a:cubicBezTo>
                          <a:pt x="2135" y="303"/>
                          <a:pt x="2135" y="304"/>
                          <a:pt x="2135" y="306"/>
                        </a:cubicBezTo>
                        <a:cubicBezTo>
                          <a:pt x="2135" y="778"/>
                          <a:pt x="2135" y="1251"/>
                          <a:pt x="2135" y="1724"/>
                        </a:cubicBezTo>
                        <a:cubicBezTo>
                          <a:pt x="2135" y="1758"/>
                          <a:pt x="2122" y="1786"/>
                          <a:pt x="2094" y="1807"/>
                        </a:cubicBezTo>
                        <a:cubicBezTo>
                          <a:pt x="2076" y="1820"/>
                          <a:pt x="2055" y="1826"/>
                          <a:pt x="2033" y="1826"/>
                        </a:cubicBezTo>
                        <a:cubicBezTo>
                          <a:pt x="1774" y="1825"/>
                          <a:pt x="1515" y="1825"/>
                          <a:pt x="1256" y="1825"/>
                        </a:cubicBezTo>
                        <a:cubicBezTo>
                          <a:pt x="1243" y="1825"/>
                          <a:pt x="1231" y="1825"/>
                          <a:pt x="1218" y="1825"/>
                        </a:cubicBezTo>
                        <a:cubicBezTo>
                          <a:pt x="1216" y="1825"/>
                          <a:pt x="1214" y="1825"/>
                          <a:pt x="1211" y="1825"/>
                        </a:cubicBezTo>
                        <a:cubicBezTo>
                          <a:pt x="1211" y="1894"/>
                          <a:pt x="1211" y="1961"/>
                          <a:pt x="1211" y="2030"/>
                        </a:cubicBezTo>
                        <a:cubicBezTo>
                          <a:pt x="1191" y="2026"/>
                          <a:pt x="1172" y="2022"/>
                          <a:pt x="1153" y="2019"/>
                        </a:cubicBezTo>
                        <a:cubicBezTo>
                          <a:pt x="1091" y="2007"/>
                          <a:pt x="1029" y="1995"/>
                          <a:pt x="967" y="1984"/>
                        </a:cubicBezTo>
                        <a:cubicBezTo>
                          <a:pt x="893" y="1970"/>
                          <a:pt x="818" y="1956"/>
                          <a:pt x="744" y="1942"/>
                        </a:cubicBezTo>
                        <a:cubicBezTo>
                          <a:pt x="665" y="1927"/>
                          <a:pt x="587" y="1912"/>
                          <a:pt x="508" y="1897"/>
                        </a:cubicBezTo>
                        <a:cubicBezTo>
                          <a:pt x="423" y="1881"/>
                          <a:pt x="339" y="1865"/>
                          <a:pt x="254" y="1849"/>
                        </a:cubicBezTo>
                        <a:cubicBezTo>
                          <a:pt x="171" y="1834"/>
                          <a:pt x="89" y="1818"/>
                          <a:pt x="6" y="1803"/>
                        </a:cubicBezTo>
                        <a:cubicBezTo>
                          <a:pt x="1" y="1802"/>
                          <a:pt x="0" y="1800"/>
                          <a:pt x="0" y="1796"/>
                        </a:cubicBezTo>
                        <a:cubicBezTo>
                          <a:pt x="1" y="1770"/>
                          <a:pt x="1" y="1744"/>
                          <a:pt x="1" y="1717"/>
                        </a:cubicBezTo>
                        <a:cubicBezTo>
                          <a:pt x="1" y="1224"/>
                          <a:pt x="1" y="730"/>
                          <a:pt x="0" y="236"/>
                        </a:cubicBezTo>
                        <a:cubicBezTo>
                          <a:pt x="0" y="230"/>
                          <a:pt x="2" y="227"/>
                          <a:pt x="9" y="226"/>
                        </a:cubicBezTo>
                        <a:cubicBezTo>
                          <a:pt x="122" y="205"/>
                          <a:pt x="234" y="184"/>
                          <a:pt x="347" y="163"/>
                        </a:cubicBezTo>
                        <a:cubicBezTo>
                          <a:pt x="441" y="145"/>
                          <a:pt x="535" y="127"/>
                          <a:pt x="630" y="109"/>
                        </a:cubicBezTo>
                        <a:cubicBezTo>
                          <a:pt x="725" y="91"/>
                          <a:pt x="820" y="73"/>
                          <a:pt x="916" y="55"/>
                        </a:cubicBezTo>
                        <a:cubicBezTo>
                          <a:pt x="1012" y="37"/>
                          <a:pt x="1108" y="19"/>
                          <a:pt x="1204" y="1"/>
                        </a:cubicBezTo>
                        <a:cubicBezTo>
                          <a:pt x="1206" y="1"/>
                          <a:pt x="1208" y="0"/>
                          <a:pt x="1210" y="0"/>
                        </a:cubicBezTo>
                        <a:close/>
                        <a:moveTo>
                          <a:pt x="1211" y="1181"/>
                        </a:moveTo>
                        <a:cubicBezTo>
                          <a:pt x="1309" y="1181"/>
                          <a:pt x="1407" y="1181"/>
                          <a:pt x="1505" y="1181"/>
                        </a:cubicBezTo>
                        <a:cubicBezTo>
                          <a:pt x="1505" y="1242"/>
                          <a:pt x="1505" y="1303"/>
                          <a:pt x="1505" y="1364"/>
                        </a:cubicBezTo>
                        <a:cubicBezTo>
                          <a:pt x="1407" y="1364"/>
                          <a:pt x="1309" y="1364"/>
                          <a:pt x="1211" y="1364"/>
                        </a:cubicBezTo>
                        <a:cubicBezTo>
                          <a:pt x="1211" y="1386"/>
                          <a:pt x="1211" y="1407"/>
                          <a:pt x="1211" y="1429"/>
                        </a:cubicBezTo>
                        <a:cubicBezTo>
                          <a:pt x="1309" y="1429"/>
                          <a:pt x="1406" y="1429"/>
                          <a:pt x="1503" y="1429"/>
                        </a:cubicBezTo>
                        <a:cubicBezTo>
                          <a:pt x="1503" y="1490"/>
                          <a:pt x="1503" y="1551"/>
                          <a:pt x="1503" y="1613"/>
                        </a:cubicBezTo>
                        <a:cubicBezTo>
                          <a:pt x="1406" y="1613"/>
                          <a:pt x="1308" y="1613"/>
                          <a:pt x="1211" y="1613"/>
                        </a:cubicBezTo>
                        <a:cubicBezTo>
                          <a:pt x="1211" y="1657"/>
                          <a:pt x="1211" y="1700"/>
                          <a:pt x="1211" y="1743"/>
                        </a:cubicBezTo>
                        <a:cubicBezTo>
                          <a:pt x="1491" y="1743"/>
                          <a:pt x="1770" y="1743"/>
                          <a:pt x="2050" y="1743"/>
                        </a:cubicBezTo>
                        <a:cubicBezTo>
                          <a:pt x="2050" y="1257"/>
                          <a:pt x="2050" y="772"/>
                          <a:pt x="2050" y="286"/>
                        </a:cubicBezTo>
                        <a:cubicBezTo>
                          <a:pt x="1770" y="286"/>
                          <a:pt x="1491" y="286"/>
                          <a:pt x="1211" y="286"/>
                        </a:cubicBezTo>
                        <a:cubicBezTo>
                          <a:pt x="1211" y="329"/>
                          <a:pt x="1211" y="373"/>
                          <a:pt x="1211" y="417"/>
                        </a:cubicBezTo>
                        <a:cubicBezTo>
                          <a:pt x="1309" y="417"/>
                          <a:pt x="1406" y="417"/>
                          <a:pt x="1503" y="417"/>
                        </a:cubicBezTo>
                        <a:cubicBezTo>
                          <a:pt x="1503" y="478"/>
                          <a:pt x="1503" y="539"/>
                          <a:pt x="1503" y="601"/>
                        </a:cubicBezTo>
                        <a:cubicBezTo>
                          <a:pt x="1406" y="601"/>
                          <a:pt x="1308" y="601"/>
                          <a:pt x="1211" y="601"/>
                        </a:cubicBezTo>
                        <a:cubicBezTo>
                          <a:pt x="1211" y="604"/>
                          <a:pt x="1211" y="607"/>
                          <a:pt x="1211" y="610"/>
                        </a:cubicBezTo>
                        <a:cubicBezTo>
                          <a:pt x="1211" y="627"/>
                          <a:pt x="1211" y="644"/>
                          <a:pt x="1211" y="661"/>
                        </a:cubicBezTo>
                        <a:cubicBezTo>
                          <a:pt x="1211" y="670"/>
                          <a:pt x="1211" y="670"/>
                          <a:pt x="1219" y="670"/>
                        </a:cubicBezTo>
                        <a:cubicBezTo>
                          <a:pt x="1311" y="670"/>
                          <a:pt x="1404" y="670"/>
                          <a:pt x="1496" y="670"/>
                        </a:cubicBezTo>
                        <a:cubicBezTo>
                          <a:pt x="1499" y="670"/>
                          <a:pt x="1501" y="670"/>
                          <a:pt x="1504" y="670"/>
                        </a:cubicBezTo>
                        <a:cubicBezTo>
                          <a:pt x="1504" y="731"/>
                          <a:pt x="1504" y="792"/>
                          <a:pt x="1504" y="854"/>
                        </a:cubicBezTo>
                        <a:cubicBezTo>
                          <a:pt x="1406" y="854"/>
                          <a:pt x="1309" y="854"/>
                          <a:pt x="1211" y="854"/>
                        </a:cubicBezTo>
                        <a:cubicBezTo>
                          <a:pt x="1211" y="879"/>
                          <a:pt x="1211" y="903"/>
                          <a:pt x="1211" y="927"/>
                        </a:cubicBezTo>
                        <a:cubicBezTo>
                          <a:pt x="1309" y="927"/>
                          <a:pt x="1407" y="927"/>
                          <a:pt x="1504" y="927"/>
                        </a:cubicBezTo>
                        <a:cubicBezTo>
                          <a:pt x="1504" y="989"/>
                          <a:pt x="1504" y="1050"/>
                          <a:pt x="1504" y="1111"/>
                        </a:cubicBezTo>
                        <a:cubicBezTo>
                          <a:pt x="1406" y="1111"/>
                          <a:pt x="1309" y="1111"/>
                          <a:pt x="1211" y="1111"/>
                        </a:cubicBezTo>
                        <a:cubicBezTo>
                          <a:pt x="1211" y="1135"/>
                          <a:pt x="1211" y="1157"/>
                          <a:pt x="1211" y="1181"/>
                        </a:cubicBezTo>
                        <a:close/>
                        <a:moveTo>
                          <a:pt x="840" y="1361"/>
                        </a:moveTo>
                        <a:cubicBezTo>
                          <a:pt x="838" y="1357"/>
                          <a:pt x="836" y="1354"/>
                          <a:pt x="835" y="1352"/>
                        </a:cubicBezTo>
                        <a:cubicBezTo>
                          <a:pt x="774" y="1236"/>
                          <a:pt x="712" y="1120"/>
                          <a:pt x="650" y="1004"/>
                        </a:cubicBezTo>
                        <a:cubicBezTo>
                          <a:pt x="648" y="999"/>
                          <a:pt x="648" y="996"/>
                          <a:pt x="650" y="991"/>
                        </a:cubicBezTo>
                        <a:cubicBezTo>
                          <a:pt x="711" y="877"/>
                          <a:pt x="771" y="762"/>
                          <a:pt x="831" y="648"/>
                        </a:cubicBezTo>
                        <a:cubicBezTo>
                          <a:pt x="832" y="646"/>
                          <a:pt x="833" y="644"/>
                          <a:pt x="834" y="641"/>
                        </a:cubicBezTo>
                        <a:cubicBezTo>
                          <a:pt x="829" y="641"/>
                          <a:pt x="826" y="641"/>
                          <a:pt x="822" y="641"/>
                        </a:cubicBezTo>
                        <a:cubicBezTo>
                          <a:pt x="802" y="643"/>
                          <a:pt x="782" y="644"/>
                          <a:pt x="762" y="646"/>
                        </a:cubicBezTo>
                        <a:cubicBezTo>
                          <a:pt x="735" y="648"/>
                          <a:pt x="708" y="650"/>
                          <a:pt x="681" y="651"/>
                        </a:cubicBezTo>
                        <a:cubicBezTo>
                          <a:pt x="677" y="652"/>
                          <a:pt x="675" y="654"/>
                          <a:pt x="673" y="658"/>
                        </a:cubicBezTo>
                        <a:cubicBezTo>
                          <a:pt x="652" y="704"/>
                          <a:pt x="631" y="751"/>
                          <a:pt x="610" y="798"/>
                        </a:cubicBezTo>
                        <a:cubicBezTo>
                          <a:pt x="592" y="837"/>
                          <a:pt x="573" y="876"/>
                          <a:pt x="563" y="919"/>
                        </a:cubicBezTo>
                        <a:cubicBezTo>
                          <a:pt x="563" y="919"/>
                          <a:pt x="562" y="920"/>
                          <a:pt x="562" y="920"/>
                        </a:cubicBezTo>
                        <a:cubicBezTo>
                          <a:pt x="557" y="903"/>
                          <a:pt x="553" y="886"/>
                          <a:pt x="546" y="870"/>
                        </a:cubicBezTo>
                        <a:cubicBezTo>
                          <a:pt x="519" y="803"/>
                          <a:pt x="492" y="737"/>
                          <a:pt x="465" y="671"/>
                        </a:cubicBezTo>
                        <a:cubicBezTo>
                          <a:pt x="463" y="667"/>
                          <a:pt x="462" y="667"/>
                          <a:pt x="458" y="667"/>
                        </a:cubicBezTo>
                        <a:cubicBezTo>
                          <a:pt x="420" y="669"/>
                          <a:pt x="383" y="672"/>
                          <a:pt x="345" y="674"/>
                        </a:cubicBezTo>
                        <a:cubicBezTo>
                          <a:pt x="335" y="675"/>
                          <a:pt x="325" y="676"/>
                          <a:pt x="314" y="677"/>
                        </a:cubicBezTo>
                        <a:cubicBezTo>
                          <a:pt x="315" y="680"/>
                          <a:pt x="316" y="682"/>
                          <a:pt x="318" y="685"/>
                        </a:cubicBezTo>
                        <a:cubicBezTo>
                          <a:pt x="327" y="704"/>
                          <a:pt x="336" y="723"/>
                          <a:pt x="346" y="742"/>
                        </a:cubicBezTo>
                        <a:cubicBezTo>
                          <a:pt x="387" y="827"/>
                          <a:pt x="428" y="911"/>
                          <a:pt x="470" y="996"/>
                        </a:cubicBezTo>
                        <a:cubicBezTo>
                          <a:pt x="471" y="999"/>
                          <a:pt x="471" y="1002"/>
                          <a:pt x="470" y="1005"/>
                        </a:cubicBezTo>
                        <a:cubicBezTo>
                          <a:pt x="415" y="1106"/>
                          <a:pt x="361" y="1207"/>
                          <a:pt x="307" y="1308"/>
                        </a:cubicBezTo>
                        <a:cubicBezTo>
                          <a:pt x="305" y="1313"/>
                          <a:pt x="302" y="1318"/>
                          <a:pt x="300" y="1323"/>
                        </a:cubicBezTo>
                        <a:cubicBezTo>
                          <a:pt x="302" y="1324"/>
                          <a:pt x="304" y="1324"/>
                          <a:pt x="305" y="1324"/>
                        </a:cubicBezTo>
                        <a:cubicBezTo>
                          <a:pt x="318" y="1325"/>
                          <a:pt x="331" y="1326"/>
                          <a:pt x="345" y="1327"/>
                        </a:cubicBezTo>
                        <a:cubicBezTo>
                          <a:pt x="376" y="1329"/>
                          <a:pt x="407" y="1331"/>
                          <a:pt x="438" y="1334"/>
                        </a:cubicBezTo>
                        <a:cubicBezTo>
                          <a:pt x="443" y="1334"/>
                          <a:pt x="445" y="1333"/>
                          <a:pt x="447" y="1328"/>
                        </a:cubicBezTo>
                        <a:cubicBezTo>
                          <a:pt x="471" y="1276"/>
                          <a:pt x="496" y="1224"/>
                          <a:pt x="519" y="1171"/>
                        </a:cubicBezTo>
                        <a:cubicBezTo>
                          <a:pt x="530" y="1147"/>
                          <a:pt x="543" y="1124"/>
                          <a:pt x="550" y="1098"/>
                        </a:cubicBezTo>
                        <a:cubicBezTo>
                          <a:pt x="552" y="1091"/>
                          <a:pt x="554" y="1083"/>
                          <a:pt x="556" y="1076"/>
                        </a:cubicBezTo>
                        <a:cubicBezTo>
                          <a:pt x="557" y="1078"/>
                          <a:pt x="558" y="1081"/>
                          <a:pt x="558" y="1083"/>
                        </a:cubicBezTo>
                        <a:cubicBezTo>
                          <a:pt x="563" y="1098"/>
                          <a:pt x="566" y="1113"/>
                          <a:pt x="572" y="1128"/>
                        </a:cubicBezTo>
                        <a:cubicBezTo>
                          <a:pt x="602" y="1197"/>
                          <a:pt x="634" y="1265"/>
                          <a:pt x="664" y="1334"/>
                        </a:cubicBezTo>
                        <a:cubicBezTo>
                          <a:pt x="669" y="1345"/>
                          <a:pt x="674" y="1350"/>
                          <a:pt x="687" y="1351"/>
                        </a:cubicBezTo>
                        <a:cubicBezTo>
                          <a:pt x="730" y="1353"/>
                          <a:pt x="773" y="1356"/>
                          <a:pt x="816" y="1359"/>
                        </a:cubicBezTo>
                        <a:cubicBezTo>
                          <a:pt x="823" y="1360"/>
                          <a:pt x="831" y="1360"/>
                          <a:pt x="840" y="1361"/>
                        </a:cubicBezTo>
                        <a:close/>
                      </a:path>
                    </a:pathLst>
                  </a:custGeom>
                  <a:solidFill>
                    <a:schemeClr val="accent2"/>
                  </a:solidFill>
                  <a:ln>
                    <a:noFill/>
                  </a:ln>
                </p:spPr>
                <p:txBody>
                  <a:bodyPr vert="horz" wrap="square" lIns="89630" tIns="44815" rIns="89630" bIns="44815" numCol="1" anchor="t" anchorCtr="0" compatLnSpc="1">
                    <a:prstTxWarp prst="textNoShape">
                      <a:avLst/>
                    </a:prstTxWarp>
                  </a:bodyPr>
                  <a:lstStyle/>
                  <a:p>
                    <a:endParaRPr lang="en-US" sz="1766">
                      <a:solidFill>
                        <a:schemeClr val="bg1"/>
                      </a:solidFill>
                    </a:endParaRPr>
                  </a:p>
                </p:txBody>
              </p:sp>
              <p:sp>
                <p:nvSpPr>
                  <p:cNvPr id="212" name="TextBox 211"/>
                  <p:cNvSpPr txBox="1"/>
                  <p:nvPr/>
                </p:nvSpPr>
                <p:spPr>
                  <a:xfrm>
                    <a:off x="10453339" y="4866034"/>
                    <a:ext cx="1647223" cy="193799"/>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1" dirty="0">
                        <a:solidFill>
                          <a:schemeClr val="bg1"/>
                        </a:solidFill>
                      </a:rPr>
                      <a:t>Data analytics (Excel)</a:t>
                    </a:r>
                  </a:p>
                </p:txBody>
              </p:sp>
            </p:grpSp>
            <p:grpSp>
              <p:nvGrpSpPr>
                <p:cNvPr id="5" name="Group 4"/>
                <p:cNvGrpSpPr/>
                <p:nvPr/>
              </p:nvGrpSpPr>
              <p:grpSpPr>
                <a:xfrm>
                  <a:off x="10577839" y="1941221"/>
                  <a:ext cx="1348795" cy="853858"/>
                  <a:chOff x="10577839" y="1941221"/>
                  <a:chExt cx="1348795" cy="853858"/>
                </a:xfrm>
              </p:grpSpPr>
              <p:sp>
                <p:nvSpPr>
                  <p:cNvPr id="213" name="Freeform 27"/>
                  <p:cNvSpPr>
                    <a:spLocks noChangeAspect="1" noEditPoints="1"/>
                  </p:cNvSpPr>
                  <p:nvPr/>
                </p:nvSpPr>
                <p:spPr bwMode="black">
                  <a:xfrm>
                    <a:off x="10789361"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2"/>
                  </a:solidFill>
                  <a:extLst/>
                </p:spPr>
                <p:txBody>
                  <a:bodyPr vert="horz" wrap="square" lIns="89630" tIns="44815" rIns="89630" bIns="44815" numCol="1" anchor="t" anchorCtr="0" compatLnSpc="1">
                    <a:prstTxWarp prst="textNoShape">
                      <a:avLst/>
                    </a:prstTxWarp>
                  </a:bodyPr>
                  <a:lstStyle/>
                  <a:p>
                    <a:endParaRPr lang="en-US" sz="1766">
                      <a:solidFill>
                        <a:schemeClr val="bg1"/>
                      </a:solidFill>
                    </a:endParaRPr>
                  </a:p>
                </p:txBody>
              </p:sp>
              <p:sp>
                <p:nvSpPr>
                  <p:cNvPr id="214" name="TextBox 213"/>
                  <p:cNvSpPr txBox="1"/>
                  <p:nvPr/>
                </p:nvSpPr>
                <p:spPr>
                  <a:xfrm>
                    <a:off x="10577839" y="2601384"/>
                    <a:ext cx="1348795" cy="193695"/>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pl-PL" sz="1371">
                        <a:solidFill>
                          <a:schemeClr val="bg1"/>
                        </a:solidFill>
                      </a:rPr>
                      <a:t>Power BI, Web UI</a:t>
                    </a:r>
                    <a:endParaRPr lang="en-US" sz="1371" dirty="0">
                      <a:solidFill>
                        <a:schemeClr val="bg1"/>
                      </a:solidFill>
                    </a:endParaRPr>
                  </a:p>
                </p:txBody>
              </p:sp>
            </p:grpSp>
          </p:grpSp>
          <p:sp>
            <p:nvSpPr>
              <p:cNvPr id="225" name="Freeform 38"/>
              <p:cNvSpPr>
                <a:spLocks noEditPoints="1"/>
              </p:cNvSpPr>
              <p:nvPr/>
            </p:nvSpPr>
            <p:spPr bwMode="auto">
              <a:xfrm>
                <a:off x="9189720" y="2837324"/>
                <a:ext cx="826418" cy="2926080"/>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endParaRPr lang="en-US" sz="1766">
                  <a:solidFill>
                    <a:schemeClr val="bg1"/>
                  </a:solidFill>
                </a:endParaRPr>
              </a:p>
            </p:txBody>
          </p:sp>
          <p:grpSp>
            <p:nvGrpSpPr>
              <p:cNvPr id="226" name="Group 225"/>
              <p:cNvGrpSpPr/>
              <p:nvPr/>
            </p:nvGrpSpPr>
            <p:grpSpPr>
              <a:xfrm>
                <a:off x="8304363" y="1989915"/>
                <a:ext cx="1206390" cy="3478693"/>
                <a:chOff x="8304363" y="1964044"/>
                <a:chExt cx="1206390" cy="3478693"/>
              </a:xfrm>
            </p:grpSpPr>
            <p:sp>
              <p:nvSpPr>
                <p:cNvPr id="216" name="Right Arrow 215"/>
                <p:cNvSpPr/>
                <p:nvPr/>
              </p:nvSpPr>
              <p:spPr bwMode="auto">
                <a:xfrm>
                  <a:off x="8304363" y="1964044"/>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0" rIns="0" bIns="0" numCol="1" spcCol="0" rtlCol="0" fromWordArt="0" anchor="ctr" anchorCtr="0" forceAA="0" compatLnSpc="1">
                  <a:prstTxWarp prst="textNoShape">
                    <a:avLst/>
                  </a:prstTxWarp>
                  <a:noAutofit/>
                </a:bodyPr>
                <a:lstStyle/>
                <a:p>
                  <a:pPr defTabSz="914043" fontAlgn="base">
                    <a:lnSpc>
                      <a:spcPct val="90000"/>
                    </a:lnSpc>
                    <a:spcBef>
                      <a:spcPct val="0"/>
                    </a:spcBef>
                    <a:spcAft>
                      <a:spcPct val="0"/>
                    </a:spcAft>
                  </a:pPr>
                  <a:r>
                    <a:rPr lang="en-US" sz="1175" dirty="0">
                      <a:solidFill>
                        <a:schemeClr val="tx1"/>
                      </a:solidFill>
                      <a:ea typeface="Segoe UI" pitchFamily="34" charset="0"/>
                      <a:cs typeface="Segoe UI" pitchFamily="34" charset="0"/>
                    </a:rPr>
                    <a:t>Service bus</a:t>
                  </a:r>
                </a:p>
              </p:txBody>
            </p:sp>
            <p:sp>
              <p:nvSpPr>
                <p:cNvPr id="217" name="Right Arrow 216"/>
                <p:cNvSpPr/>
                <p:nvPr/>
              </p:nvSpPr>
              <p:spPr bwMode="auto">
                <a:xfrm>
                  <a:off x="8322033" y="263675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0" rIns="0" bIns="0" numCol="1" spcCol="0" rtlCol="0" fromWordArt="0" anchor="ctr" anchorCtr="0" forceAA="0" compatLnSpc="1">
                  <a:prstTxWarp prst="textNoShape">
                    <a:avLst/>
                  </a:prstTxWarp>
                  <a:noAutofit/>
                </a:bodyPr>
                <a:lstStyle/>
                <a:p>
                  <a:pPr defTabSz="914043">
                    <a:lnSpc>
                      <a:spcPct val="90000"/>
                    </a:lnSpc>
                  </a:pPr>
                  <a:r>
                    <a:rPr lang="pl-PL" sz="1175" dirty="0">
                      <a:solidFill>
                        <a:schemeClr val="tx1"/>
                      </a:solidFill>
                      <a:ea typeface="Segoe UI" pitchFamily="34" charset="0"/>
                      <a:cs typeface="Segoe UI" pitchFamily="34" charset="0"/>
                    </a:rPr>
                    <a:t>SQL DB</a:t>
                  </a:r>
                  <a:endParaRPr lang="en-US" sz="1175" dirty="0">
                    <a:solidFill>
                      <a:schemeClr val="tx1"/>
                    </a:solidFill>
                    <a:ea typeface="Segoe UI" pitchFamily="34" charset="0"/>
                    <a:cs typeface="Segoe UI" pitchFamily="34" charset="0"/>
                  </a:endParaRPr>
                </a:p>
              </p:txBody>
            </p:sp>
            <p:sp>
              <p:nvSpPr>
                <p:cNvPr id="218" name="Right Arrow 217"/>
                <p:cNvSpPr/>
                <p:nvPr/>
              </p:nvSpPr>
              <p:spPr bwMode="auto">
                <a:xfrm>
                  <a:off x="8314353" y="4039468"/>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0" rIns="0" bIns="0" numCol="1" spcCol="0" rtlCol="0" fromWordArt="0" anchor="ctr" anchorCtr="0" forceAA="0" compatLnSpc="1">
                  <a:prstTxWarp prst="textNoShape">
                    <a:avLst/>
                  </a:prstTxWarp>
                  <a:noAutofit/>
                </a:bodyPr>
                <a:lstStyle/>
                <a:p>
                  <a:pPr defTabSz="914043">
                    <a:lnSpc>
                      <a:spcPct val="90000"/>
                    </a:lnSpc>
                  </a:pPr>
                  <a:r>
                    <a:rPr lang="en-US" sz="1175" dirty="0">
                      <a:solidFill>
                        <a:schemeClr val="tx1"/>
                      </a:solidFill>
                      <a:ea typeface="Segoe UI" pitchFamily="34" charset="0"/>
                      <a:cs typeface="Segoe UI" pitchFamily="34" charset="0"/>
                    </a:rPr>
                    <a:t>Azure storage</a:t>
                  </a:r>
                </a:p>
              </p:txBody>
            </p:sp>
            <p:sp>
              <p:nvSpPr>
                <p:cNvPr id="219" name="Right Arrow 218"/>
                <p:cNvSpPr/>
                <p:nvPr/>
              </p:nvSpPr>
              <p:spPr bwMode="auto">
                <a:xfrm>
                  <a:off x="8312665" y="4802657"/>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0" rIns="0" bIns="0" numCol="1" spcCol="0" rtlCol="0" fromWordArt="0" anchor="ctr" anchorCtr="0" forceAA="0" compatLnSpc="1">
                  <a:prstTxWarp prst="textNoShape">
                    <a:avLst/>
                  </a:prstTxWarp>
                  <a:noAutofit/>
                </a:bodyPr>
                <a:lstStyle/>
                <a:p>
                  <a:pPr defTabSz="914043">
                    <a:lnSpc>
                      <a:spcPct val="90000"/>
                    </a:lnSpc>
                  </a:pPr>
                  <a:r>
                    <a:rPr lang="en-US" sz="1175" dirty="0" err="1">
                      <a:solidFill>
                        <a:schemeClr val="tx1"/>
                      </a:solidFill>
                      <a:ea typeface="Segoe UI" pitchFamily="34" charset="0"/>
                      <a:cs typeface="Segoe UI" pitchFamily="34" charset="0"/>
                    </a:rPr>
                    <a:t>HDInsight</a:t>
                  </a:r>
                  <a:endParaRPr lang="en-US" sz="1175" dirty="0">
                    <a:solidFill>
                      <a:schemeClr val="tx1"/>
                    </a:solidFill>
                    <a:ea typeface="Segoe UI" pitchFamily="34" charset="0"/>
                    <a:cs typeface="Segoe UI" pitchFamily="34" charset="0"/>
                  </a:endParaRPr>
                </a:p>
              </p:txBody>
            </p:sp>
          </p:grpSp>
          <p:cxnSp>
            <p:nvCxnSpPr>
              <p:cNvPr id="8" name="Straight Arrow Connector 7"/>
              <p:cNvCxnSpPr/>
              <p:nvPr/>
            </p:nvCxnSpPr>
            <p:spPr>
              <a:xfrm>
                <a:off x="1451728" y="2724346"/>
                <a:ext cx="3120607" cy="1155254"/>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823366" y="4045899"/>
                <a:ext cx="660482"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66278" y="4045899"/>
                <a:ext cx="660482"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66278" y="4543720"/>
                <a:ext cx="2502027" cy="96214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098138" y="4741683"/>
                <a:ext cx="1455008" cy="1262004"/>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66276" y="6240435"/>
                <a:ext cx="457200"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871839" y="3647732"/>
                <a:ext cx="731520" cy="36576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5871838" y="4616807"/>
                <a:ext cx="411480" cy="27432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77" name="Oval 76"/>
            <p:cNvSpPr/>
            <p:nvPr/>
          </p:nvSpPr>
          <p:spPr bwMode="auto">
            <a:xfrm>
              <a:off x="6475564" y="2584521"/>
              <a:ext cx="1545152" cy="1592688"/>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15" rIns="0" bIns="0"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r>
                <a:rPr lang="en-US" sz="1567" dirty="0">
                  <a:solidFill>
                    <a:schemeClr val="bg1"/>
                  </a:solidFill>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6879831" y="3278830"/>
              <a:ext cx="642553" cy="743391"/>
            </a:xfrm>
            <a:prstGeom prst="rect">
              <a:avLst/>
            </a:prstGeom>
            <a:solidFill>
              <a:srgbClr val="FF0000"/>
            </a:solidFill>
          </p:spPr>
        </p:pic>
        <p:sp>
          <p:nvSpPr>
            <p:cNvPr id="79" name="Freeform 43"/>
            <p:cNvSpPr>
              <a:spLocks noChangeAspect="1" noEditPoints="1"/>
            </p:cNvSpPr>
            <p:nvPr/>
          </p:nvSpPr>
          <p:spPr bwMode="black">
            <a:xfrm>
              <a:off x="11050628" y="5354582"/>
              <a:ext cx="455616" cy="878294"/>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008272"/>
            </a:solidFill>
            <a:ln>
              <a:noFill/>
            </a:ln>
          </p:spPr>
          <p:txBody>
            <a:bodyPr vert="horz" wrap="square" lIns="89630" tIns="44815" rIns="89630" bIns="44815" numCol="1" anchor="t" anchorCtr="0" compatLnSpc="1">
              <a:prstTxWarp prst="textNoShape">
                <a:avLst/>
              </a:prstTxWarp>
            </a:bodyPr>
            <a:lstStyle/>
            <a:p>
              <a:endParaRPr lang="en-US" sz="1766">
                <a:solidFill>
                  <a:schemeClr val="bg1"/>
                </a:solidFill>
              </a:endParaRPr>
            </a:p>
          </p:txBody>
        </p:sp>
        <p:sp>
          <p:nvSpPr>
            <p:cNvPr id="81" name="TextBox 80"/>
            <p:cNvSpPr txBox="1"/>
            <p:nvPr/>
          </p:nvSpPr>
          <p:spPr>
            <a:xfrm>
              <a:off x="10424432" y="6232876"/>
              <a:ext cx="1736106" cy="19379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1" dirty="0">
                  <a:solidFill>
                    <a:schemeClr val="bg1"/>
                  </a:solidFill>
                </a:rPr>
                <a:t>Devices to take action</a:t>
              </a:r>
            </a:p>
          </p:txBody>
        </p:sp>
      </p:grpSp>
      <p:sp>
        <p:nvSpPr>
          <p:cNvPr id="76" name="Right Arrow 218"/>
          <p:cNvSpPr/>
          <p:nvPr/>
        </p:nvSpPr>
        <p:spPr bwMode="auto">
          <a:xfrm>
            <a:off x="8158147" y="5429320"/>
            <a:ext cx="1165187" cy="627408"/>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0" rIns="0" bIns="0" numCol="1" spcCol="0" rtlCol="0" fromWordArt="0" anchor="ctr" anchorCtr="0" forceAA="0" compatLnSpc="1">
            <a:prstTxWarp prst="textNoShape">
              <a:avLst/>
            </a:prstTxWarp>
            <a:noAutofit/>
          </a:bodyPr>
          <a:lstStyle/>
          <a:p>
            <a:pPr defTabSz="914043">
              <a:lnSpc>
                <a:spcPct val="90000"/>
              </a:lnSpc>
            </a:pPr>
            <a:r>
              <a:rPr lang="en-US" sz="1175" dirty="0">
                <a:solidFill>
                  <a:schemeClr val="tx1"/>
                </a:solidFill>
                <a:ea typeface="Segoe UI" pitchFamily="34" charset="0"/>
                <a:cs typeface="Segoe UI" pitchFamily="34" charset="0"/>
              </a:rPr>
              <a:t>Data Lake</a:t>
            </a:r>
          </a:p>
        </p:txBody>
      </p:sp>
      <p:sp>
        <p:nvSpPr>
          <p:cNvPr id="82" name="Right Arrow 216"/>
          <p:cNvSpPr/>
          <p:nvPr/>
        </p:nvSpPr>
        <p:spPr bwMode="auto">
          <a:xfrm>
            <a:off x="8158147" y="3285680"/>
            <a:ext cx="1165187" cy="627408"/>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0" rIns="0" bIns="0" numCol="1" spcCol="0" rtlCol="0" fromWordArt="0" anchor="ctr" anchorCtr="0" forceAA="0" compatLnSpc="1">
            <a:prstTxWarp prst="textNoShape">
              <a:avLst/>
            </a:prstTxWarp>
            <a:noAutofit/>
          </a:bodyPr>
          <a:lstStyle/>
          <a:p>
            <a:pPr defTabSz="914043">
              <a:lnSpc>
                <a:spcPct val="90000"/>
              </a:lnSpc>
            </a:pPr>
            <a:r>
              <a:rPr lang="pl-PL" sz="1175" dirty="0" err="1">
                <a:solidFill>
                  <a:schemeClr val="tx1"/>
                </a:solidFill>
                <a:ea typeface="Segoe UI" pitchFamily="34" charset="0"/>
                <a:cs typeface="Segoe UI" pitchFamily="34" charset="0"/>
              </a:rPr>
              <a:t>Document</a:t>
            </a:r>
            <a:r>
              <a:rPr lang="pl-PL" sz="1175" dirty="0">
                <a:solidFill>
                  <a:schemeClr val="tx1"/>
                </a:solidFill>
                <a:ea typeface="Segoe UI" pitchFamily="34" charset="0"/>
                <a:cs typeface="Segoe UI" pitchFamily="34" charset="0"/>
              </a:rPr>
              <a:t> DB</a:t>
            </a:r>
            <a:endParaRPr lang="en-US" sz="1175"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7015449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Demo</a:t>
            </a:r>
            <a:endParaRPr lang="en-US" dirty="0"/>
          </a:p>
        </p:txBody>
      </p:sp>
      <p:sp>
        <p:nvSpPr>
          <p:cNvPr id="5" name="Text Placeholder 4"/>
          <p:cNvSpPr>
            <a:spLocks noGrp="1"/>
          </p:cNvSpPr>
          <p:nvPr>
            <p:ph type="body" sz="quarter" idx="12"/>
          </p:nvPr>
        </p:nvSpPr>
        <p:spPr/>
        <p:txBody>
          <a:bodyPr/>
          <a:lstStyle/>
          <a:p>
            <a:r>
              <a:rPr lang="pl-PL" dirty="0" err="1"/>
              <a:t>NodeJS</a:t>
            </a:r>
            <a:endParaRPr lang="pl-PL" dirty="0"/>
          </a:p>
          <a:p>
            <a:pPr lvl="1"/>
            <a:r>
              <a:rPr lang="en-US" dirty="0"/>
              <a:t>C:\AzureFY15TK\30-IoTHub\2017IoT\IotSender </a:t>
            </a:r>
          </a:p>
        </p:txBody>
      </p:sp>
    </p:spTree>
    <p:extLst>
      <p:ext uri="{BB962C8B-B14F-4D97-AF65-F5344CB8AC3E}">
        <p14:creationId xmlns:p14="http://schemas.microsoft.com/office/powerpoint/2010/main" val="12891201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SDK </a:t>
            </a:r>
            <a:r>
              <a:rPr lang="en-US" dirty="0"/>
              <a:t>Gateway – </a:t>
            </a:r>
            <a:r>
              <a:rPr lang="en-US" dirty="0" err="1"/>
              <a:t>po</a:t>
            </a:r>
            <a:r>
              <a:rPr lang="en-US" dirty="0"/>
              <a:t> co?</a:t>
            </a:r>
            <a:r>
              <a:rPr lang="pl-PL" dirty="0"/>
              <a:t> Bo.. Dużo protokołów</a:t>
            </a:r>
            <a:endParaRPr lang="en-US" dirty="0"/>
          </a:p>
        </p:txBody>
      </p:sp>
      <p:sp>
        <p:nvSpPr>
          <p:cNvPr id="5" name="Text Placeholder 4"/>
          <p:cNvSpPr>
            <a:spLocks noGrp="1"/>
          </p:cNvSpPr>
          <p:nvPr>
            <p:ph type="body" sz="quarter" idx="10"/>
          </p:nvPr>
        </p:nvSpPr>
        <p:spPr>
          <a:xfrm>
            <a:off x="269239" y="1189177"/>
            <a:ext cx="6152005" cy="5464509"/>
          </a:xfrm>
        </p:spPr>
        <p:txBody>
          <a:bodyPr/>
          <a:lstStyle/>
          <a:p>
            <a:r>
              <a:rPr lang="pl-PL" dirty="0"/>
              <a:t>Typy</a:t>
            </a:r>
          </a:p>
          <a:p>
            <a:pPr lvl="1"/>
            <a:r>
              <a:rPr lang="en-US" dirty="0">
                <a:hlinkClick r:id="rId2"/>
              </a:rPr>
              <a:t>Modbus</a:t>
            </a:r>
            <a:r>
              <a:rPr lang="pl-PL" dirty="0"/>
              <a:t> – protokół szeregowy, 1979r</a:t>
            </a:r>
            <a:endParaRPr lang="en-US" dirty="0"/>
          </a:p>
          <a:p>
            <a:pPr lvl="1"/>
            <a:r>
              <a:rPr lang="en-US" dirty="0">
                <a:hlinkClick r:id="rId3"/>
              </a:rPr>
              <a:t>GATT</a:t>
            </a:r>
            <a:r>
              <a:rPr lang="pl-PL" dirty="0"/>
              <a:t> – Bluetooth LE</a:t>
            </a:r>
          </a:p>
          <a:p>
            <a:pPr lvl="1"/>
            <a:r>
              <a:rPr lang="pl-PL" dirty="0" err="1">
                <a:hlinkClick r:id="rId4"/>
              </a:rPr>
              <a:t>AllJoyn</a:t>
            </a:r>
            <a:r>
              <a:rPr lang="pl-PL" dirty="0"/>
              <a:t> – dla dużej ilości</a:t>
            </a:r>
          </a:p>
          <a:p>
            <a:pPr lvl="1"/>
            <a:r>
              <a:rPr lang="pl-PL" dirty="0">
                <a:hlinkClick r:id="rId5"/>
              </a:rPr>
              <a:t>OPC</a:t>
            </a:r>
            <a:r>
              <a:rPr lang="pl-PL" dirty="0"/>
              <a:t> – komunikacja </a:t>
            </a:r>
            <a:r>
              <a:rPr lang="pl-PL" dirty="0" err="1"/>
              <a:t>machine</a:t>
            </a:r>
            <a:r>
              <a:rPr lang="pl-PL" dirty="0"/>
              <a:t> 2 </a:t>
            </a:r>
            <a:r>
              <a:rPr lang="pl-PL" dirty="0" err="1"/>
              <a:t>machine</a:t>
            </a:r>
            <a:r>
              <a:rPr lang="pl-PL" dirty="0"/>
              <a:t> (przemysł)</a:t>
            </a:r>
          </a:p>
          <a:p>
            <a:pPr lvl="2"/>
            <a:r>
              <a:rPr lang="en-US" dirty="0"/>
              <a:t>Open Platform Communications</a:t>
            </a:r>
            <a:r>
              <a:rPr lang="pl-PL" dirty="0"/>
              <a:t> / </a:t>
            </a:r>
            <a:r>
              <a:rPr lang="en-US" dirty="0"/>
              <a:t>OLE for Process Control (OPC)</a:t>
            </a:r>
            <a:endParaRPr lang="pl-PL" dirty="0"/>
          </a:p>
          <a:p>
            <a:pPr lvl="2"/>
            <a:r>
              <a:rPr lang="pl-PL" dirty="0"/>
              <a:t>Serwer i klient – C#, Java, …</a:t>
            </a:r>
            <a:endParaRPr lang="en-US" dirty="0"/>
          </a:p>
          <a:p>
            <a:pPr lvl="1"/>
            <a:r>
              <a:rPr lang="pl-PL" dirty="0"/>
              <a:t>Własne… (BARDZO dużo)</a:t>
            </a:r>
          </a:p>
          <a:p>
            <a:pPr lvl="1"/>
            <a:endParaRPr lang="pl-PL" dirty="0"/>
          </a:p>
          <a:p>
            <a:r>
              <a:rPr lang="pl-PL" dirty="0"/>
              <a:t>Dodatkowo, lokalny </a:t>
            </a:r>
            <a:r>
              <a:rPr lang="pl-PL" dirty="0" err="1"/>
              <a:t>gateway</a:t>
            </a:r>
            <a:r>
              <a:rPr lang="pl-PL" dirty="0"/>
              <a:t>:</a:t>
            </a:r>
          </a:p>
          <a:p>
            <a:pPr lvl="1"/>
            <a:r>
              <a:rPr lang="pl-PL" dirty="0" err="1"/>
              <a:t>Anonimizacja</a:t>
            </a:r>
            <a:r>
              <a:rPr lang="pl-PL" dirty="0"/>
              <a:t>, lokalne powiadamianie, przechowanie komunikatów gdy nie ma połączenia z </a:t>
            </a:r>
            <a:r>
              <a:rPr lang="pl-PL" dirty="0" err="1"/>
              <a:t>internetem</a:t>
            </a:r>
            <a:endParaRPr lang="en-US" dirty="0"/>
          </a:p>
        </p:txBody>
      </p:sp>
      <p:pic>
        <p:nvPicPr>
          <p:cNvPr id="7170" name="Picture 2" descr="GATT Profile Hierarch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50039" y="2077820"/>
            <a:ext cx="2441961" cy="293291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OPC UA Base Services Architectur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61299" y="5211243"/>
            <a:ext cx="4011613" cy="13784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8"/>
          <a:stretch>
            <a:fillRect/>
          </a:stretch>
        </p:blipFill>
        <p:spPr>
          <a:xfrm>
            <a:off x="6421244" y="1189176"/>
            <a:ext cx="3219450" cy="2066925"/>
          </a:xfrm>
          <a:prstGeom prst="rect">
            <a:avLst/>
          </a:prstGeom>
        </p:spPr>
      </p:pic>
    </p:spTree>
    <p:extLst>
      <p:ext uri="{BB962C8B-B14F-4D97-AF65-F5344CB8AC3E}">
        <p14:creationId xmlns:p14="http://schemas.microsoft.com/office/powerpoint/2010/main" val="3916671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Architektura</a:t>
            </a:r>
            <a:endParaRPr lang="en-US" dirty="0"/>
          </a:p>
        </p:txBody>
      </p:sp>
      <p:sp>
        <p:nvSpPr>
          <p:cNvPr id="9" name="Text Placeholder 8"/>
          <p:cNvSpPr>
            <a:spLocks noGrp="1"/>
          </p:cNvSpPr>
          <p:nvPr>
            <p:ph type="body" sz="quarter" idx="4294967295"/>
          </p:nvPr>
        </p:nvSpPr>
        <p:spPr>
          <a:xfrm>
            <a:off x="281856" y="1934960"/>
            <a:ext cx="4639011" cy="3711234"/>
          </a:xfrm>
          <a:solidFill>
            <a:schemeClr val="bg1">
              <a:lumMod val="95000"/>
            </a:schemeClr>
          </a:solidFill>
        </p:spPr>
        <p:txBody>
          <a:bodyPr vert="horz" wrap="square" lIns="89642" tIns="91440" rIns="89642" bIns="91440" rtlCol="0">
            <a:noAutofit/>
          </a:bodyPr>
          <a:lstStyle/>
          <a:p>
            <a:pPr marL="0" indent="0">
              <a:lnSpc>
                <a:spcPct val="100000"/>
              </a:lnSpc>
              <a:spcBef>
                <a:spcPts val="588"/>
              </a:spcBef>
              <a:buNone/>
            </a:pPr>
            <a:r>
              <a:rPr lang="en-US" sz="2353" dirty="0">
                <a:solidFill>
                  <a:schemeClr val="accent1"/>
                </a:solidFill>
              </a:rPr>
              <a:t>Gateway</a:t>
            </a:r>
            <a:r>
              <a:rPr lang="pl-PL" sz="2353" dirty="0">
                <a:solidFill>
                  <a:schemeClr val="accent1"/>
                </a:solidFill>
              </a:rPr>
              <a:t> to </a:t>
            </a:r>
            <a:r>
              <a:rPr lang="en-US" sz="2353" dirty="0" err="1">
                <a:solidFill>
                  <a:schemeClr val="accent1"/>
                </a:solidFill>
              </a:rPr>
              <a:t>sprz</a:t>
            </a:r>
            <a:r>
              <a:rPr lang="pl-PL" sz="2353" dirty="0" err="1">
                <a:solidFill>
                  <a:schemeClr val="accent1"/>
                </a:solidFill>
              </a:rPr>
              <a:t>ęt</a:t>
            </a:r>
            <a:r>
              <a:rPr lang="pl-PL" sz="2353" dirty="0">
                <a:solidFill>
                  <a:schemeClr val="accent1"/>
                </a:solidFill>
              </a:rPr>
              <a:t> oraz software</a:t>
            </a:r>
            <a:endParaRPr lang="en-US" sz="2353" dirty="0">
              <a:solidFill>
                <a:schemeClr val="accent1"/>
              </a:solidFill>
            </a:endParaRPr>
          </a:p>
          <a:p>
            <a:pPr marL="0" indent="0">
              <a:lnSpc>
                <a:spcPct val="100000"/>
              </a:lnSpc>
              <a:spcBef>
                <a:spcPts val="1176"/>
              </a:spcBef>
              <a:buNone/>
            </a:pPr>
            <a:r>
              <a:rPr lang="en-US" sz="2353" dirty="0">
                <a:solidFill>
                  <a:schemeClr val="accent1"/>
                </a:solidFill>
              </a:rPr>
              <a:t>SDK </a:t>
            </a:r>
            <a:r>
              <a:rPr lang="pl-PL" sz="2353" dirty="0">
                <a:solidFill>
                  <a:schemeClr val="accent1"/>
                </a:solidFill>
              </a:rPr>
              <a:t>pozwala wybrać system operacyjny i płytę</a:t>
            </a:r>
            <a:endParaRPr lang="en-US" sz="2353" dirty="0">
              <a:solidFill>
                <a:schemeClr val="accent1"/>
              </a:solidFill>
            </a:endParaRPr>
          </a:p>
          <a:p>
            <a:pPr marL="0" indent="0">
              <a:lnSpc>
                <a:spcPct val="100000"/>
              </a:lnSpc>
              <a:spcBef>
                <a:spcPts val="1176"/>
              </a:spcBef>
              <a:buNone/>
            </a:pPr>
            <a:r>
              <a:rPr lang="pl-PL" sz="2353" dirty="0">
                <a:solidFill>
                  <a:schemeClr val="accent1"/>
                </a:solidFill>
              </a:rPr>
              <a:t>Warstwa abstrakcji w </a:t>
            </a:r>
            <a:r>
              <a:rPr lang="en-US" sz="2353" dirty="0">
                <a:solidFill>
                  <a:schemeClr val="accent1"/>
                </a:solidFill>
              </a:rPr>
              <a:t>SDK </a:t>
            </a:r>
            <a:r>
              <a:rPr lang="pl-PL" sz="2353" dirty="0">
                <a:solidFill>
                  <a:schemeClr val="accent1"/>
                </a:solidFill>
              </a:rPr>
              <a:t>pozwala:</a:t>
            </a:r>
            <a:r>
              <a:rPr lang="en-US" sz="2353" dirty="0">
                <a:solidFill>
                  <a:schemeClr val="accent1"/>
                </a:solidFill>
              </a:rPr>
              <a:t>  </a:t>
            </a:r>
          </a:p>
          <a:p>
            <a:pPr marL="622491" indent="-286346">
              <a:lnSpc>
                <a:spcPct val="100000"/>
              </a:lnSpc>
              <a:spcBef>
                <a:spcPts val="588"/>
              </a:spcBef>
              <a:buFont typeface="Segoe UI Light" panose="020B0502040204020203" pitchFamily="34" charset="0"/>
              <a:buChar char="–"/>
            </a:pPr>
            <a:r>
              <a:rPr lang="pl-PL" sz="1961" dirty="0"/>
              <a:t>Działać na </a:t>
            </a:r>
            <a:r>
              <a:rPr lang="en-US" sz="1961" dirty="0"/>
              <a:t>Windows </a:t>
            </a:r>
            <a:r>
              <a:rPr lang="pl-PL" sz="1961" dirty="0"/>
              <a:t>ORAZ</a:t>
            </a:r>
            <a:r>
              <a:rPr lang="en-US" sz="1961" dirty="0"/>
              <a:t> Linux</a:t>
            </a:r>
          </a:p>
          <a:p>
            <a:pPr marL="622491" indent="-286346">
              <a:lnSpc>
                <a:spcPct val="100000"/>
              </a:lnSpc>
              <a:spcBef>
                <a:spcPts val="588"/>
              </a:spcBef>
              <a:buFont typeface="Segoe UI Light" panose="020B0502040204020203" pitchFamily="34" charset="0"/>
              <a:buChar char="–"/>
            </a:pPr>
            <a:r>
              <a:rPr lang="pl-PL" sz="1961" dirty="0"/>
              <a:t>Być uruchamianym na wielu typach urządzeń</a:t>
            </a:r>
            <a:endParaRPr lang="en-US" sz="1961" dirty="0"/>
          </a:p>
        </p:txBody>
      </p:sp>
      <p:sp>
        <p:nvSpPr>
          <p:cNvPr id="7" name="TextBox 6"/>
          <p:cNvSpPr txBox="1"/>
          <p:nvPr/>
        </p:nvSpPr>
        <p:spPr>
          <a:xfrm>
            <a:off x="5023714" y="1934960"/>
            <a:ext cx="6899048" cy="3711234"/>
          </a:xfrm>
          <a:prstGeom prst="rect">
            <a:avLst/>
          </a:prstGeom>
          <a:noFill/>
          <a:ln w="3175">
            <a:solidFill>
              <a:schemeClr val="bg1">
                <a:lumMod val="75000"/>
              </a:schemeClr>
            </a:solidFill>
          </a:ln>
        </p:spPr>
        <p:txBody>
          <a:bodyPr wrap="square" rtlCol="0">
            <a:noAutofit/>
          </a:bodyPr>
          <a:lstStyle/>
          <a:p>
            <a:pPr defTabSz="896386">
              <a:defRPr/>
            </a:pPr>
            <a:endParaRPr lang="en-US" kern="0" dirty="0"/>
          </a:p>
        </p:txBody>
      </p:sp>
      <p:sp>
        <p:nvSpPr>
          <p:cNvPr id="11" name="Rectangle 10"/>
          <p:cNvSpPr/>
          <p:nvPr/>
        </p:nvSpPr>
        <p:spPr bwMode="auto">
          <a:xfrm>
            <a:off x="281856" y="1312443"/>
            <a:ext cx="11640907" cy="5895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pl-PL" sz="3137" dirty="0">
                <a:solidFill>
                  <a:schemeClr val="accent1"/>
                </a:solidFill>
                <a:latin typeface="+mj-lt"/>
              </a:rPr>
              <a:t>Wysokopoziomowa!</a:t>
            </a:r>
            <a:endParaRPr lang="en-US" sz="3137" dirty="0">
              <a:solidFill>
                <a:schemeClr val="accent1"/>
              </a:solidFill>
              <a:latin typeface="+mj-lt"/>
              <a:ea typeface="Segoe UI" pitchFamily="34" charset="0"/>
              <a:cs typeface="Segoe UI" pitchFamily="34" charset="0"/>
            </a:endParaRPr>
          </a:p>
        </p:txBody>
      </p:sp>
      <p:cxnSp>
        <p:nvCxnSpPr>
          <p:cNvPr id="33" name="Straight Arrow Connector 32"/>
          <p:cNvCxnSpPr/>
          <p:nvPr/>
        </p:nvCxnSpPr>
        <p:spPr>
          <a:xfrm>
            <a:off x="5608570" y="4332559"/>
            <a:ext cx="795265" cy="0"/>
          </a:xfrm>
          <a:prstGeom prst="straightConnector1">
            <a:avLst/>
          </a:prstGeom>
          <a:ln>
            <a:solidFill>
              <a:schemeClr val="bg1">
                <a:lumMod val="65000"/>
              </a:schemeClr>
            </a:solidFill>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35" name="Freeform 58"/>
          <p:cNvSpPr>
            <a:spLocks noEditPoints="1"/>
          </p:cNvSpPr>
          <p:nvPr/>
        </p:nvSpPr>
        <p:spPr bwMode="auto">
          <a:xfrm>
            <a:off x="10682839" y="3964628"/>
            <a:ext cx="1162420" cy="696484"/>
          </a:xfrm>
          <a:custGeom>
            <a:avLst/>
            <a:gdLst>
              <a:gd name="T0" fmla="*/ 56 w 302"/>
              <a:gd name="T1" fmla="*/ 77 h 180"/>
              <a:gd name="T2" fmla="*/ 9 w 302"/>
              <a:gd name="T3" fmla="*/ 123 h 180"/>
              <a:gd name="T4" fmla="*/ 56 w 302"/>
              <a:gd name="T5" fmla="*/ 171 h 180"/>
              <a:gd name="T6" fmla="*/ 245 w 302"/>
              <a:gd name="T7" fmla="*/ 171 h 180"/>
              <a:gd name="T8" fmla="*/ 292 w 302"/>
              <a:gd name="T9" fmla="*/ 123 h 180"/>
              <a:gd name="T10" fmla="*/ 248 w 302"/>
              <a:gd name="T11" fmla="*/ 77 h 180"/>
              <a:gd name="T12" fmla="*/ 243 w 302"/>
              <a:gd name="T13" fmla="*/ 76 h 180"/>
              <a:gd name="T14" fmla="*/ 244 w 302"/>
              <a:gd name="T15" fmla="*/ 71 h 180"/>
              <a:gd name="T16" fmla="*/ 246 w 302"/>
              <a:gd name="T17" fmla="*/ 56 h 180"/>
              <a:gd name="T18" fmla="*/ 200 w 302"/>
              <a:gd name="T19" fmla="*/ 9 h 180"/>
              <a:gd name="T20" fmla="*/ 155 w 302"/>
              <a:gd name="T21" fmla="*/ 43 h 180"/>
              <a:gd name="T22" fmla="*/ 153 w 302"/>
              <a:gd name="T23" fmla="*/ 50 h 180"/>
              <a:gd name="T24" fmla="*/ 147 w 302"/>
              <a:gd name="T25" fmla="*/ 45 h 180"/>
              <a:gd name="T26" fmla="*/ 119 w 302"/>
              <a:gd name="T27" fmla="*/ 36 h 180"/>
              <a:gd name="T28" fmla="*/ 73 w 302"/>
              <a:gd name="T29" fmla="*/ 74 h 180"/>
              <a:gd name="T30" fmla="*/ 72 w 302"/>
              <a:gd name="T31" fmla="*/ 79 h 180"/>
              <a:gd name="T32" fmla="*/ 67 w 302"/>
              <a:gd name="T33" fmla="*/ 78 h 180"/>
              <a:gd name="T34" fmla="*/ 56 w 302"/>
              <a:gd name="T35" fmla="*/ 77 h 180"/>
              <a:gd name="T36" fmla="*/ 245 w 302"/>
              <a:gd name="T37" fmla="*/ 180 h 180"/>
              <a:gd name="T38" fmla="*/ 56 w 302"/>
              <a:gd name="T39" fmla="*/ 180 h 180"/>
              <a:gd name="T40" fmla="*/ 0 w 302"/>
              <a:gd name="T41" fmla="*/ 123 h 180"/>
              <a:gd name="T42" fmla="*/ 56 w 302"/>
              <a:gd name="T43" fmla="*/ 67 h 180"/>
              <a:gd name="T44" fmla="*/ 65 w 302"/>
              <a:gd name="T45" fmla="*/ 68 h 180"/>
              <a:gd name="T46" fmla="*/ 119 w 302"/>
              <a:gd name="T47" fmla="*/ 27 h 180"/>
              <a:gd name="T48" fmla="*/ 148 w 302"/>
              <a:gd name="T49" fmla="*/ 34 h 180"/>
              <a:gd name="T50" fmla="*/ 200 w 302"/>
              <a:gd name="T51" fmla="*/ 0 h 180"/>
              <a:gd name="T52" fmla="*/ 255 w 302"/>
              <a:gd name="T53" fmla="*/ 56 h 180"/>
              <a:gd name="T54" fmla="*/ 254 w 302"/>
              <a:gd name="T55" fmla="*/ 68 h 180"/>
              <a:gd name="T56" fmla="*/ 302 w 302"/>
              <a:gd name="T57" fmla="*/ 123 h 180"/>
              <a:gd name="T58" fmla="*/ 245 w 302"/>
              <a:gd name="T59"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2" h="180">
                <a:moveTo>
                  <a:pt x="56" y="77"/>
                </a:moveTo>
                <a:cubicBezTo>
                  <a:pt x="31" y="77"/>
                  <a:pt x="9" y="98"/>
                  <a:pt x="9" y="123"/>
                </a:cubicBezTo>
                <a:cubicBezTo>
                  <a:pt x="9" y="149"/>
                  <a:pt x="31" y="171"/>
                  <a:pt x="56" y="171"/>
                </a:cubicBezTo>
                <a:cubicBezTo>
                  <a:pt x="245" y="171"/>
                  <a:pt x="245" y="171"/>
                  <a:pt x="245" y="171"/>
                </a:cubicBezTo>
                <a:cubicBezTo>
                  <a:pt x="271" y="171"/>
                  <a:pt x="292" y="149"/>
                  <a:pt x="292" y="123"/>
                </a:cubicBezTo>
                <a:cubicBezTo>
                  <a:pt x="292" y="99"/>
                  <a:pt x="273" y="78"/>
                  <a:pt x="248" y="77"/>
                </a:cubicBezTo>
                <a:cubicBezTo>
                  <a:pt x="243" y="76"/>
                  <a:pt x="243" y="76"/>
                  <a:pt x="243" y="76"/>
                </a:cubicBezTo>
                <a:cubicBezTo>
                  <a:pt x="244" y="71"/>
                  <a:pt x="244" y="71"/>
                  <a:pt x="244" y="71"/>
                </a:cubicBezTo>
                <a:cubicBezTo>
                  <a:pt x="245" y="66"/>
                  <a:pt x="246" y="61"/>
                  <a:pt x="246" y="56"/>
                </a:cubicBezTo>
                <a:cubicBezTo>
                  <a:pt x="246" y="30"/>
                  <a:pt x="225" y="9"/>
                  <a:pt x="200" y="9"/>
                </a:cubicBezTo>
                <a:cubicBezTo>
                  <a:pt x="180" y="9"/>
                  <a:pt x="161" y="23"/>
                  <a:pt x="155" y="43"/>
                </a:cubicBezTo>
                <a:cubicBezTo>
                  <a:pt x="153" y="50"/>
                  <a:pt x="153" y="50"/>
                  <a:pt x="153" y="50"/>
                </a:cubicBezTo>
                <a:cubicBezTo>
                  <a:pt x="147" y="45"/>
                  <a:pt x="147" y="45"/>
                  <a:pt x="147" y="45"/>
                </a:cubicBezTo>
                <a:cubicBezTo>
                  <a:pt x="140" y="39"/>
                  <a:pt x="131" y="36"/>
                  <a:pt x="119" y="36"/>
                </a:cubicBezTo>
                <a:cubicBezTo>
                  <a:pt x="96" y="36"/>
                  <a:pt x="77" y="52"/>
                  <a:pt x="73" y="74"/>
                </a:cubicBezTo>
                <a:cubicBezTo>
                  <a:pt x="72" y="79"/>
                  <a:pt x="72" y="79"/>
                  <a:pt x="72" y="79"/>
                </a:cubicBezTo>
                <a:cubicBezTo>
                  <a:pt x="67" y="78"/>
                  <a:pt x="67" y="78"/>
                  <a:pt x="67" y="78"/>
                </a:cubicBezTo>
                <a:cubicBezTo>
                  <a:pt x="64" y="77"/>
                  <a:pt x="60" y="77"/>
                  <a:pt x="56" y="77"/>
                </a:cubicBezTo>
                <a:moveTo>
                  <a:pt x="245" y="180"/>
                </a:moveTo>
                <a:cubicBezTo>
                  <a:pt x="56" y="180"/>
                  <a:pt x="56" y="180"/>
                  <a:pt x="56" y="180"/>
                </a:cubicBezTo>
                <a:cubicBezTo>
                  <a:pt x="26" y="180"/>
                  <a:pt x="0" y="154"/>
                  <a:pt x="0" y="123"/>
                </a:cubicBezTo>
                <a:cubicBezTo>
                  <a:pt x="0" y="93"/>
                  <a:pt x="26" y="67"/>
                  <a:pt x="56" y="67"/>
                </a:cubicBezTo>
                <a:cubicBezTo>
                  <a:pt x="59" y="67"/>
                  <a:pt x="62" y="67"/>
                  <a:pt x="65" y="68"/>
                </a:cubicBezTo>
                <a:cubicBezTo>
                  <a:pt x="72" y="43"/>
                  <a:pt x="93" y="27"/>
                  <a:pt x="119" y="27"/>
                </a:cubicBezTo>
                <a:cubicBezTo>
                  <a:pt x="130" y="27"/>
                  <a:pt x="140" y="29"/>
                  <a:pt x="148" y="34"/>
                </a:cubicBezTo>
                <a:cubicBezTo>
                  <a:pt x="157" y="14"/>
                  <a:pt x="177" y="0"/>
                  <a:pt x="200" y="0"/>
                </a:cubicBezTo>
                <a:cubicBezTo>
                  <a:pt x="230" y="0"/>
                  <a:pt x="255" y="25"/>
                  <a:pt x="255" y="56"/>
                </a:cubicBezTo>
                <a:cubicBezTo>
                  <a:pt x="255" y="60"/>
                  <a:pt x="255" y="64"/>
                  <a:pt x="254" y="68"/>
                </a:cubicBezTo>
                <a:cubicBezTo>
                  <a:pt x="281" y="72"/>
                  <a:pt x="302" y="95"/>
                  <a:pt x="302" y="123"/>
                </a:cubicBezTo>
                <a:cubicBezTo>
                  <a:pt x="302" y="155"/>
                  <a:pt x="276" y="180"/>
                  <a:pt x="245" y="180"/>
                </a:cubicBezTo>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39" name="TextBox 38"/>
          <p:cNvSpPr txBox="1"/>
          <p:nvPr/>
        </p:nvSpPr>
        <p:spPr>
          <a:xfrm>
            <a:off x="6454237" y="4007088"/>
            <a:ext cx="998211" cy="712074"/>
          </a:xfrm>
          <a:prstGeom prst="rect">
            <a:avLst/>
          </a:prstGeom>
          <a:solidFill>
            <a:schemeClr val="accent1"/>
          </a:solidFill>
        </p:spPr>
        <p:txBody>
          <a:bodyPr wrap="none" lIns="89642" tIns="143428" rIns="89642" bIns="143428" rtlCol="0">
            <a:spAutoFit/>
          </a:bodyPr>
          <a:lstStyle/>
          <a:p>
            <a:pPr defTabSz="896386">
              <a:defRPr/>
            </a:pPr>
            <a:r>
              <a:rPr lang="en-US" sz="1372" kern="0" dirty="0">
                <a:solidFill>
                  <a:schemeClr val="bg1"/>
                </a:solidFill>
              </a:rPr>
              <a:t>Protocol A</a:t>
            </a:r>
          </a:p>
          <a:p>
            <a:pPr defTabSz="896386">
              <a:defRPr/>
            </a:pPr>
            <a:r>
              <a:rPr lang="en-US" sz="1372" kern="0" dirty="0">
                <a:solidFill>
                  <a:schemeClr val="bg1"/>
                </a:solidFill>
              </a:rPr>
              <a:t>Ingestion</a:t>
            </a:r>
          </a:p>
        </p:txBody>
      </p:sp>
      <p:sp>
        <p:nvSpPr>
          <p:cNvPr id="41" name="TextBox 40"/>
          <p:cNvSpPr txBox="1"/>
          <p:nvPr/>
        </p:nvSpPr>
        <p:spPr>
          <a:xfrm>
            <a:off x="8564410" y="4007088"/>
            <a:ext cx="996856" cy="712074"/>
          </a:xfrm>
          <a:prstGeom prst="rect">
            <a:avLst/>
          </a:prstGeom>
          <a:solidFill>
            <a:schemeClr val="accent1"/>
          </a:solidFill>
        </p:spPr>
        <p:txBody>
          <a:bodyPr wrap="square" lIns="89642" tIns="143428" rIns="89642" bIns="143428" rtlCol="0">
            <a:spAutoFit/>
          </a:bodyPr>
          <a:lstStyle/>
          <a:p>
            <a:pPr defTabSz="896386">
              <a:defRPr/>
            </a:pPr>
            <a:r>
              <a:rPr lang="en-US" sz="1372" kern="0" dirty="0">
                <a:solidFill>
                  <a:schemeClr val="bg1"/>
                </a:solidFill>
              </a:rPr>
              <a:t>Send to cloud</a:t>
            </a:r>
          </a:p>
        </p:txBody>
      </p:sp>
      <p:sp>
        <p:nvSpPr>
          <p:cNvPr id="42" name="Rectangle 41"/>
          <p:cNvSpPr/>
          <p:nvPr/>
        </p:nvSpPr>
        <p:spPr>
          <a:xfrm>
            <a:off x="6696907" y="3828514"/>
            <a:ext cx="509163" cy="165949"/>
          </a:xfrm>
          <a:prstGeom prst="rect">
            <a:avLst/>
          </a:prstGeom>
        </p:spPr>
        <p:txBody>
          <a:bodyPr wrap="square" lIns="0" tIns="0" rIns="0" bIns="0">
            <a:spAutoFit/>
          </a:bodyPr>
          <a:lstStyle/>
          <a:p>
            <a:pPr defTabSz="896386">
              <a:defRPr/>
            </a:pPr>
            <a:r>
              <a:rPr lang="en-US" sz="1078" kern="0" dirty="0"/>
              <a:t>Module </a:t>
            </a:r>
          </a:p>
        </p:txBody>
      </p:sp>
      <p:sp>
        <p:nvSpPr>
          <p:cNvPr id="49" name="Rectangle 48"/>
          <p:cNvSpPr/>
          <p:nvPr/>
        </p:nvSpPr>
        <p:spPr>
          <a:xfrm>
            <a:off x="8808256" y="3828514"/>
            <a:ext cx="509163" cy="165949"/>
          </a:xfrm>
          <a:prstGeom prst="rect">
            <a:avLst/>
          </a:prstGeom>
        </p:spPr>
        <p:txBody>
          <a:bodyPr wrap="square" lIns="0" tIns="0" rIns="0" bIns="0">
            <a:spAutoFit/>
          </a:bodyPr>
          <a:lstStyle/>
          <a:p>
            <a:pPr defTabSz="896386">
              <a:defRPr/>
            </a:pPr>
            <a:r>
              <a:rPr lang="en-US" sz="1078" kern="0" dirty="0"/>
              <a:t>Module </a:t>
            </a:r>
          </a:p>
        </p:txBody>
      </p:sp>
      <p:sp>
        <p:nvSpPr>
          <p:cNvPr id="50" name="TextBox 49"/>
          <p:cNvSpPr txBox="1"/>
          <p:nvPr/>
        </p:nvSpPr>
        <p:spPr>
          <a:xfrm>
            <a:off x="7708590" y="4008735"/>
            <a:ext cx="599680" cy="710426"/>
          </a:xfrm>
          <a:prstGeom prst="rect">
            <a:avLst/>
          </a:prstGeom>
          <a:solidFill>
            <a:schemeClr val="accent1"/>
          </a:solidFill>
        </p:spPr>
        <p:txBody>
          <a:bodyPr wrap="square" lIns="89642" tIns="143428" rIns="89642" bIns="143428" rtlCol="0" anchor="ctr">
            <a:noAutofit/>
          </a:bodyPr>
          <a:lstStyle/>
          <a:p>
            <a:pPr defTabSz="896386">
              <a:defRPr/>
            </a:pPr>
            <a:r>
              <a:rPr lang="en-US" sz="1372" kern="0" dirty="0">
                <a:solidFill>
                  <a:schemeClr val="bg1"/>
                </a:solidFill>
              </a:rPr>
              <a:t>Filter</a:t>
            </a:r>
          </a:p>
        </p:txBody>
      </p:sp>
      <p:sp>
        <p:nvSpPr>
          <p:cNvPr id="52" name="Rectangle 51"/>
          <p:cNvSpPr/>
          <p:nvPr/>
        </p:nvSpPr>
        <p:spPr>
          <a:xfrm>
            <a:off x="7752582" y="3828514"/>
            <a:ext cx="509163" cy="165949"/>
          </a:xfrm>
          <a:prstGeom prst="rect">
            <a:avLst/>
          </a:prstGeom>
        </p:spPr>
        <p:txBody>
          <a:bodyPr wrap="square" lIns="0" tIns="0" rIns="0" bIns="0">
            <a:spAutoFit/>
          </a:bodyPr>
          <a:lstStyle/>
          <a:p>
            <a:pPr defTabSz="896386">
              <a:defRPr/>
            </a:pPr>
            <a:r>
              <a:rPr lang="en-US" sz="1078" kern="0" dirty="0"/>
              <a:t>Module </a:t>
            </a:r>
          </a:p>
        </p:txBody>
      </p:sp>
      <p:sp>
        <p:nvSpPr>
          <p:cNvPr id="53" name="Rectangle 52"/>
          <p:cNvSpPr/>
          <p:nvPr/>
        </p:nvSpPr>
        <p:spPr bwMode="auto">
          <a:xfrm>
            <a:off x="6403836" y="3621912"/>
            <a:ext cx="3207831" cy="1872533"/>
          </a:xfrm>
          <a:prstGeom prst="rect">
            <a:avLst/>
          </a:prstGeom>
          <a:no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TextBox 53"/>
          <p:cNvSpPr txBox="1"/>
          <p:nvPr/>
        </p:nvSpPr>
        <p:spPr>
          <a:xfrm>
            <a:off x="6454236" y="4763122"/>
            <a:ext cx="3083341" cy="712074"/>
          </a:xfrm>
          <a:prstGeom prst="rect">
            <a:avLst/>
          </a:prstGeom>
          <a:solidFill>
            <a:schemeClr val="accent1"/>
          </a:solidFill>
        </p:spPr>
        <p:txBody>
          <a:bodyPr wrap="square" lIns="89642" tIns="143428" rIns="89642" bIns="143428" rtlCol="0">
            <a:spAutoFit/>
          </a:bodyPr>
          <a:lstStyle/>
          <a:p>
            <a:pPr algn="ctr" defTabSz="896386">
              <a:defRPr/>
            </a:pPr>
            <a:r>
              <a:rPr lang="en-US" sz="1372" kern="0" dirty="0">
                <a:solidFill>
                  <a:schemeClr val="bg1"/>
                </a:solidFill>
              </a:rPr>
              <a:t>Operating System </a:t>
            </a:r>
            <a:br>
              <a:rPr lang="en-US" sz="1372" kern="0" dirty="0">
                <a:solidFill>
                  <a:schemeClr val="bg1"/>
                </a:solidFill>
              </a:rPr>
            </a:br>
            <a:r>
              <a:rPr lang="en-US" sz="1372" kern="0" dirty="0">
                <a:solidFill>
                  <a:schemeClr val="bg1"/>
                </a:solidFill>
              </a:rPr>
              <a:t>(Windows, Wind River, Ubuntu</a:t>
            </a:r>
            <a:r>
              <a:rPr lang="en-US" sz="1372" kern="0">
                <a:solidFill>
                  <a:schemeClr val="bg1"/>
                </a:solidFill>
              </a:rPr>
              <a:t>, etc) </a:t>
            </a:r>
            <a:endParaRPr lang="en-US" sz="1372" kern="0" dirty="0">
              <a:solidFill>
                <a:schemeClr val="bg1"/>
              </a:solidFill>
            </a:endParaRPr>
          </a:p>
        </p:txBody>
      </p:sp>
      <p:sp>
        <p:nvSpPr>
          <p:cNvPr id="55" name="Rectangle 54"/>
          <p:cNvSpPr/>
          <p:nvPr/>
        </p:nvSpPr>
        <p:spPr>
          <a:xfrm>
            <a:off x="6401630" y="3030132"/>
            <a:ext cx="1904648" cy="528021"/>
          </a:xfrm>
          <a:prstGeom prst="rect">
            <a:avLst/>
          </a:prstGeom>
        </p:spPr>
        <p:txBody>
          <a:bodyPr wrap="none" lIns="0" rIns="0">
            <a:spAutoFit/>
          </a:bodyPr>
          <a:lstStyle/>
          <a:p>
            <a:pPr defTabSz="896386">
              <a:defRPr/>
            </a:pPr>
            <a:r>
              <a:rPr lang="en-US" sz="1765" kern="0" dirty="0"/>
              <a:t>Gateway hardware </a:t>
            </a:r>
            <a:br>
              <a:rPr lang="en-US" sz="1765" kern="0" dirty="0"/>
            </a:br>
            <a:r>
              <a:rPr lang="en-US" sz="1078" kern="0" dirty="0"/>
              <a:t>(customer choice)</a:t>
            </a:r>
            <a:endParaRPr lang="en-US" sz="1765" kern="0" dirty="0"/>
          </a:p>
        </p:txBody>
      </p:sp>
      <p:pic>
        <p:nvPicPr>
          <p:cNvPr id="5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1939" y="-2103666"/>
            <a:ext cx="7619611" cy="1753533"/>
          </a:xfrm>
          <a:prstGeom prst="rect">
            <a:avLst/>
          </a:prstGeom>
        </p:spPr>
      </p:pic>
      <p:sp>
        <p:nvSpPr>
          <p:cNvPr id="28" name="Freeform 114"/>
          <p:cNvSpPr>
            <a:spLocks noChangeAspect="1" noEditPoints="1"/>
          </p:cNvSpPr>
          <p:nvPr/>
        </p:nvSpPr>
        <p:spPr bwMode="black">
          <a:xfrm>
            <a:off x="5146533" y="4130244"/>
            <a:ext cx="406322" cy="406322"/>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spcBef>
                <a:spcPct val="0"/>
              </a:spcBef>
              <a:spcAft>
                <a:spcPct val="0"/>
              </a:spcAft>
              <a:defRPr/>
            </a:pPr>
            <a:endParaRPr lang="en-US" sz="2307" kern="0" dirty="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a:xfrm>
            <a:off x="5653189" y="4093637"/>
            <a:ext cx="789204" cy="565737"/>
          </a:xfrm>
          <a:prstGeom prst="rect">
            <a:avLst/>
          </a:prstGeom>
        </p:spPr>
        <p:txBody>
          <a:bodyPr wrap="none">
            <a:spAutoFit/>
          </a:bodyPr>
          <a:lstStyle/>
          <a:p>
            <a:pPr defTabSz="896386">
              <a:defRPr/>
            </a:pPr>
            <a:r>
              <a:rPr lang="en-US" sz="1029" kern="0" dirty="0"/>
              <a:t>Protocol A</a:t>
            </a:r>
          </a:p>
          <a:p>
            <a:pPr defTabSz="896386">
              <a:defRPr/>
            </a:pPr>
            <a:endParaRPr lang="en-US" sz="1029" kern="0" dirty="0"/>
          </a:p>
          <a:p>
            <a:pPr defTabSz="896386">
              <a:defRPr/>
            </a:pPr>
            <a:r>
              <a:rPr lang="en-US" sz="1029" kern="0" dirty="0"/>
              <a:t>Telemetry</a:t>
            </a:r>
          </a:p>
        </p:txBody>
      </p:sp>
      <p:cxnSp>
        <p:nvCxnSpPr>
          <p:cNvPr id="27" name="Straight Arrow Connector 26"/>
          <p:cNvCxnSpPr/>
          <p:nvPr/>
        </p:nvCxnSpPr>
        <p:spPr>
          <a:xfrm>
            <a:off x="7455019" y="4326743"/>
            <a:ext cx="250999" cy="0"/>
          </a:xfrm>
          <a:prstGeom prst="straightConnector1">
            <a:avLst/>
          </a:prstGeom>
          <a:ln>
            <a:solidFill>
              <a:schemeClr val="bg1">
                <a:lumMod val="65000"/>
              </a:schemeClr>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8310841" y="4326743"/>
            <a:ext cx="250999" cy="0"/>
          </a:xfrm>
          <a:prstGeom prst="straightConnector1">
            <a:avLst/>
          </a:prstGeom>
          <a:ln>
            <a:solidFill>
              <a:schemeClr val="bg1">
                <a:lumMod val="65000"/>
              </a:schemeClr>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9562477" y="4334288"/>
            <a:ext cx="986067" cy="0"/>
          </a:xfrm>
          <a:prstGeom prst="straightConnector1">
            <a:avLst/>
          </a:prstGeom>
          <a:ln>
            <a:solidFill>
              <a:schemeClr val="bg1">
                <a:lumMod val="65000"/>
              </a:schemeClr>
            </a:solidFill>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9546710" y="3796287"/>
            <a:ext cx="1152424" cy="882549"/>
          </a:xfrm>
          <a:prstGeom prst="rect">
            <a:avLst/>
          </a:prstGeom>
        </p:spPr>
        <p:txBody>
          <a:bodyPr wrap="square">
            <a:spAutoFit/>
          </a:bodyPr>
          <a:lstStyle/>
          <a:p>
            <a:pPr defTabSz="896386">
              <a:defRPr/>
            </a:pPr>
            <a:r>
              <a:rPr lang="en-US" sz="1029" kern="0" dirty="0"/>
              <a:t>Internet ready</a:t>
            </a:r>
          </a:p>
          <a:p>
            <a:pPr defTabSz="896386">
              <a:defRPr/>
            </a:pPr>
            <a:r>
              <a:rPr lang="en-US" sz="1029" kern="0" dirty="0"/>
              <a:t>Protocol </a:t>
            </a:r>
            <a:br>
              <a:rPr lang="en-US" sz="1029" kern="0" dirty="0"/>
            </a:br>
            <a:r>
              <a:rPr lang="en-US" sz="1029" kern="0" dirty="0"/>
              <a:t>(</a:t>
            </a:r>
            <a:r>
              <a:rPr lang="en-US" sz="1029" kern="0" dirty="0" err="1"/>
              <a:t>eg</a:t>
            </a:r>
            <a:r>
              <a:rPr lang="en-US" sz="1029" kern="0" dirty="0"/>
              <a:t>. </a:t>
            </a:r>
            <a:r>
              <a:rPr lang="en-US" sz="1029" kern="0" dirty="0" err="1"/>
              <a:t>MQTT</a:t>
            </a:r>
            <a:r>
              <a:rPr lang="en-US" sz="1029" kern="0" dirty="0"/>
              <a:t>) </a:t>
            </a:r>
          </a:p>
          <a:p>
            <a:pPr defTabSz="896386">
              <a:defRPr/>
            </a:pPr>
            <a:endParaRPr lang="en-US" sz="1029" kern="0" dirty="0"/>
          </a:p>
          <a:p>
            <a:pPr defTabSz="896386">
              <a:defRPr/>
            </a:pPr>
            <a:r>
              <a:rPr lang="en-US" sz="1029" kern="0" dirty="0"/>
              <a:t>Telemetry</a:t>
            </a:r>
          </a:p>
        </p:txBody>
      </p:sp>
    </p:spTree>
    <p:extLst>
      <p:ext uri="{BB962C8B-B14F-4D97-AF65-F5344CB8AC3E}">
        <p14:creationId xmlns:p14="http://schemas.microsoft.com/office/powerpoint/2010/main" val="34166685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Architektura</a:t>
            </a:r>
            <a:endParaRPr lang="en-US" dirty="0"/>
          </a:p>
        </p:txBody>
      </p:sp>
      <p:sp>
        <p:nvSpPr>
          <p:cNvPr id="9" name="Text Placeholder 8"/>
          <p:cNvSpPr>
            <a:spLocks noGrp="1"/>
          </p:cNvSpPr>
          <p:nvPr>
            <p:ph type="body" sz="quarter" idx="4294967295"/>
          </p:nvPr>
        </p:nvSpPr>
        <p:spPr>
          <a:xfrm>
            <a:off x="281856" y="1934960"/>
            <a:ext cx="4639011" cy="3711234"/>
          </a:xfrm>
          <a:solidFill>
            <a:schemeClr val="bg1">
              <a:lumMod val="95000"/>
            </a:schemeClr>
          </a:solidFill>
        </p:spPr>
        <p:txBody>
          <a:bodyPr vert="horz" wrap="square" lIns="89642" tIns="91440" rIns="89642" bIns="91440" rtlCol="0">
            <a:noAutofit/>
          </a:bodyPr>
          <a:lstStyle/>
          <a:p>
            <a:pPr marL="0" indent="0">
              <a:lnSpc>
                <a:spcPct val="100000"/>
              </a:lnSpc>
              <a:spcBef>
                <a:spcPts val="588"/>
              </a:spcBef>
              <a:buNone/>
            </a:pPr>
            <a:r>
              <a:rPr lang="pl-PL" sz="2353" dirty="0">
                <a:solidFill>
                  <a:schemeClr val="accent1"/>
                </a:solidFill>
              </a:rPr>
              <a:t>Moduły komunikują się używając lokalnej szyny (broadcast)</a:t>
            </a:r>
            <a:endParaRPr lang="en-US" sz="2353" dirty="0">
              <a:solidFill>
                <a:schemeClr val="accent1"/>
              </a:solidFill>
            </a:endParaRPr>
          </a:p>
          <a:p>
            <a:pPr marL="0" indent="0">
              <a:lnSpc>
                <a:spcPct val="100000"/>
              </a:lnSpc>
              <a:spcBef>
                <a:spcPts val="588"/>
              </a:spcBef>
              <a:buNone/>
            </a:pPr>
            <a:r>
              <a:rPr lang="pl-PL" sz="1961" dirty="0"/>
              <a:t>Komunikat to treść + zbiór właściwości klucz/wartość</a:t>
            </a:r>
            <a:endParaRPr lang="en-US" sz="1961" dirty="0"/>
          </a:p>
          <a:p>
            <a:pPr marL="0" indent="0">
              <a:lnSpc>
                <a:spcPct val="100000"/>
              </a:lnSpc>
              <a:spcBef>
                <a:spcPts val="588"/>
              </a:spcBef>
              <a:buNone/>
            </a:pPr>
            <a:r>
              <a:rPr lang="pl-PL" sz="2353" dirty="0">
                <a:solidFill>
                  <a:schemeClr val="accent1"/>
                </a:solidFill>
              </a:rPr>
              <a:t>Wszystkie moduły otrzymują wszystkie komunikaty</a:t>
            </a:r>
            <a:endParaRPr lang="en-US" sz="2353" dirty="0">
              <a:solidFill>
                <a:schemeClr val="accent1"/>
              </a:solidFill>
            </a:endParaRPr>
          </a:p>
          <a:p>
            <a:pPr marL="0" indent="0">
              <a:lnSpc>
                <a:spcPct val="100000"/>
              </a:lnSpc>
              <a:spcBef>
                <a:spcPts val="588"/>
              </a:spcBef>
              <a:buNone/>
            </a:pPr>
            <a:r>
              <a:rPr lang="pl-PL" sz="1961" dirty="0"/>
              <a:t>Filtrowanie komunikatów </a:t>
            </a:r>
            <a:r>
              <a:rPr lang="en-US" sz="1961" dirty="0"/>
              <a:t>(</a:t>
            </a:r>
            <a:r>
              <a:rPr lang="pl-PL" sz="1961" dirty="0"/>
              <a:t>przez moduły</a:t>
            </a:r>
            <a:r>
              <a:rPr lang="en-US" sz="1961" dirty="0"/>
              <a:t>) </a:t>
            </a:r>
            <a:r>
              <a:rPr lang="pl-PL" sz="1961" dirty="0"/>
              <a:t>tworzy potok</a:t>
            </a:r>
            <a:endParaRPr lang="en-US" sz="1961" dirty="0"/>
          </a:p>
        </p:txBody>
      </p:sp>
      <p:sp>
        <p:nvSpPr>
          <p:cNvPr id="7" name="TextBox 6"/>
          <p:cNvSpPr txBox="1"/>
          <p:nvPr/>
        </p:nvSpPr>
        <p:spPr>
          <a:xfrm>
            <a:off x="5023714" y="1934960"/>
            <a:ext cx="6899048" cy="3711234"/>
          </a:xfrm>
          <a:prstGeom prst="rect">
            <a:avLst/>
          </a:prstGeom>
          <a:noFill/>
          <a:ln w="3175">
            <a:solidFill>
              <a:schemeClr val="bg1">
                <a:lumMod val="75000"/>
              </a:schemeClr>
            </a:solidFill>
          </a:ln>
        </p:spPr>
        <p:txBody>
          <a:bodyPr wrap="square" rtlCol="0">
            <a:noAutofit/>
          </a:bodyPr>
          <a:lstStyle/>
          <a:p>
            <a:pPr defTabSz="896386">
              <a:defRPr/>
            </a:pPr>
            <a:endParaRPr lang="en-US" kern="0" dirty="0"/>
          </a:p>
        </p:txBody>
      </p:sp>
      <p:sp>
        <p:nvSpPr>
          <p:cNvPr id="11" name="Rectangle 10"/>
          <p:cNvSpPr/>
          <p:nvPr/>
        </p:nvSpPr>
        <p:spPr bwMode="auto">
          <a:xfrm>
            <a:off x="281856" y="1312443"/>
            <a:ext cx="11640907" cy="5895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3137" dirty="0" err="1">
                <a:solidFill>
                  <a:schemeClr val="accent1"/>
                </a:solidFill>
                <a:latin typeface="+mj-lt"/>
              </a:rPr>
              <a:t>Wysokopoziomowa</a:t>
            </a:r>
            <a:r>
              <a:rPr lang="en-US" sz="3137" dirty="0">
                <a:solidFill>
                  <a:schemeClr val="accent1"/>
                </a:solidFill>
                <a:latin typeface="+mj-lt"/>
              </a:rPr>
              <a:t>!</a:t>
            </a:r>
          </a:p>
        </p:txBody>
      </p:sp>
      <p:sp>
        <p:nvSpPr>
          <p:cNvPr id="25" name="TextBox 24"/>
          <p:cNvSpPr txBox="1"/>
          <p:nvPr/>
        </p:nvSpPr>
        <p:spPr>
          <a:xfrm>
            <a:off x="6120954" y="2755587"/>
            <a:ext cx="998211" cy="717140"/>
          </a:xfrm>
          <a:prstGeom prst="rect">
            <a:avLst/>
          </a:prstGeom>
          <a:solidFill>
            <a:schemeClr val="accent1"/>
          </a:solidFill>
        </p:spPr>
        <p:txBody>
          <a:bodyPr wrap="none" lIns="89642" tIns="143428" rIns="89642" bIns="143428" rtlCol="0">
            <a:spAutoFit/>
          </a:bodyPr>
          <a:lstStyle/>
          <a:p>
            <a:pPr defTabSz="896386">
              <a:defRPr/>
            </a:pPr>
            <a:r>
              <a:rPr lang="en-US" sz="1372" kern="0" dirty="0">
                <a:solidFill>
                  <a:schemeClr val="bg1"/>
                </a:solidFill>
              </a:rPr>
              <a:t>Protocol A</a:t>
            </a:r>
          </a:p>
          <a:p>
            <a:pPr defTabSz="896386">
              <a:defRPr/>
            </a:pPr>
            <a:r>
              <a:rPr lang="en-US" sz="1372" kern="0" dirty="0">
                <a:solidFill>
                  <a:schemeClr val="bg1"/>
                </a:solidFill>
              </a:rPr>
              <a:t>Ingestion</a:t>
            </a:r>
          </a:p>
        </p:txBody>
      </p:sp>
      <p:cxnSp>
        <p:nvCxnSpPr>
          <p:cNvPr id="26" name="Straight Arrow Connector 25"/>
          <p:cNvCxnSpPr/>
          <p:nvPr/>
        </p:nvCxnSpPr>
        <p:spPr>
          <a:xfrm>
            <a:off x="9713594" y="3137305"/>
            <a:ext cx="587586" cy="0"/>
          </a:xfrm>
          <a:prstGeom prst="straightConnector1">
            <a:avLst/>
          </a:prstGeom>
          <a:ln>
            <a:solidFill>
              <a:schemeClr val="bg1">
                <a:lumMod val="65000"/>
              </a:schemeClr>
            </a:solidFill>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7" name="Freeform 58"/>
          <p:cNvSpPr>
            <a:spLocks noEditPoints="1"/>
          </p:cNvSpPr>
          <p:nvPr/>
        </p:nvSpPr>
        <p:spPr bwMode="auto">
          <a:xfrm>
            <a:off x="10431385" y="2544643"/>
            <a:ext cx="1405081" cy="841878"/>
          </a:xfrm>
          <a:custGeom>
            <a:avLst/>
            <a:gdLst>
              <a:gd name="T0" fmla="*/ 56 w 302"/>
              <a:gd name="T1" fmla="*/ 77 h 180"/>
              <a:gd name="T2" fmla="*/ 9 w 302"/>
              <a:gd name="T3" fmla="*/ 123 h 180"/>
              <a:gd name="T4" fmla="*/ 56 w 302"/>
              <a:gd name="T5" fmla="*/ 171 h 180"/>
              <a:gd name="T6" fmla="*/ 245 w 302"/>
              <a:gd name="T7" fmla="*/ 171 h 180"/>
              <a:gd name="T8" fmla="*/ 292 w 302"/>
              <a:gd name="T9" fmla="*/ 123 h 180"/>
              <a:gd name="T10" fmla="*/ 248 w 302"/>
              <a:gd name="T11" fmla="*/ 77 h 180"/>
              <a:gd name="T12" fmla="*/ 243 w 302"/>
              <a:gd name="T13" fmla="*/ 76 h 180"/>
              <a:gd name="T14" fmla="*/ 244 w 302"/>
              <a:gd name="T15" fmla="*/ 71 h 180"/>
              <a:gd name="T16" fmla="*/ 246 w 302"/>
              <a:gd name="T17" fmla="*/ 56 h 180"/>
              <a:gd name="T18" fmla="*/ 200 w 302"/>
              <a:gd name="T19" fmla="*/ 9 h 180"/>
              <a:gd name="T20" fmla="*/ 155 w 302"/>
              <a:gd name="T21" fmla="*/ 43 h 180"/>
              <a:gd name="T22" fmla="*/ 153 w 302"/>
              <a:gd name="T23" fmla="*/ 50 h 180"/>
              <a:gd name="T24" fmla="*/ 147 w 302"/>
              <a:gd name="T25" fmla="*/ 45 h 180"/>
              <a:gd name="T26" fmla="*/ 119 w 302"/>
              <a:gd name="T27" fmla="*/ 36 h 180"/>
              <a:gd name="T28" fmla="*/ 73 w 302"/>
              <a:gd name="T29" fmla="*/ 74 h 180"/>
              <a:gd name="T30" fmla="*/ 72 w 302"/>
              <a:gd name="T31" fmla="*/ 79 h 180"/>
              <a:gd name="T32" fmla="*/ 67 w 302"/>
              <a:gd name="T33" fmla="*/ 78 h 180"/>
              <a:gd name="T34" fmla="*/ 56 w 302"/>
              <a:gd name="T35" fmla="*/ 77 h 180"/>
              <a:gd name="T36" fmla="*/ 245 w 302"/>
              <a:gd name="T37" fmla="*/ 180 h 180"/>
              <a:gd name="T38" fmla="*/ 56 w 302"/>
              <a:gd name="T39" fmla="*/ 180 h 180"/>
              <a:gd name="T40" fmla="*/ 0 w 302"/>
              <a:gd name="T41" fmla="*/ 123 h 180"/>
              <a:gd name="T42" fmla="*/ 56 w 302"/>
              <a:gd name="T43" fmla="*/ 67 h 180"/>
              <a:gd name="T44" fmla="*/ 65 w 302"/>
              <a:gd name="T45" fmla="*/ 68 h 180"/>
              <a:gd name="T46" fmla="*/ 119 w 302"/>
              <a:gd name="T47" fmla="*/ 27 h 180"/>
              <a:gd name="T48" fmla="*/ 148 w 302"/>
              <a:gd name="T49" fmla="*/ 34 h 180"/>
              <a:gd name="T50" fmla="*/ 200 w 302"/>
              <a:gd name="T51" fmla="*/ 0 h 180"/>
              <a:gd name="T52" fmla="*/ 255 w 302"/>
              <a:gd name="T53" fmla="*/ 56 h 180"/>
              <a:gd name="T54" fmla="*/ 254 w 302"/>
              <a:gd name="T55" fmla="*/ 68 h 180"/>
              <a:gd name="T56" fmla="*/ 302 w 302"/>
              <a:gd name="T57" fmla="*/ 123 h 180"/>
              <a:gd name="T58" fmla="*/ 245 w 302"/>
              <a:gd name="T59"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2" h="180">
                <a:moveTo>
                  <a:pt x="56" y="77"/>
                </a:moveTo>
                <a:cubicBezTo>
                  <a:pt x="31" y="77"/>
                  <a:pt x="9" y="98"/>
                  <a:pt x="9" y="123"/>
                </a:cubicBezTo>
                <a:cubicBezTo>
                  <a:pt x="9" y="149"/>
                  <a:pt x="31" y="171"/>
                  <a:pt x="56" y="171"/>
                </a:cubicBezTo>
                <a:cubicBezTo>
                  <a:pt x="245" y="171"/>
                  <a:pt x="245" y="171"/>
                  <a:pt x="245" y="171"/>
                </a:cubicBezTo>
                <a:cubicBezTo>
                  <a:pt x="271" y="171"/>
                  <a:pt x="292" y="149"/>
                  <a:pt x="292" y="123"/>
                </a:cubicBezTo>
                <a:cubicBezTo>
                  <a:pt x="292" y="99"/>
                  <a:pt x="273" y="78"/>
                  <a:pt x="248" y="77"/>
                </a:cubicBezTo>
                <a:cubicBezTo>
                  <a:pt x="243" y="76"/>
                  <a:pt x="243" y="76"/>
                  <a:pt x="243" y="76"/>
                </a:cubicBezTo>
                <a:cubicBezTo>
                  <a:pt x="244" y="71"/>
                  <a:pt x="244" y="71"/>
                  <a:pt x="244" y="71"/>
                </a:cubicBezTo>
                <a:cubicBezTo>
                  <a:pt x="245" y="66"/>
                  <a:pt x="246" y="61"/>
                  <a:pt x="246" y="56"/>
                </a:cubicBezTo>
                <a:cubicBezTo>
                  <a:pt x="246" y="30"/>
                  <a:pt x="225" y="9"/>
                  <a:pt x="200" y="9"/>
                </a:cubicBezTo>
                <a:cubicBezTo>
                  <a:pt x="180" y="9"/>
                  <a:pt x="161" y="23"/>
                  <a:pt x="155" y="43"/>
                </a:cubicBezTo>
                <a:cubicBezTo>
                  <a:pt x="153" y="50"/>
                  <a:pt x="153" y="50"/>
                  <a:pt x="153" y="50"/>
                </a:cubicBezTo>
                <a:cubicBezTo>
                  <a:pt x="147" y="45"/>
                  <a:pt x="147" y="45"/>
                  <a:pt x="147" y="45"/>
                </a:cubicBezTo>
                <a:cubicBezTo>
                  <a:pt x="140" y="39"/>
                  <a:pt x="131" y="36"/>
                  <a:pt x="119" y="36"/>
                </a:cubicBezTo>
                <a:cubicBezTo>
                  <a:pt x="96" y="36"/>
                  <a:pt x="77" y="52"/>
                  <a:pt x="73" y="74"/>
                </a:cubicBezTo>
                <a:cubicBezTo>
                  <a:pt x="72" y="79"/>
                  <a:pt x="72" y="79"/>
                  <a:pt x="72" y="79"/>
                </a:cubicBezTo>
                <a:cubicBezTo>
                  <a:pt x="67" y="78"/>
                  <a:pt x="67" y="78"/>
                  <a:pt x="67" y="78"/>
                </a:cubicBezTo>
                <a:cubicBezTo>
                  <a:pt x="64" y="77"/>
                  <a:pt x="60" y="77"/>
                  <a:pt x="56" y="77"/>
                </a:cubicBezTo>
                <a:moveTo>
                  <a:pt x="245" y="180"/>
                </a:moveTo>
                <a:cubicBezTo>
                  <a:pt x="56" y="180"/>
                  <a:pt x="56" y="180"/>
                  <a:pt x="56" y="180"/>
                </a:cubicBezTo>
                <a:cubicBezTo>
                  <a:pt x="26" y="180"/>
                  <a:pt x="0" y="154"/>
                  <a:pt x="0" y="123"/>
                </a:cubicBezTo>
                <a:cubicBezTo>
                  <a:pt x="0" y="93"/>
                  <a:pt x="26" y="67"/>
                  <a:pt x="56" y="67"/>
                </a:cubicBezTo>
                <a:cubicBezTo>
                  <a:pt x="59" y="67"/>
                  <a:pt x="62" y="67"/>
                  <a:pt x="65" y="68"/>
                </a:cubicBezTo>
                <a:cubicBezTo>
                  <a:pt x="72" y="43"/>
                  <a:pt x="93" y="27"/>
                  <a:pt x="119" y="27"/>
                </a:cubicBezTo>
                <a:cubicBezTo>
                  <a:pt x="130" y="27"/>
                  <a:pt x="140" y="29"/>
                  <a:pt x="148" y="34"/>
                </a:cubicBezTo>
                <a:cubicBezTo>
                  <a:pt x="157" y="14"/>
                  <a:pt x="177" y="0"/>
                  <a:pt x="200" y="0"/>
                </a:cubicBezTo>
                <a:cubicBezTo>
                  <a:pt x="230" y="0"/>
                  <a:pt x="255" y="25"/>
                  <a:pt x="255" y="56"/>
                </a:cubicBezTo>
                <a:cubicBezTo>
                  <a:pt x="255" y="60"/>
                  <a:pt x="255" y="64"/>
                  <a:pt x="254" y="68"/>
                </a:cubicBezTo>
                <a:cubicBezTo>
                  <a:pt x="281" y="72"/>
                  <a:pt x="302" y="95"/>
                  <a:pt x="302" y="123"/>
                </a:cubicBezTo>
                <a:cubicBezTo>
                  <a:pt x="302" y="155"/>
                  <a:pt x="276" y="180"/>
                  <a:pt x="245" y="180"/>
                </a:cubicBezTo>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30" name="TextBox 29"/>
          <p:cNvSpPr txBox="1"/>
          <p:nvPr/>
        </p:nvSpPr>
        <p:spPr>
          <a:xfrm>
            <a:off x="7363355" y="2755587"/>
            <a:ext cx="986067" cy="717140"/>
          </a:xfrm>
          <a:prstGeom prst="rect">
            <a:avLst/>
          </a:prstGeom>
          <a:solidFill>
            <a:schemeClr val="accent1"/>
          </a:solidFill>
        </p:spPr>
        <p:txBody>
          <a:bodyPr wrap="square" lIns="89642" tIns="143428" rIns="89642" bIns="143428" rtlCol="0">
            <a:noAutofit/>
          </a:bodyPr>
          <a:lstStyle/>
          <a:p>
            <a:pPr defTabSz="896386">
              <a:defRPr/>
            </a:pPr>
            <a:r>
              <a:rPr lang="en-US" sz="1372" kern="0" dirty="0">
                <a:solidFill>
                  <a:schemeClr val="bg1"/>
                </a:solidFill>
              </a:rPr>
              <a:t>Filter</a:t>
            </a:r>
          </a:p>
        </p:txBody>
      </p:sp>
      <p:sp>
        <p:nvSpPr>
          <p:cNvPr id="31" name="Rectangle 30"/>
          <p:cNvSpPr/>
          <p:nvPr/>
        </p:nvSpPr>
        <p:spPr>
          <a:xfrm>
            <a:off x="7601808" y="2605055"/>
            <a:ext cx="509163" cy="165949"/>
          </a:xfrm>
          <a:prstGeom prst="rect">
            <a:avLst/>
          </a:prstGeom>
        </p:spPr>
        <p:txBody>
          <a:bodyPr wrap="none" lIns="0" tIns="0" rIns="0" bIns="0">
            <a:spAutoFit/>
          </a:bodyPr>
          <a:lstStyle/>
          <a:p>
            <a:pPr defTabSz="896386">
              <a:defRPr/>
            </a:pPr>
            <a:r>
              <a:rPr lang="en-US" sz="1078" kern="0" dirty="0"/>
              <a:t>Module </a:t>
            </a:r>
          </a:p>
        </p:txBody>
      </p:sp>
      <p:sp>
        <p:nvSpPr>
          <p:cNvPr id="32" name="Rectangle 31"/>
          <p:cNvSpPr/>
          <p:nvPr/>
        </p:nvSpPr>
        <p:spPr>
          <a:xfrm>
            <a:off x="6363624" y="2593049"/>
            <a:ext cx="509163" cy="165949"/>
          </a:xfrm>
          <a:prstGeom prst="rect">
            <a:avLst/>
          </a:prstGeom>
        </p:spPr>
        <p:txBody>
          <a:bodyPr wrap="none" lIns="0" tIns="0" rIns="0" bIns="0">
            <a:spAutoFit/>
          </a:bodyPr>
          <a:lstStyle/>
          <a:p>
            <a:pPr defTabSz="896386">
              <a:defRPr/>
            </a:pPr>
            <a:r>
              <a:rPr lang="en-US" sz="1078" kern="0" dirty="0"/>
              <a:t>Module </a:t>
            </a:r>
          </a:p>
        </p:txBody>
      </p:sp>
      <p:sp>
        <p:nvSpPr>
          <p:cNvPr id="38" name="TextBox 37"/>
          <p:cNvSpPr txBox="1"/>
          <p:nvPr/>
        </p:nvSpPr>
        <p:spPr>
          <a:xfrm>
            <a:off x="8597320" y="2755587"/>
            <a:ext cx="986067" cy="717140"/>
          </a:xfrm>
          <a:prstGeom prst="rect">
            <a:avLst/>
          </a:prstGeom>
          <a:solidFill>
            <a:schemeClr val="accent1"/>
          </a:solidFill>
        </p:spPr>
        <p:txBody>
          <a:bodyPr wrap="square" lIns="89642" tIns="143428" rIns="89642" bIns="143428" rtlCol="0">
            <a:spAutoFit/>
          </a:bodyPr>
          <a:lstStyle/>
          <a:p>
            <a:pPr defTabSz="896386">
              <a:defRPr/>
            </a:pPr>
            <a:r>
              <a:rPr lang="en-US" sz="1372" kern="0" dirty="0">
                <a:solidFill>
                  <a:schemeClr val="bg1"/>
                </a:solidFill>
              </a:rPr>
              <a:t>Send to cloud</a:t>
            </a:r>
          </a:p>
        </p:txBody>
      </p:sp>
      <p:sp>
        <p:nvSpPr>
          <p:cNvPr id="43" name="Rectangle 42"/>
          <p:cNvSpPr/>
          <p:nvPr/>
        </p:nvSpPr>
        <p:spPr>
          <a:xfrm>
            <a:off x="8835773" y="2605055"/>
            <a:ext cx="509163" cy="165949"/>
          </a:xfrm>
          <a:prstGeom prst="rect">
            <a:avLst/>
          </a:prstGeom>
        </p:spPr>
        <p:txBody>
          <a:bodyPr wrap="none" lIns="0" tIns="0" rIns="0" bIns="0">
            <a:spAutoFit/>
          </a:bodyPr>
          <a:lstStyle/>
          <a:p>
            <a:pPr defTabSz="896386">
              <a:defRPr/>
            </a:pPr>
            <a:r>
              <a:rPr lang="en-US" sz="1078" kern="0" dirty="0"/>
              <a:t>Module </a:t>
            </a:r>
          </a:p>
        </p:txBody>
      </p:sp>
      <p:sp>
        <p:nvSpPr>
          <p:cNvPr id="44" name="Rectangle 43"/>
          <p:cNvSpPr/>
          <p:nvPr/>
        </p:nvSpPr>
        <p:spPr bwMode="auto">
          <a:xfrm>
            <a:off x="6120954" y="4698128"/>
            <a:ext cx="3478736" cy="532409"/>
          </a:xfrm>
          <a:prstGeom prst="rect">
            <a:avLst/>
          </a:prstGeom>
          <a:solidFill>
            <a:schemeClr val="accent1"/>
          </a:solidFill>
        </p:spPr>
        <p:txBody>
          <a:bodyPr wrap="square" lIns="89642" tIns="143428" rIns="89642" bIns="143428" rtlCol="0">
            <a:noAutofit/>
          </a:bodyPr>
          <a:lstStyle/>
          <a:p>
            <a:pPr defTabSz="896386">
              <a:defRPr/>
            </a:pPr>
            <a:r>
              <a:rPr lang="en-US" sz="1372" kern="0" dirty="0">
                <a:solidFill>
                  <a:schemeClr val="bg1"/>
                </a:solidFill>
              </a:rPr>
              <a:t>Message bus</a:t>
            </a:r>
          </a:p>
        </p:txBody>
      </p:sp>
      <p:cxnSp>
        <p:nvCxnSpPr>
          <p:cNvPr id="45" name="Straight Arrow Connector 44"/>
          <p:cNvCxnSpPr/>
          <p:nvPr/>
        </p:nvCxnSpPr>
        <p:spPr>
          <a:xfrm flipV="1">
            <a:off x="6756303" y="3481446"/>
            <a:ext cx="0" cy="1210174"/>
          </a:xfrm>
          <a:prstGeom prst="straightConnector1">
            <a:avLst/>
          </a:prstGeom>
          <a:ln>
            <a:solidFill>
              <a:schemeClr val="bg1">
                <a:lumMod val="65000"/>
              </a:schemeClr>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8134867" y="3481447"/>
            <a:ext cx="0" cy="1206535"/>
          </a:xfrm>
          <a:prstGeom prst="straightConnector1">
            <a:avLst/>
          </a:prstGeom>
          <a:ln>
            <a:solidFill>
              <a:schemeClr val="bg1">
                <a:lumMod val="65000"/>
              </a:schemeClr>
            </a:solidFill>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466157" y="3705177"/>
            <a:ext cx="851351" cy="488811"/>
          </a:xfrm>
          <a:prstGeom prst="rect">
            <a:avLst/>
          </a:prstGeom>
          <a:solidFill>
            <a:schemeClr val="accent3"/>
          </a:solidFill>
        </p:spPr>
        <p:txBody>
          <a:bodyPr wrap="square" lIns="89642" tIns="89642" rIns="89642" bIns="89642" rtlCol="0" anchor="ctr">
            <a:spAutoFit/>
          </a:bodyPr>
          <a:lstStyle/>
          <a:p>
            <a:pPr defTabSz="896386">
              <a:defRPr/>
            </a:pPr>
            <a:r>
              <a:rPr lang="en-US" sz="1000" kern="0" dirty="0">
                <a:solidFill>
                  <a:schemeClr val="bg1"/>
                </a:solidFill>
              </a:rPr>
              <a:t>(key, value), (key, value), </a:t>
            </a:r>
          </a:p>
        </p:txBody>
      </p:sp>
      <p:sp>
        <p:nvSpPr>
          <p:cNvPr id="57" name="TextBox 56"/>
          <p:cNvSpPr txBox="1"/>
          <p:nvPr/>
        </p:nvSpPr>
        <p:spPr>
          <a:xfrm>
            <a:off x="5466157" y="4220707"/>
            <a:ext cx="851351" cy="339442"/>
          </a:xfrm>
          <a:prstGeom prst="rect">
            <a:avLst/>
          </a:prstGeom>
          <a:solidFill>
            <a:schemeClr val="accent3"/>
          </a:solidFill>
        </p:spPr>
        <p:txBody>
          <a:bodyPr wrap="square" lIns="89642" tIns="89642" rIns="89642" bIns="89642" rtlCol="0">
            <a:spAutoFit/>
          </a:bodyPr>
          <a:lstStyle/>
          <a:p>
            <a:pPr defTabSz="896386">
              <a:defRPr/>
            </a:pPr>
            <a:r>
              <a:rPr lang="en-US" sz="1029" kern="0" dirty="0">
                <a:solidFill>
                  <a:schemeClr val="bg1"/>
                </a:solidFill>
              </a:rPr>
              <a:t>Content</a:t>
            </a:r>
          </a:p>
        </p:txBody>
      </p:sp>
      <p:cxnSp>
        <p:nvCxnSpPr>
          <p:cNvPr id="58" name="Straight Arrow Connector 57"/>
          <p:cNvCxnSpPr/>
          <p:nvPr/>
        </p:nvCxnSpPr>
        <p:spPr>
          <a:xfrm>
            <a:off x="6536905" y="3481446"/>
            <a:ext cx="0" cy="1210174"/>
          </a:xfrm>
          <a:prstGeom prst="straightConnector1">
            <a:avLst/>
          </a:prstGeom>
          <a:ln>
            <a:solidFill>
              <a:schemeClr val="bg1">
                <a:lumMod val="65000"/>
              </a:schemeClr>
            </a:solidFill>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5476997" y="3537158"/>
            <a:ext cx="509755" cy="150811"/>
          </a:xfrm>
          <a:prstGeom prst="rect">
            <a:avLst/>
          </a:prstGeom>
          <a:noFill/>
        </p:spPr>
        <p:txBody>
          <a:bodyPr wrap="none" lIns="0" tIns="0" rIns="0" bIns="0" rtlCol="0">
            <a:spAutoFit/>
          </a:bodyPr>
          <a:lstStyle/>
          <a:p>
            <a:pPr defTabSz="896386">
              <a:spcAft>
                <a:spcPts val="588"/>
              </a:spcAft>
              <a:defRPr/>
            </a:pPr>
            <a:r>
              <a:rPr lang="en-US" sz="980" b="1" kern="0" dirty="0"/>
              <a:t>Message</a:t>
            </a:r>
          </a:p>
        </p:txBody>
      </p:sp>
      <p:grpSp>
        <p:nvGrpSpPr>
          <p:cNvPr id="60" name="Group 59"/>
          <p:cNvGrpSpPr/>
          <p:nvPr/>
        </p:nvGrpSpPr>
        <p:grpSpPr>
          <a:xfrm>
            <a:off x="6895226" y="3537158"/>
            <a:ext cx="851351" cy="1022991"/>
            <a:chOff x="5507019" y="3923562"/>
            <a:chExt cx="868422" cy="1043504"/>
          </a:xfrm>
        </p:grpSpPr>
        <p:sp>
          <p:nvSpPr>
            <p:cNvPr id="61" name="TextBox 60"/>
            <p:cNvSpPr txBox="1"/>
            <p:nvPr/>
          </p:nvSpPr>
          <p:spPr>
            <a:xfrm>
              <a:off x="5507019" y="4094949"/>
              <a:ext cx="868422" cy="498613"/>
            </a:xfrm>
            <a:prstGeom prst="rect">
              <a:avLst/>
            </a:prstGeom>
            <a:solidFill>
              <a:schemeClr val="accent3"/>
            </a:solidFill>
          </p:spPr>
          <p:txBody>
            <a:bodyPr wrap="square" lIns="89642" tIns="89642" rIns="89642" bIns="89642" rtlCol="0" anchor="ctr">
              <a:spAutoFit/>
            </a:bodyPr>
            <a:lstStyle/>
            <a:p>
              <a:pPr defTabSz="896386">
                <a:defRPr/>
              </a:pPr>
              <a:r>
                <a:rPr lang="en-US" sz="1000" kern="0" dirty="0">
                  <a:solidFill>
                    <a:schemeClr val="bg1"/>
                  </a:solidFill>
                </a:rPr>
                <a:t>(key, value), (key, value), </a:t>
              </a:r>
            </a:p>
          </p:txBody>
        </p:sp>
        <p:sp>
          <p:nvSpPr>
            <p:cNvPr id="62" name="TextBox 61"/>
            <p:cNvSpPr txBox="1"/>
            <p:nvPr/>
          </p:nvSpPr>
          <p:spPr>
            <a:xfrm>
              <a:off x="5507019" y="4620817"/>
              <a:ext cx="868422" cy="346249"/>
            </a:xfrm>
            <a:prstGeom prst="rect">
              <a:avLst/>
            </a:prstGeom>
            <a:solidFill>
              <a:schemeClr val="accent3"/>
            </a:solidFill>
          </p:spPr>
          <p:txBody>
            <a:bodyPr wrap="square" lIns="89642" tIns="89642" rIns="89642" bIns="89642" rtlCol="0">
              <a:spAutoFit/>
            </a:bodyPr>
            <a:lstStyle/>
            <a:p>
              <a:pPr defTabSz="896386">
                <a:defRPr/>
              </a:pPr>
              <a:r>
                <a:rPr lang="en-US" sz="1029" kern="0" dirty="0">
                  <a:solidFill>
                    <a:schemeClr val="bg1"/>
                  </a:solidFill>
                </a:rPr>
                <a:t>Content</a:t>
              </a:r>
            </a:p>
          </p:txBody>
        </p:sp>
        <p:sp>
          <p:nvSpPr>
            <p:cNvPr id="63" name="TextBox 62"/>
            <p:cNvSpPr txBox="1"/>
            <p:nvPr/>
          </p:nvSpPr>
          <p:spPr>
            <a:xfrm>
              <a:off x="5518075" y="3923562"/>
              <a:ext cx="500137" cy="153888"/>
            </a:xfrm>
            <a:prstGeom prst="rect">
              <a:avLst/>
            </a:prstGeom>
            <a:noFill/>
          </p:spPr>
          <p:txBody>
            <a:bodyPr wrap="none" lIns="0" tIns="0" rIns="0" bIns="0" rtlCol="0">
              <a:spAutoFit/>
            </a:bodyPr>
            <a:lstStyle/>
            <a:p>
              <a:pPr defTabSz="896386">
                <a:spcAft>
                  <a:spcPts val="588"/>
                </a:spcAft>
                <a:defRPr/>
              </a:pPr>
              <a:r>
                <a:rPr lang="en-US" sz="980" kern="0" dirty="0"/>
                <a:t>Message</a:t>
              </a:r>
            </a:p>
          </p:txBody>
        </p:sp>
      </p:grpSp>
      <p:grpSp>
        <p:nvGrpSpPr>
          <p:cNvPr id="64" name="Group 63"/>
          <p:cNvGrpSpPr/>
          <p:nvPr/>
        </p:nvGrpSpPr>
        <p:grpSpPr>
          <a:xfrm>
            <a:off x="8248864" y="3537158"/>
            <a:ext cx="851351" cy="1022991"/>
            <a:chOff x="5507019" y="3923562"/>
            <a:chExt cx="868422" cy="1043504"/>
          </a:xfrm>
        </p:grpSpPr>
        <p:sp>
          <p:nvSpPr>
            <p:cNvPr id="65" name="TextBox 64"/>
            <p:cNvSpPr txBox="1"/>
            <p:nvPr/>
          </p:nvSpPr>
          <p:spPr>
            <a:xfrm>
              <a:off x="5507019" y="4094949"/>
              <a:ext cx="868422" cy="498613"/>
            </a:xfrm>
            <a:prstGeom prst="rect">
              <a:avLst/>
            </a:prstGeom>
            <a:solidFill>
              <a:schemeClr val="accent3"/>
            </a:solidFill>
            <a:ln>
              <a:noFill/>
            </a:ln>
          </p:spPr>
          <p:txBody>
            <a:bodyPr wrap="square" lIns="89642" tIns="89642" rIns="89642" bIns="89642" rtlCol="0" anchor="ctr">
              <a:spAutoFit/>
            </a:bodyPr>
            <a:lstStyle/>
            <a:p>
              <a:pPr defTabSz="896386">
                <a:defRPr/>
              </a:pPr>
              <a:r>
                <a:rPr lang="en-US" sz="1000" kern="0" dirty="0">
                  <a:solidFill>
                    <a:schemeClr val="bg1"/>
                  </a:solidFill>
                </a:rPr>
                <a:t>(key, value), (key, value), </a:t>
              </a:r>
            </a:p>
          </p:txBody>
        </p:sp>
        <p:sp>
          <p:nvSpPr>
            <p:cNvPr id="66" name="TextBox 65"/>
            <p:cNvSpPr txBox="1"/>
            <p:nvPr/>
          </p:nvSpPr>
          <p:spPr>
            <a:xfrm>
              <a:off x="5507019" y="4620817"/>
              <a:ext cx="868422" cy="346249"/>
            </a:xfrm>
            <a:prstGeom prst="rect">
              <a:avLst/>
            </a:prstGeom>
            <a:solidFill>
              <a:schemeClr val="accent3"/>
            </a:solidFill>
            <a:ln>
              <a:noFill/>
            </a:ln>
          </p:spPr>
          <p:txBody>
            <a:bodyPr wrap="square" lIns="89642" tIns="89642" rIns="89642" bIns="89642" rtlCol="0">
              <a:spAutoFit/>
            </a:bodyPr>
            <a:lstStyle/>
            <a:p>
              <a:pPr defTabSz="896386">
                <a:defRPr/>
              </a:pPr>
              <a:r>
                <a:rPr lang="en-US" sz="1029" kern="0" dirty="0">
                  <a:solidFill>
                    <a:schemeClr val="bg1"/>
                  </a:solidFill>
                </a:rPr>
                <a:t>Content</a:t>
              </a:r>
            </a:p>
          </p:txBody>
        </p:sp>
        <p:sp>
          <p:nvSpPr>
            <p:cNvPr id="67" name="TextBox 66"/>
            <p:cNvSpPr txBox="1"/>
            <p:nvPr/>
          </p:nvSpPr>
          <p:spPr>
            <a:xfrm>
              <a:off x="5518075" y="3923562"/>
              <a:ext cx="500137" cy="153888"/>
            </a:xfrm>
            <a:prstGeom prst="rect">
              <a:avLst/>
            </a:prstGeom>
            <a:noFill/>
          </p:spPr>
          <p:txBody>
            <a:bodyPr wrap="none" lIns="0" tIns="0" rIns="0" bIns="0" rtlCol="0">
              <a:spAutoFit/>
            </a:bodyPr>
            <a:lstStyle/>
            <a:p>
              <a:pPr defTabSz="896386">
                <a:spcAft>
                  <a:spcPts val="588"/>
                </a:spcAft>
                <a:defRPr/>
              </a:pPr>
              <a:r>
                <a:rPr lang="en-US" sz="980" kern="0" dirty="0"/>
                <a:t>Message</a:t>
              </a:r>
            </a:p>
          </p:txBody>
        </p:sp>
      </p:grpSp>
      <p:grpSp>
        <p:nvGrpSpPr>
          <p:cNvPr id="68" name="Group 67"/>
          <p:cNvGrpSpPr/>
          <p:nvPr/>
        </p:nvGrpSpPr>
        <p:grpSpPr>
          <a:xfrm>
            <a:off x="9713594" y="3537158"/>
            <a:ext cx="851351" cy="1022991"/>
            <a:chOff x="5507019" y="3923562"/>
            <a:chExt cx="868422" cy="1043504"/>
          </a:xfrm>
        </p:grpSpPr>
        <p:sp>
          <p:nvSpPr>
            <p:cNvPr id="69" name="TextBox 68"/>
            <p:cNvSpPr txBox="1"/>
            <p:nvPr/>
          </p:nvSpPr>
          <p:spPr>
            <a:xfrm>
              <a:off x="5507019" y="4094949"/>
              <a:ext cx="868422" cy="498613"/>
            </a:xfrm>
            <a:prstGeom prst="rect">
              <a:avLst/>
            </a:prstGeom>
            <a:solidFill>
              <a:schemeClr val="accent3"/>
            </a:solidFill>
          </p:spPr>
          <p:txBody>
            <a:bodyPr wrap="square" lIns="89642" tIns="89642" rIns="89642" bIns="89642" rtlCol="0" anchor="ctr">
              <a:spAutoFit/>
            </a:bodyPr>
            <a:lstStyle/>
            <a:p>
              <a:pPr defTabSz="896386">
                <a:defRPr/>
              </a:pPr>
              <a:r>
                <a:rPr lang="en-US" sz="1000" kern="0" dirty="0">
                  <a:solidFill>
                    <a:schemeClr val="bg1"/>
                  </a:solidFill>
                </a:rPr>
                <a:t>(key, value), (key, value), </a:t>
              </a:r>
            </a:p>
          </p:txBody>
        </p:sp>
        <p:sp>
          <p:nvSpPr>
            <p:cNvPr id="70" name="TextBox 69"/>
            <p:cNvSpPr txBox="1"/>
            <p:nvPr/>
          </p:nvSpPr>
          <p:spPr>
            <a:xfrm>
              <a:off x="5507019" y="4620817"/>
              <a:ext cx="868422" cy="346249"/>
            </a:xfrm>
            <a:prstGeom prst="rect">
              <a:avLst/>
            </a:prstGeom>
            <a:solidFill>
              <a:schemeClr val="accent3"/>
            </a:solidFill>
          </p:spPr>
          <p:txBody>
            <a:bodyPr wrap="square" lIns="89642" tIns="89642" rIns="89642" bIns="89642" rtlCol="0">
              <a:spAutoFit/>
            </a:bodyPr>
            <a:lstStyle/>
            <a:p>
              <a:pPr defTabSz="896386">
                <a:defRPr/>
              </a:pPr>
              <a:r>
                <a:rPr lang="en-US" sz="1029" kern="0" dirty="0">
                  <a:solidFill>
                    <a:schemeClr val="bg1"/>
                  </a:solidFill>
                </a:rPr>
                <a:t>Content</a:t>
              </a:r>
            </a:p>
          </p:txBody>
        </p:sp>
        <p:sp>
          <p:nvSpPr>
            <p:cNvPr id="71" name="TextBox 70"/>
            <p:cNvSpPr txBox="1"/>
            <p:nvPr/>
          </p:nvSpPr>
          <p:spPr>
            <a:xfrm>
              <a:off x="5518075" y="3923562"/>
              <a:ext cx="500137" cy="153888"/>
            </a:xfrm>
            <a:prstGeom prst="rect">
              <a:avLst/>
            </a:prstGeom>
            <a:noFill/>
          </p:spPr>
          <p:txBody>
            <a:bodyPr wrap="none" lIns="0" tIns="0" rIns="0" bIns="0" rtlCol="0">
              <a:spAutoFit/>
            </a:bodyPr>
            <a:lstStyle/>
            <a:p>
              <a:pPr defTabSz="896386">
                <a:spcAft>
                  <a:spcPts val="588"/>
                </a:spcAft>
                <a:defRPr/>
              </a:pPr>
              <a:r>
                <a:rPr lang="en-US" sz="980" kern="0" dirty="0"/>
                <a:t>Message</a:t>
              </a:r>
            </a:p>
          </p:txBody>
        </p:sp>
      </p:grpSp>
      <p:cxnSp>
        <p:nvCxnSpPr>
          <p:cNvPr id="73" name="Straight Arrow Connector 72"/>
          <p:cNvCxnSpPr/>
          <p:nvPr/>
        </p:nvCxnSpPr>
        <p:spPr>
          <a:xfrm flipV="1">
            <a:off x="9463163" y="3481447"/>
            <a:ext cx="0" cy="1206535"/>
          </a:xfrm>
          <a:prstGeom prst="straightConnector1">
            <a:avLst/>
          </a:prstGeom>
          <a:ln>
            <a:solidFill>
              <a:schemeClr val="bg1">
                <a:lumMod val="65000"/>
              </a:schemeClr>
            </a:solidFill>
            <a:headEnd type="none"/>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38388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Podział pracy</a:t>
            </a:r>
            <a:endParaRPr lang="en-US" dirty="0"/>
          </a:p>
        </p:txBody>
      </p:sp>
      <p:sp>
        <p:nvSpPr>
          <p:cNvPr id="36" name="TextBox 35"/>
          <p:cNvSpPr txBox="1"/>
          <p:nvPr/>
        </p:nvSpPr>
        <p:spPr>
          <a:xfrm>
            <a:off x="269240" y="1256415"/>
            <a:ext cx="11655528" cy="575094"/>
          </a:xfrm>
          <a:prstGeom prst="rect">
            <a:avLst/>
          </a:prstGeom>
          <a:noFill/>
        </p:spPr>
        <p:txBody>
          <a:bodyPr wrap="square" rtlCol="0">
            <a:spAutoFit/>
          </a:bodyPr>
          <a:lstStyle/>
          <a:p>
            <a:pPr defTabSz="896386">
              <a:defRPr/>
            </a:pPr>
            <a:r>
              <a:rPr lang="en-US" sz="3137" kern="0" dirty="0">
                <a:latin typeface="+mj-lt"/>
              </a:rPr>
              <a:t>SDK </a:t>
            </a:r>
            <a:r>
              <a:rPr lang="pl-PL" sz="3137" b="1" kern="0" dirty="0"/>
              <a:t>ułatwia</a:t>
            </a:r>
            <a:r>
              <a:rPr lang="en-US" sz="3137" kern="0" dirty="0">
                <a:latin typeface="+mj-lt"/>
              </a:rPr>
              <a:t> </a:t>
            </a:r>
            <a:r>
              <a:rPr lang="pl-PL" sz="3137" kern="0" dirty="0">
                <a:latin typeface="+mj-lt"/>
              </a:rPr>
              <a:t>budowę bramki. Nie jest rozwiązaniem z pudełka!</a:t>
            </a:r>
            <a:endParaRPr lang="en-US" sz="3137" kern="0" dirty="0">
              <a:latin typeface="+mj-lt"/>
            </a:endParaRPr>
          </a:p>
        </p:txBody>
      </p:sp>
      <p:grpSp>
        <p:nvGrpSpPr>
          <p:cNvPr id="40" name="Group 39"/>
          <p:cNvGrpSpPr/>
          <p:nvPr/>
        </p:nvGrpSpPr>
        <p:grpSpPr>
          <a:xfrm>
            <a:off x="268928" y="3100624"/>
            <a:ext cx="11655840" cy="2963182"/>
            <a:chOff x="274320" y="2562225"/>
            <a:chExt cx="12163986" cy="638175"/>
          </a:xfrm>
          <a:solidFill>
            <a:schemeClr val="bg1">
              <a:lumMod val="95000"/>
            </a:schemeClr>
          </a:solidFill>
        </p:grpSpPr>
        <p:sp>
          <p:nvSpPr>
            <p:cNvPr id="41" name="Rectangle 40"/>
            <p:cNvSpPr/>
            <p:nvPr/>
          </p:nvSpPr>
          <p:spPr bwMode="auto">
            <a:xfrm>
              <a:off x="274320" y="2562225"/>
              <a:ext cx="6012180" cy="638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marL="224097" indent="-224097">
                <a:spcBef>
                  <a:spcPts val="588"/>
                </a:spcBef>
                <a:buFont typeface="Arial" panose="020B0604020202020204" pitchFamily="34" charset="0"/>
                <a:buChar char="•"/>
              </a:pPr>
              <a:r>
                <a:rPr lang="pl-PL" sz="2353" dirty="0">
                  <a:solidFill>
                    <a:schemeClr val="tx1"/>
                  </a:solidFill>
                </a:rPr>
                <a:t>Architektura modułów</a:t>
              </a:r>
              <a:r>
                <a:rPr lang="en-US" sz="2353" dirty="0">
                  <a:solidFill>
                    <a:schemeClr val="tx1"/>
                  </a:solidFill>
                </a:rPr>
                <a:t> </a:t>
              </a:r>
              <a:r>
                <a:rPr lang="en-US" sz="1568" dirty="0">
                  <a:solidFill>
                    <a:schemeClr val="tx1"/>
                  </a:solidFill>
                </a:rPr>
                <a:t>(</a:t>
              </a:r>
              <a:r>
                <a:rPr lang="pl-PL" sz="1568" dirty="0">
                  <a:solidFill>
                    <a:schemeClr val="tx1"/>
                  </a:solidFill>
                </a:rPr>
                <a:t>infrastruktura </a:t>
              </a:r>
              <a:r>
                <a:rPr lang="en-US" sz="1568" dirty="0">
                  <a:solidFill>
                    <a:schemeClr val="tx1"/>
                  </a:solidFill>
                </a:rPr>
                <a:t>SDK)</a:t>
              </a:r>
            </a:p>
            <a:p>
              <a:pPr marL="224097" indent="-224097">
                <a:spcBef>
                  <a:spcPts val="588"/>
                </a:spcBef>
                <a:buFont typeface="Arial" panose="020B0604020202020204" pitchFamily="34" charset="0"/>
                <a:buChar char="•"/>
              </a:pPr>
              <a:r>
                <a:rPr lang="pl-PL" sz="2353" dirty="0">
                  <a:solidFill>
                    <a:schemeClr val="tx1"/>
                  </a:solidFill>
                </a:rPr>
                <a:t>Uproszczone tworzenie bramy </a:t>
              </a:r>
              <a:r>
                <a:rPr lang="en-US" sz="1568" dirty="0">
                  <a:solidFill>
                    <a:schemeClr val="tx1"/>
                  </a:solidFill>
                </a:rPr>
                <a:t>(</a:t>
              </a:r>
              <a:r>
                <a:rPr lang="pl-PL" sz="1568" dirty="0">
                  <a:solidFill>
                    <a:schemeClr val="tx1"/>
                  </a:solidFill>
                </a:rPr>
                <a:t>infrastruktura </a:t>
              </a:r>
              <a:r>
                <a:rPr lang="en-US" sz="1568" dirty="0">
                  <a:solidFill>
                    <a:schemeClr val="tx1"/>
                  </a:solidFill>
                </a:rPr>
                <a:t>SDK)</a:t>
              </a:r>
            </a:p>
            <a:p>
              <a:pPr marL="224097" indent="-224097">
                <a:spcBef>
                  <a:spcPts val="588"/>
                </a:spcBef>
                <a:buFont typeface="Arial" panose="020B0604020202020204" pitchFamily="34" charset="0"/>
                <a:buChar char="•"/>
              </a:pPr>
              <a:r>
                <a:rPr lang="pl-PL" sz="2353" dirty="0">
                  <a:solidFill>
                    <a:schemeClr val="tx1"/>
                  </a:solidFill>
                </a:rPr>
                <a:t>Efektywne połączenie </a:t>
              </a:r>
              <a:r>
                <a:rPr lang="en-US" sz="2353" dirty="0">
                  <a:solidFill>
                    <a:schemeClr val="tx1"/>
                  </a:solidFill>
                </a:rPr>
                <a:t>D2C </a:t>
              </a:r>
              <a:r>
                <a:rPr lang="pl-PL" sz="2353" dirty="0">
                  <a:solidFill>
                    <a:schemeClr val="tx1"/>
                  </a:solidFill>
                </a:rPr>
                <a:t>i </a:t>
              </a:r>
              <a:r>
                <a:rPr lang="en-US" sz="2353" dirty="0">
                  <a:solidFill>
                    <a:schemeClr val="tx1"/>
                  </a:solidFill>
                </a:rPr>
                <a:t>C2D </a:t>
              </a:r>
              <a:r>
                <a:rPr lang="en-US" sz="1568" dirty="0">
                  <a:solidFill>
                    <a:schemeClr val="tx1"/>
                  </a:solidFill>
                </a:rPr>
                <a:t>(</a:t>
              </a:r>
              <a:r>
                <a:rPr lang="pl-PL" sz="1568" dirty="0">
                  <a:solidFill>
                    <a:schemeClr val="tx1"/>
                  </a:solidFill>
                </a:rPr>
                <a:t>moduły</a:t>
              </a:r>
              <a:r>
                <a:rPr lang="en-US" sz="1568" dirty="0">
                  <a:solidFill>
                    <a:schemeClr val="tx1"/>
                  </a:solidFill>
                </a:rPr>
                <a:t>) </a:t>
              </a:r>
            </a:p>
            <a:p>
              <a:pPr marL="224097" indent="-224097">
                <a:spcBef>
                  <a:spcPts val="588"/>
                </a:spcBef>
                <a:buFont typeface="Arial" panose="020B0604020202020204" pitchFamily="34" charset="0"/>
                <a:buChar char="•"/>
              </a:pPr>
              <a:r>
                <a:rPr lang="pl-PL" sz="2353" dirty="0">
                  <a:solidFill>
                    <a:schemeClr val="tx1"/>
                  </a:solidFill>
                </a:rPr>
                <a:t>Przykłady tłumaczenia protokołów</a:t>
              </a:r>
              <a:r>
                <a:rPr lang="en-US" sz="2353" dirty="0">
                  <a:solidFill>
                    <a:schemeClr val="tx1"/>
                  </a:solidFill>
                </a:rPr>
                <a:t> </a:t>
              </a:r>
              <a:r>
                <a:rPr lang="en-US" sz="1568" dirty="0">
                  <a:solidFill>
                    <a:schemeClr val="tx1"/>
                  </a:solidFill>
                </a:rPr>
                <a:t>(</a:t>
              </a:r>
              <a:r>
                <a:rPr lang="pl-PL" sz="1568" dirty="0">
                  <a:solidFill>
                    <a:schemeClr val="tx1"/>
                  </a:solidFill>
                </a:rPr>
                <a:t>moduły</a:t>
              </a:r>
              <a:r>
                <a:rPr lang="en-US" sz="1568" dirty="0">
                  <a:solidFill>
                    <a:schemeClr val="tx1"/>
                  </a:solidFill>
                </a:rPr>
                <a:t>)</a:t>
              </a:r>
            </a:p>
          </p:txBody>
        </p:sp>
        <p:sp>
          <p:nvSpPr>
            <p:cNvPr id="42" name="Rectangle 41"/>
            <p:cNvSpPr/>
            <p:nvPr/>
          </p:nvSpPr>
          <p:spPr bwMode="auto">
            <a:xfrm>
              <a:off x="6426126" y="2562225"/>
              <a:ext cx="6012180" cy="638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marL="224097" indent="-224097">
                <a:spcBef>
                  <a:spcPts val="588"/>
                </a:spcBef>
                <a:buFont typeface="Arial" panose="020B0604020202020204" pitchFamily="34" charset="0"/>
                <a:buChar char="•"/>
                <a:defRPr/>
              </a:pPr>
              <a:r>
                <a:rPr lang="pl-PL" sz="2353" dirty="0">
                  <a:solidFill>
                    <a:schemeClr val="tx1"/>
                  </a:solidFill>
                </a:rPr>
                <a:t>Konfiguracja potoku</a:t>
              </a:r>
              <a:endParaRPr lang="en-US" sz="2353" dirty="0">
                <a:solidFill>
                  <a:schemeClr val="tx1"/>
                </a:solidFill>
              </a:endParaRPr>
            </a:p>
            <a:p>
              <a:pPr marL="224097" indent="-224097">
                <a:spcBef>
                  <a:spcPts val="588"/>
                </a:spcBef>
                <a:buFont typeface="Arial" panose="020B0604020202020204" pitchFamily="34" charset="0"/>
                <a:buChar char="•"/>
                <a:defRPr/>
              </a:pPr>
              <a:r>
                <a:rPr lang="pl-PL" sz="2353" dirty="0">
                  <a:solidFill>
                    <a:schemeClr val="tx1"/>
                  </a:solidFill>
                </a:rPr>
                <a:t>Moduły realizujące dodatkową logikę (</a:t>
              </a:r>
              <a:r>
                <a:rPr lang="pl-PL" sz="2353" dirty="0" err="1">
                  <a:solidFill>
                    <a:schemeClr val="tx1"/>
                  </a:solidFill>
                </a:rPr>
                <a:t>anonimizacja</a:t>
              </a:r>
              <a:r>
                <a:rPr lang="pl-PL" sz="2353" dirty="0">
                  <a:solidFill>
                    <a:schemeClr val="tx1"/>
                  </a:solidFill>
                </a:rPr>
                <a:t>, jakaś agregacja itp.)</a:t>
              </a:r>
              <a:endParaRPr lang="en-US" sz="2353" dirty="0">
                <a:solidFill>
                  <a:schemeClr val="tx1"/>
                </a:solidFill>
              </a:endParaRPr>
            </a:p>
            <a:p>
              <a:pPr marL="224097" indent="-224097">
                <a:spcBef>
                  <a:spcPts val="588"/>
                </a:spcBef>
                <a:buFont typeface="Arial" panose="020B0604020202020204" pitchFamily="34" charset="0"/>
                <a:buChar char="•"/>
                <a:defRPr/>
              </a:pPr>
              <a:r>
                <a:rPr lang="pl-PL" sz="2353" dirty="0">
                  <a:solidFill>
                    <a:schemeClr val="tx1"/>
                  </a:solidFill>
                </a:rPr>
                <a:t>Procedury instalacji, utrzymania itp.</a:t>
              </a:r>
              <a:endParaRPr lang="en-US" sz="2353" dirty="0">
                <a:solidFill>
                  <a:schemeClr val="tx1"/>
                </a:solidFill>
              </a:endParaRPr>
            </a:p>
          </p:txBody>
        </p:sp>
      </p:grpSp>
      <p:grpSp>
        <p:nvGrpSpPr>
          <p:cNvPr id="4" name="Group 3"/>
          <p:cNvGrpSpPr/>
          <p:nvPr/>
        </p:nvGrpSpPr>
        <p:grpSpPr>
          <a:xfrm>
            <a:off x="268928" y="2512344"/>
            <a:ext cx="11655840" cy="625630"/>
            <a:chOff x="274320" y="2562225"/>
            <a:chExt cx="12163986" cy="638175"/>
          </a:xfrm>
        </p:grpSpPr>
        <p:sp>
          <p:nvSpPr>
            <p:cNvPr id="3" name="Rectangle 2"/>
            <p:cNvSpPr/>
            <p:nvPr/>
          </p:nvSpPr>
          <p:spPr bwMode="auto">
            <a:xfrm>
              <a:off x="274320" y="2562225"/>
              <a:ext cx="6012180" cy="6381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pl-PL" sz="2745" dirty="0">
                  <a:solidFill>
                    <a:schemeClr val="bg1"/>
                  </a:solidFill>
                  <a:latin typeface="+mj-lt"/>
                </a:rPr>
                <a:t>Dostarczone przez </a:t>
              </a:r>
              <a:r>
                <a:rPr lang="en-US" sz="2745" dirty="0">
                  <a:solidFill>
                    <a:schemeClr val="bg1"/>
                  </a:solidFill>
                  <a:latin typeface="+mj-lt"/>
                </a:rPr>
                <a:t>SDK</a:t>
              </a:r>
            </a:p>
          </p:txBody>
        </p:sp>
        <p:sp>
          <p:nvSpPr>
            <p:cNvPr id="38" name="Rectangle 37"/>
            <p:cNvSpPr/>
            <p:nvPr/>
          </p:nvSpPr>
          <p:spPr bwMode="auto">
            <a:xfrm>
              <a:off x="6426126" y="2562225"/>
              <a:ext cx="6012180" cy="6381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pl-PL" sz="2745" dirty="0">
                  <a:solidFill>
                    <a:schemeClr val="bg1"/>
                  </a:solidFill>
                  <a:latin typeface="+mj-lt"/>
                </a:rPr>
                <a:t>Do napisania</a:t>
              </a:r>
              <a:endParaRPr lang="en-US" sz="2745" dirty="0">
                <a:solidFill>
                  <a:schemeClr val="bg1"/>
                </a:solidFill>
                <a:latin typeface="+mj-lt"/>
              </a:endParaRPr>
            </a:p>
          </p:txBody>
        </p:sp>
      </p:grpSp>
    </p:spTree>
    <p:extLst>
      <p:ext uri="{BB962C8B-B14F-4D97-AF65-F5344CB8AC3E}">
        <p14:creationId xmlns:p14="http://schemas.microsoft.com/office/powerpoint/2010/main" val="16076707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Główne moduły</a:t>
            </a:r>
            <a:endParaRPr lang="en-US" dirty="0"/>
          </a:p>
        </p:txBody>
      </p:sp>
      <p:sp>
        <p:nvSpPr>
          <p:cNvPr id="3" name="Text Placeholder 2"/>
          <p:cNvSpPr>
            <a:spLocks noGrp="1"/>
          </p:cNvSpPr>
          <p:nvPr>
            <p:ph type="body" sz="quarter" idx="10"/>
          </p:nvPr>
        </p:nvSpPr>
        <p:spPr>
          <a:xfrm>
            <a:off x="269239" y="1189177"/>
            <a:ext cx="11653523" cy="5373651"/>
          </a:xfrm>
        </p:spPr>
        <p:txBody>
          <a:bodyPr/>
          <a:lstStyle/>
          <a:p>
            <a:r>
              <a:rPr lang="en-US" b="1" dirty="0" err="1"/>
              <a:t>azure_functions</a:t>
            </a:r>
            <a:r>
              <a:rPr lang="pl-PL" dirty="0"/>
              <a:t> – http post do </a:t>
            </a:r>
            <a:r>
              <a:rPr lang="pl-PL" dirty="0" err="1"/>
              <a:t>Function</a:t>
            </a:r>
            <a:endParaRPr lang="pl-PL" dirty="0"/>
          </a:p>
          <a:p>
            <a:r>
              <a:rPr lang="en-US" b="1" dirty="0" err="1"/>
              <a:t>ble</a:t>
            </a:r>
            <a:r>
              <a:rPr lang="pl-PL" dirty="0"/>
              <a:t> – na przykład </a:t>
            </a:r>
            <a:r>
              <a:rPr lang="pl-PL" dirty="0" err="1"/>
              <a:t>SensorTag</a:t>
            </a:r>
            <a:r>
              <a:rPr lang="pl-PL" dirty="0"/>
              <a:t> z TI (GAAT)</a:t>
            </a:r>
            <a:endParaRPr lang="en-US" dirty="0"/>
          </a:p>
          <a:p>
            <a:r>
              <a:rPr lang="en-US" b="1" dirty="0" err="1"/>
              <a:t>hello_world</a:t>
            </a:r>
            <a:r>
              <a:rPr lang="pl-PL" dirty="0"/>
              <a:t> - minimalny</a:t>
            </a:r>
            <a:endParaRPr lang="en-US" dirty="0"/>
          </a:p>
          <a:p>
            <a:r>
              <a:rPr lang="en-US" b="1" dirty="0" err="1"/>
              <a:t>Identitymap</a:t>
            </a:r>
            <a:r>
              <a:rPr lang="pl-PL" b="1" dirty="0"/>
              <a:t> </a:t>
            </a:r>
            <a:r>
              <a:rPr lang="pl-PL" dirty="0"/>
              <a:t>– MAC </a:t>
            </a:r>
            <a:r>
              <a:rPr lang="pl-PL" dirty="0" err="1"/>
              <a:t>Address</a:t>
            </a:r>
            <a:r>
              <a:rPr lang="pl-PL" dirty="0"/>
              <a:t> na </a:t>
            </a:r>
            <a:r>
              <a:rPr lang="pl-PL" dirty="0" err="1"/>
              <a:t>device</a:t>
            </a:r>
            <a:r>
              <a:rPr lang="pl-PL" dirty="0"/>
              <a:t> id / </a:t>
            </a:r>
            <a:r>
              <a:rPr lang="pl-PL" dirty="0" err="1"/>
              <a:t>key</a:t>
            </a:r>
            <a:endParaRPr lang="en-US" dirty="0"/>
          </a:p>
          <a:p>
            <a:r>
              <a:rPr lang="en-US" b="1" dirty="0" err="1"/>
              <a:t>Iothub</a:t>
            </a:r>
            <a:r>
              <a:rPr lang="pl-PL" dirty="0"/>
              <a:t> – publikuje zdarzenia do </a:t>
            </a:r>
            <a:r>
              <a:rPr lang="pl-PL" dirty="0" err="1"/>
              <a:t>iothub</a:t>
            </a:r>
            <a:r>
              <a:rPr lang="pl-PL" dirty="0"/>
              <a:t> </a:t>
            </a:r>
            <a:endParaRPr lang="en-US" dirty="0"/>
          </a:p>
          <a:p>
            <a:r>
              <a:rPr lang="en-US" b="1" dirty="0"/>
              <a:t>logger</a:t>
            </a:r>
            <a:r>
              <a:rPr lang="pl-PL" dirty="0"/>
              <a:t> – logowanie do konsoli</a:t>
            </a:r>
            <a:endParaRPr lang="en-US" dirty="0"/>
          </a:p>
          <a:p>
            <a:r>
              <a:rPr lang="en-US" b="1" dirty="0" err="1"/>
              <a:t>simulated_device</a:t>
            </a:r>
            <a:r>
              <a:rPr lang="pl-PL" dirty="0"/>
              <a:t> – symulowany nadawca</a:t>
            </a:r>
            <a:endParaRPr lang="en-US" dirty="0"/>
          </a:p>
          <a:p>
            <a:endParaRPr lang="en-US" dirty="0"/>
          </a:p>
        </p:txBody>
      </p:sp>
    </p:spTree>
    <p:extLst>
      <p:ext uri="{BB962C8B-B14F-4D97-AF65-F5344CB8AC3E}">
        <p14:creationId xmlns:p14="http://schemas.microsoft.com/office/powerpoint/2010/main" val="277714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Istotne</a:t>
            </a:r>
            <a:r>
              <a:rPr lang="en-US" dirty="0"/>
              <a:t> </a:t>
            </a:r>
            <a:r>
              <a:rPr lang="pl-PL" dirty="0"/>
              <a:t>właściwości w komunikacie</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45989818"/>
              </p:ext>
            </p:extLst>
          </p:nvPr>
        </p:nvGraphicFramePr>
        <p:xfrm>
          <a:off x="269240" y="1189176"/>
          <a:ext cx="11655840" cy="4682744"/>
        </p:xfrm>
        <a:graphic>
          <a:graphicData uri="http://schemas.openxmlformats.org/drawingml/2006/table">
            <a:tbl>
              <a:tblPr firstRow="1" bandRow="1">
                <a:tableStyleId>{5C22544A-7EE6-4342-B048-85BDC9FD1C3A}</a:tableStyleId>
              </a:tblPr>
              <a:tblGrid>
                <a:gridCol w="2331085">
                  <a:extLst>
                    <a:ext uri="{9D8B030D-6E8A-4147-A177-3AD203B41FA5}">
                      <a16:colId xmlns:a16="http://schemas.microsoft.com/office/drawing/2014/main" val="806071223"/>
                    </a:ext>
                  </a:extLst>
                </a:gridCol>
                <a:gridCol w="9324755">
                  <a:extLst>
                    <a:ext uri="{9D8B030D-6E8A-4147-A177-3AD203B41FA5}">
                      <a16:colId xmlns:a16="http://schemas.microsoft.com/office/drawing/2014/main" val="2614550601"/>
                    </a:ext>
                  </a:extLst>
                </a:gridCol>
              </a:tblGrid>
              <a:tr h="370840">
                <a:tc>
                  <a:txBody>
                    <a:bodyPr/>
                    <a:lstStyle/>
                    <a:p>
                      <a:r>
                        <a:rPr lang="pl-PL" dirty="0"/>
                        <a:t>Właściwość</a:t>
                      </a:r>
                      <a:endParaRPr lang="en-US" dirty="0"/>
                    </a:p>
                  </a:txBody>
                  <a:tcPr/>
                </a:tc>
                <a:tc>
                  <a:txBody>
                    <a:bodyPr/>
                    <a:lstStyle/>
                    <a:p>
                      <a:r>
                        <a:rPr lang="pl-PL" dirty="0"/>
                        <a:t>Opis</a:t>
                      </a:r>
                      <a:endParaRPr lang="en-US" dirty="0"/>
                    </a:p>
                  </a:txBody>
                  <a:tcPr/>
                </a:tc>
                <a:extLst>
                  <a:ext uri="{0D108BD9-81ED-4DB2-BD59-A6C34878D82A}">
                    <a16:rowId xmlns:a16="http://schemas.microsoft.com/office/drawing/2014/main" val="2400995471"/>
                  </a:ext>
                </a:extLst>
              </a:tr>
              <a:tr h="370840">
                <a:tc>
                  <a:txBody>
                    <a:bodyPr/>
                    <a:lstStyle/>
                    <a:p>
                      <a:r>
                        <a:rPr lang="pl-PL" dirty="0" err="1"/>
                        <a:t>macAddress</a:t>
                      </a:r>
                      <a:endParaRPr lang="en-US" dirty="0"/>
                    </a:p>
                  </a:txBody>
                  <a:tcPr/>
                </a:tc>
                <a:tc>
                  <a:txBody>
                    <a:bodyPr/>
                    <a:lstStyle/>
                    <a:p>
                      <a:r>
                        <a:rPr lang="pl-PL" dirty="0"/>
                        <a:t>Kanoniczna forma MAC identyfikująca urządzenie</a:t>
                      </a:r>
                      <a:br>
                        <a:rPr lang="pl-PL" dirty="0"/>
                      </a:br>
                      <a:r>
                        <a:rPr lang="pl-PL" dirty="0"/>
                        <a:t>DOBRZE GO MIEĆ</a:t>
                      </a:r>
                      <a:endParaRPr lang="en-US" dirty="0"/>
                    </a:p>
                  </a:txBody>
                  <a:tcPr/>
                </a:tc>
                <a:extLst>
                  <a:ext uri="{0D108BD9-81ED-4DB2-BD59-A6C34878D82A}">
                    <a16:rowId xmlns:a16="http://schemas.microsoft.com/office/drawing/2014/main" val="1569626529"/>
                  </a:ext>
                </a:extLst>
              </a:tr>
              <a:tr h="370840">
                <a:tc>
                  <a:txBody>
                    <a:bodyPr/>
                    <a:lstStyle/>
                    <a:p>
                      <a:r>
                        <a:rPr lang="en-US" sz="1765" b="1" i="0" kern="1200" dirty="0">
                          <a:solidFill>
                            <a:schemeClr val="dk1"/>
                          </a:solidFill>
                          <a:effectLst/>
                          <a:latin typeface="+mn-lt"/>
                          <a:ea typeface="+mn-ea"/>
                          <a:cs typeface="+mn-cs"/>
                        </a:rPr>
                        <a:t>source</a:t>
                      </a:r>
                      <a:endParaRPr lang="en-US" b="1" dirty="0"/>
                    </a:p>
                  </a:txBody>
                  <a:tcPr/>
                </a:tc>
                <a:tc>
                  <a:txBody>
                    <a:bodyPr/>
                    <a:lstStyle/>
                    <a:p>
                      <a:r>
                        <a:rPr lang="pl-PL" dirty="0"/>
                        <a:t>Źródło: nazwa urządzenia, „</a:t>
                      </a:r>
                      <a:r>
                        <a:rPr lang="pl-PL" dirty="0" err="1"/>
                        <a:t>mapping</a:t>
                      </a:r>
                      <a:r>
                        <a:rPr lang="pl-PL" dirty="0"/>
                        <a:t>” (z </a:t>
                      </a:r>
                      <a:r>
                        <a:rPr lang="pl-PL" dirty="0" err="1"/>
                        <a:t>identitymap</a:t>
                      </a:r>
                      <a:r>
                        <a:rPr lang="pl-PL" dirty="0"/>
                        <a:t>) albo „</a:t>
                      </a:r>
                      <a:r>
                        <a:rPr lang="pl-PL" dirty="0" err="1"/>
                        <a:t>iothub</a:t>
                      </a:r>
                      <a:r>
                        <a:rPr lang="pl-PL" dirty="0"/>
                        <a:t>” (komunikat c2d)</a:t>
                      </a:r>
                      <a:br>
                        <a:rPr lang="pl-PL" dirty="0"/>
                      </a:br>
                      <a:r>
                        <a:rPr lang="pl-PL" dirty="0"/>
                        <a:t>OBOWIĄZKOWY</a:t>
                      </a:r>
                      <a:endParaRPr lang="en-US" dirty="0"/>
                    </a:p>
                  </a:txBody>
                  <a:tcPr/>
                </a:tc>
                <a:extLst>
                  <a:ext uri="{0D108BD9-81ED-4DB2-BD59-A6C34878D82A}">
                    <a16:rowId xmlns:a16="http://schemas.microsoft.com/office/drawing/2014/main" val="284972981"/>
                  </a:ext>
                </a:extLst>
              </a:tr>
              <a:tr h="370840">
                <a:tc>
                  <a:txBody>
                    <a:bodyPr/>
                    <a:lstStyle/>
                    <a:p>
                      <a:r>
                        <a:rPr lang="pl-PL" dirty="0" err="1"/>
                        <a:t>deviceName</a:t>
                      </a:r>
                      <a:endParaRPr lang="en-US" dirty="0"/>
                    </a:p>
                  </a:txBody>
                  <a:tcPr/>
                </a:tc>
                <a:tc>
                  <a:txBody>
                    <a:bodyPr/>
                    <a:lstStyle/>
                    <a:p>
                      <a:r>
                        <a:rPr lang="pl-PL" dirty="0"/>
                        <a:t>Nazwa urządzenia w IoT Hub (zwykle przypisywana w </a:t>
                      </a:r>
                      <a:r>
                        <a:rPr lang="pl-PL" dirty="0" err="1"/>
                        <a:t>identitymap</a:t>
                      </a:r>
                      <a:r>
                        <a:rPr lang="pl-PL" dirty="0"/>
                        <a:t>)</a:t>
                      </a:r>
                      <a:endParaRPr lang="en-US" dirty="0"/>
                    </a:p>
                  </a:txBody>
                  <a:tcPr/>
                </a:tc>
                <a:extLst>
                  <a:ext uri="{0D108BD9-81ED-4DB2-BD59-A6C34878D82A}">
                    <a16:rowId xmlns:a16="http://schemas.microsoft.com/office/drawing/2014/main" val="3098090794"/>
                  </a:ext>
                </a:extLst>
              </a:tr>
              <a:tr h="370840">
                <a:tc>
                  <a:txBody>
                    <a:bodyPr/>
                    <a:lstStyle/>
                    <a:p>
                      <a:r>
                        <a:rPr lang="pl-PL" dirty="0" err="1"/>
                        <a:t>deviceKey</a:t>
                      </a:r>
                      <a:endParaRPr lang="en-US" dirty="0"/>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pl-PL" dirty="0"/>
                        <a:t>Klucz do urządzenia w IoT Hub (zwykle przypisywana w </a:t>
                      </a:r>
                      <a:r>
                        <a:rPr lang="pl-PL" dirty="0" err="1"/>
                        <a:t>identitymap</a:t>
                      </a:r>
                      <a:r>
                        <a:rPr lang="pl-PL" dirty="0"/>
                        <a:t>)</a:t>
                      </a:r>
                      <a:endParaRPr lang="en-US" dirty="0"/>
                    </a:p>
                  </a:txBody>
                  <a:tcPr/>
                </a:tc>
                <a:extLst>
                  <a:ext uri="{0D108BD9-81ED-4DB2-BD59-A6C34878D82A}">
                    <a16:rowId xmlns:a16="http://schemas.microsoft.com/office/drawing/2014/main" val="3348217843"/>
                  </a:ext>
                </a:extLst>
              </a:tr>
              <a:tr h="370840">
                <a:tc gridSpan="2">
                  <a:txBody>
                    <a:bodyPr/>
                    <a:lstStyle/>
                    <a:p>
                      <a:pPr algn="ctr"/>
                      <a:r>
                        <a:rPr lang="pl-PL" sz="2400" b="1" dirty="0"/>
                        <a:t>BLE (GATT)</a:t>
                      </a:r>
                      <a:endParaRPr lang="en-US" sz="2400" b="1" dirty="0"/>
                    </a:p>
                  </a:txBody>
                  <a:tcPr/>
                </a:tc>
                <a:tc hMerge="1">
                  <a:txBody>
                    <a:bodyPr/>
                    <a:lstStyle/>
                    <a:p>
                      <a:endParaRPr lang="en-US" dirty="0"/>
                    </a:p>
                  </a:txBody>
                  <a:tcPr/>
                </a:tc>
                <a:extLst>
                  <a:ext uri="{0D108BD9-81ED-4DB2-BD59-A6C34878D82A}">
                    <a16:rowId xmlns:a16="http://schemas.microsoft.com/office/drawing/2014/main" val="3631881367"/>
                  </a:ext>
                </a:extLst>
              </a:tr>
              <a:tr h="370840">
                <a:tc>
                  <a:txBody>
                    <a:bodyPr/>
                    <a:lstStyle/>
                    <a:p>
                      <a:r>
                        <a:rPr lang="en-US" dirty="0" err="1"/>
                        <a:t>bleCommand</a:t>
                      </a:r>
                      <a:endParaRPr lang="en-US" dirty="0"/>
                    </a:p>
                  </a:txBody>
                  <a:tcPr/>
                </a:tc>
                <a:tc>
                  <a:txBody>
                    <a:bodyPr/>
                    <a:lstStyle/>
                    <a:p>
                      <a:r>
                        <a:rPr lang="pl-PL" dirty="0"/>
                        <a:t>Polecenie które zostanie włożone do </a:t>
                      </a:r>
                      <a:r>
                        <a:rPr lang="pl-PL" dirty="0" err="1"/>
                        <a:t>source</a:t>
                      </a:r>
                      <a:r>
                        <a:rPr lang="pl-PL" dirty="0"/>
                        <a:t> przy publikacji </a:t>
                      </a:r>
                      <a:endParaRPr lang="en-US" dirty="0"/>
                    </a:p>
                  </a:txBody>
                  <a:tcPr/>
                </a:tc>
                <a:extLst>
                  <a:ext uri="{0D108BD9-81ED-4DB2-BD59-A6C34878D82A}">
                    <a16:rowId xmlns:a16="http://schemas.microsoft.com/office/drawing/2014/main" val="869122233"/>
                  </a:ext>
                </a:extLst>
              </a:tr>
              <a:tr h="370840">
                <a:tc>
                  <a:txBody>
                    <a:bodyPr/>
                    <a:lstStyle/>
                    <a:p>
                      <a:r>
                        <a:rPr lang="pl-PL" dirty="0" err="1"/>
                        <a:t>bleTelemetry</a:t>
                      </a:r>
                      <a:endParaRPr lang="en-US" dirty="0"/>
                    </a:p>
                  </a:txBody>
                  <a:tcPr/>
                </a:tc>
                <a:tc>
                  <a:txBody>
                    <a:bodyPr/>
                    <a:lstStyle/>
                    <a:p>
                      <a:r>
                        <a:rPr lang="pl-PL" dirty="0"/>
                        <a:t>Source przy telemetrii</a:t>
                      </a:r>
                      <a:endParaRPr lang="en-US" dirty="0"/>
                    </a:p>
                  </a:txBody>
                  <a:tcPr/>
                </a:tc>
                <a:extLst>
                  <a:ext uri="{0D108BD9-81ED-4DB2-BD59-A6C34878D82A}">
                    <a16:rowId xmlns:a16="http://schemas.microsoft.com/office/drawing/2014/main" val="4110142179"/>
                  </a:ext>
                </a:extLst>
              </a:tr>
              <a:tr h="370840">
                <a:tc>
                  <a:txBody>
                    <a:bodyPr/>
                    <a:lstStyle/>
                    <a:p>
                      <a:r>
                        <a:rPr lang="pl-PL" dirty="0" err="1"/>
                        <a:t>bleControllerIndex</a:t>
                      </a:r>
                      <a:endParaRPr lang="en-US" dirty="0"/>
                    </a:p>
                  </a:txBody>
                  <a:tcPr/>
                </a:tc>
                <a:tc>
                  <a:txBody>
                    <a:bodyPr/>
                    <a:lstStyle/>
                    <a:p>
                      <a:r>
                        <a:rPr lang="pl-PL" dirty="0"/>
                        <a:t>Index radia Bluetooth</a:t>
                      </a:r>
                      <a:endParaRPr lang="en-US" dirty="0"/>
                    </a:p>
                  </a:txBody>
                  <a:tcPr/>
                </a:tc>
                <a:extLst>
                  <a:ext uri="{0D108BD9-81ED-4DB2-BD59-A6C34878D82A}">
                    <a16:rowId xmlns:a16="http://schemas.microsoft.com/office/drawing/2014/main" val="1325427967"/>
                  </a:ext>
                </a:extLst>
              </a:tr>
              <a:tr h="37084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pl-PL" dirty="0" err="1"/>
                        <a:t>characteristicUUID</a:t>
                      </a:r>
                      <a:endParaRPr lang="en-US" dirty="0"/>
                    </a:p>
                  </a:txBody>
                  <a:tcPr/>
                </a:tc>
                <a:tc>
                  <a:txBody>
                    <a:bodyPr/>
                    <a:lstStyle/>
                    <a:p>
                      <a:r>
                        <a:rPr lang="pl-PL" dirty="0"/>
                        <a:t>UUID urządzenia GATT</a:t>
                      </a:r>
                      <a:endParaRPr lang="en-US" dirty="0"/>
                    </a:p>
                  </a:txBody>
                  <a:tcPr/>
                </a:tc>
                <a:extLst>
                  <a:ext uri="{0D108BD9-81ED-4DB2-BD59-A6C34878D82A}">
                    <a16:rowId xmlns:a16="http://schemas.microsoft.com/office/drawing/2014/main" val="518198703"/>
                  </a:ext>
                </a:extLst>
              </a:tr>
              <a:tr h="370840">
                <a:tc>
                  <a:txBody>
                    <a:bodyPr/>
                    <a:lstStyle/>
                    <a:p>
                      <a:r>
                        <a:rPr lang="pl-PL" dirty="0" err="1"/>
                        <a:t>timestamp</a:t>
                      </a:r>
                      <a:endParaRPr lang="en-US" dirty="0"/>
                    </a:p>
                  </a:txBody>
                  <a:tcPr/>
                </a:tc>
                <a:tc>
                  <a:txBody>
                    <a:bodyPr/>
                    <a:lstStyle/>
                    <a:p>
                      <a:r>
                        <a:rPr lang="pl-PL" dirty="0"/>
                        <a:t>Kiedy dane zostały odczytane z BT</a:t>
                      </a:r>
                      <a:endParaRPr lang="en-US" dirty="0"/>
                    </a:p>
                  </a:txBody>
                  <a:tcPr/>
                </a:tc>
                <a:extLst>
                  <a:ext uri="{0D108BD9-81ED-4DB2-BD59-A6C34878D82A}">
                    <a16:rowId xmlns:a16="http://schemas.microsoft.com/office/drawing/2014/main" val="3466700421"/>
                  </a:ext>
                </a:extLst>
              </a:tr>
            </a:tbl>
          </a:graphicData>
        </a:graphic>
      </p:graphicFrame>
    </p:spTree>
    <p:extLst>
      <p:ext uri="{BB962C8B-B14F-4D97-AF65-F5344CB8AC3E}">
        <p14:creationId xmlns:p14="http://schemas.microsoft.com/office/powerpoint/2010/main" val="749850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BLE</a:t>
            </a:r>
            <a:endParaRPr lang="en-US" dirty="0"/>
          </a:p>
        </p:txBody>
      </p:sp>
      <p:pic>
        <p:nvPicPr>
          <p:cNvPr id="4" name="Picture 3"/>
          <p:cNvPicPr>
            <a:picLocks noChangeAspect="1"/>
          </p:cNvPicPr>
          <p:nvPr/>
        </p:nvPicPr>
        <p:blipFill>
          <a:blip r:embed="rId2"/>
          <a:stretch>
            <a:fillRect/>
          </a:stretch>
        </p:blipFill>
        <p:spPr>
          <a:xfrm>
            <a:off x="3234149" y="682000"/>
            <a:ext cx="7114351" cy="3088000"/>
          </a:xfrm>
          <a:prstGeom prst="rect">
            <a:avLst/>
          </a:prstGeom>
        </p:spPr>
      </p:pic>
      <p:pic>
        <p:nvPicPr>
          <p:cNvPr id="5" name="Picture 4"/>
          <p:cNvPicPr>
            <a:picLocks noChangeAspect="1"/>
          </p:cNvPicPr>
          <p:nvPr/>
        </p:nvPicPr>
        <p:blipFill>
          <a:blip r:embed="rId3"/>
          <a:stretch>
            <a:fillRect/>
          </a:stretch>
        </p:blipFill>
        <p:spPr>
          <a:xfrm>
            <a:off x="2803574" y="3770000"/>
            <a:ext cx="8185051" cy="3088000"/>
          </a:xfrm>
          <a:prstGeom prst="rect">
            <a:avLst/>
          </a:prstGeom>
        </p:spPr>
      </p:pic>
    </p:spTree>
    <p:extLst>
      <p:ext uri="{BB962C8B-B14F-4D97-AF65-F5344CB8AC3E}">
        <p14:creationId xmlns:p14="http://schemas.microsoft.com/office/powerpoint/2010/main" val="140196704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pl-PL" dirty="0"/>
              <a:t>Tworzenie bramy</a:t>
            </a:r>
            <a:endParaRPr lang="en-US" dirty="0"/>
          </a:p>
        </p:txBody>
      </p:sp>
      <p:sp>
        <p:nvSpPr>
          <p:cNvPr id="6" name="Rectangle 5"/>
          <p:cNvSpPr/>
          <p:nvPr/>
        </p:nvSpPr>
        <p:spPr>
          <a:xfrm>
            <a:off x="269240" y="1189176"/>
            <a:ext cx="11653523" cy="5016758"/>
          </a:xfrm>
          <a:prstGeom prst="rect">
            <a:avLst/>
          </a:prstGeom>
        </p:spPr>
        <p:txBody>
          <a:bodyPr wrap="square">
            <a:spAutoFit/>
          </a:bodyPr>
          <a:lstStyle/>
          <a:p>
            <a:r>
              <a:rPr lang="en-US" sz="2000" dirty="0">
                <a:solidFill>
                  <a:srgbClr val="808080"/>
                </a:solidFill>
                <a:latin typeface="Consolas" panose="020B0609020204030204" pitchFamily="49" charset="0"/>
              </a:rPr>
              <a:t>#include</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gateway.h</a:t>
            </a:r>
            <a:r>
              <a:rPr lang="en-US" sz="2000" dirty="0">
                <a:solidFill>
                  <a:srgbClr val="A31515"/>
                </a:solidFill>
                <a:latin typeface="Consolas" panose="020B0609020204030204" pitchFamily="49" charset="0"/>
              </a:rPr>
              <a:t>"</a:t>
            </a:r>
            <a:endParaRPr lang="en-US" sz="2000" dirty="0">
              <a:solidFill>
                <a:srgbClr val="000000"/>
              </a:solidFill>
              <a:latin typeface="Consolas" panose="020B0609020204030204" pitchFamily="49" charset="0"/>
            </a:endParaRPr>
          </a:p>
          <a:p>
            <a:endParaRPr lang="en-US" sz="2000" dirty="0">
              <a:solidFill>
                <a:srgbClr val="000000"/>
              </a:solidFill>
              <a:latin typeface="Consolas" panose="020B0609020204030204" pitchFamily="49" charset="0"/>
            </a:endParaRPr>
          </a:p>
          <a:p>
            <a:r>
              <a:rPr lang="en-US" sz="2000" dirty="0" err="1">
                <a:solidFill>
                  <a:srgbClr val="0000FF"/>
                </a:solidFill>
                <a:latin typeface="Consolas" panose="020B0609020204030204" pitchFamily="49" charset="0"/>
              </a:rPr>
              <a:t>int</a:t>
            </a:r>
            <a:r>
              <a:rPr lang="en-US" sz="2000" dirty="0">
                <a:solidFill>
                  <a:srgbClr val="000000"/>
                </a:solidFill>
                <a:latin typeface="Consolas" panose="020B0609020204030204" pitchFamily="49" charset="0"/>
              </a:rPr>
              <a:t> main(</a:t>
            </a:r>
            <a:r>
              <a:rPr lang="en-US" sz="2000" dirty="0" err="1">
                <a:solidFill>
                  <a:srgbClr val="0000FF"/>
                </a:solidFill>
                <a:latin typeface="Consolas" panose="020B0609020204030204" pitchFamily="49" charset="0"/>
              </a:rPr>
              <a:t>int</a:t>
            </a:r>
            <a:r>
              <a:rPr lang="en-US" sz="2000" dirty="0">
                <a:solidFill>
                  <a:srgbClr val="000000"/>
                </a:solidFill>
                <a:latin typeface="Consolas" panose="020B0609020204030204" pitchFamily="49" charset="0"/>
              </a:rPr>
              <a:t> </a:t>
            </a:r>
            <a:r>
              <a:rPr lang="en-US" sz="2000" dirty="0" err="1">
                <a:solidFill>
                  <a:srgbClr val="808080"/>
                </a:solidFill>
                <a:latin typeface="Consolas" panose="020B0609020204030204" pitchFamily="49" charset="0"/>
              </a:rPr>
              <a:t>argc</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char</a:t>
            </a:r>
            <a:r>
              <a:rPr lang="en-US" sz="2000" dirty="0">
                <a:solidFill>
                  <a:srgbClr val="000000"/>
                </a:solidFill>
                <a:latin typeface="Consolas" panose="020B0609020204030204" pitchFamily="49" charset="0"/>
              </a:rPr>
              <a:t>** </a:t>
            </a:r>
            <a:r>
              <a:rPr lang="en-US" sz="2000" dirty="0" err="1">
                <a:solidFill>
                  <a:srgbClr val="808080"/>
                </a:solidFill>
                <a:latin typeface="Consolas" panose="020B0609020204030204" pitchFamily="49" charset="0"/>
              </a:rPr>
              <a:t>argv</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a:solidFill>
                  <a:srgbClr val="2B91AF"/>
                </a:solidFill>
                <a:latin typeface="Consolas" panose="020B0609020204030204" pitchFamily="49" charset="0"/>
              </a:rPr>
              <a:t>GATEWAY_HANDLE</a:t>
            </a:r>
            <a:r>
              <a:rPr lang="en-US" sz="2000" dirty="0">
                <a:solidFill>
                  <a:srgbClr val="000000"/>
                </a:solidFill>
                <a:latin typeface="Consolas" panose="020B0609020204030204" pitchFamily="49" charset="0"/>
              </a:rPr>
              <a:t> gateway;</a:t>
            </a:r>
          </a:p>
          <a:p>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if</a:t>
            </a:r>
            <a:r>
              <a:rPr lang="en-US" sz="2000" dirty="0">
                <a:solidFill>
                  <a:srgbClr val="000000"/>
                </a:solidFill>
                <a:latin typeface="Consolas" panose="020B0609020204030204" pitchFamily="49" charset="0"/>
              </a:rPr>
              <a:t> (</a:t>
            </a:r>
            <a:r>
              <a:rPr lang="en-US" sz="2000" dirty="0" err="1">
                <a:solidFill>
                  <a:srgbClr val="808080"/>
                </a:solidFill>
                <a:latin typeface="Consolas" panose="020B0609020204030204" pitchFamily="49" charset="0"/>
              </a:rPr>
              <a:t>argc</a:t>
            </a:r>
            <a:r>
              <a:rPr lang="en-US" sz="2000" dirty="0">
                <a:solidFill>
                  <a:srgbClr val="000000"/>
                </a:solidFill>
                <a:latin typeface="Consolas" panose="020B0609020204030204" pitchFamily="49" charset="0"/>
              </a:rPr>
              <a:t> != 2) {</a:t>
            </a:r>
            <a:r>
              <a:rPr lang="pl-PL" sz="2000" dirty="0">
                <a:solidFill>
                  <a:srgbClr val="000000"/>
                </a:solidFill>
                <a:latin typeface="Consolas" panose="020B0609020204030204" pitchFamily="49" charset="0"/>
              </a:rPr>
              <a:t> ...</a:t>
            </a:r>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else</a:t>
            </a:r>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if</a:t>
            </a:r>
            <a:r>
              <a:rPr lang="en-US" sz="2000" dirty="0">
                <a:solidFill>
                  <a:srgbClr val="000000"/>
                </a:solidFill>
                <a:latin typeface="Consolas" panose="020B0609020204030204" pitchFamily="49" charset="0"/>
              </a:rPr>
              <a:t> ((gateway = </a:t>
            </a:r>
            <a:r>
              <a:rPr lang="en-US" sz="2000" b="1" dirty="0" err="1">
                <a:solidFill>
                  <a:srgbClr val="000000"/>
                </a:solidFill>
                <a:latin typeface="Consolas" panose="020B0609020204030204" pitchFamily="49" charset="0"/>
              </a:rPr>
              <a:t>Gateway_CreateFromJson</a:t>
            </a:r>
            <a:r>
              <a:rPr lang="en-US" sz="2000" dirty="0">
                <a:solidFill>
                  <a:srgbClr val="000000"/>
                </a:solidFill>
                <a:latin typeface="Consolas" panose="020B0609020204030204" pitchFamily="49" charset="0"/>
              </a:rPr>
              <a:t>(</a:t>
            </a:r>
            <a:r>
              <a:rPr lang="en-US" sz="2000" dirty="0" err="1">
                <a:solidFill>
                  <a:srgbClr val="808080"/>
                </a:solidFill>
                <a:latin typeface="Consolas" panose="020B0609020204030204" pitchFamily="49" charset="0"/>
              </a:rPr>
              <a:t>argv</a:t>
            </a:r>
            <a:r>
              <a:rPr lang="en-US" sz="2000" dirty="0">
                <a:solidFill>
                  <a:srgbClr val="000000"/>
                </a:solidFill>
                <a:latin typeface="Consolas" panose="020B0609020204030204" pitchFamily="49" charset="0"/>
              </a:rPr>
              <a:t>[1])) == </a:t>
            </a:r>
            <a:r>
              <a:rPr lang="en-US" sz="2000" dirty="0">
                <a:solidFill>
                  <a:srgbClr val="6F008A"/>
                </a:solidFill>
                <a:latin typeface="Consolas" panose="020B0609020204030204" pitchFamily="49" charset="0"/>
              </a:rPr>
              <a:t>NULL</a:t>
            </a:r>
            <a:r>
              <a:rPr lang="en-US" sz="2000" dirty="0">
                <a:solidFill>
                  <a:srgbClr val="000000"/>
                </a:solidFill>
                <a:latin typeface="Consolas" panose="020B0609020204030204" pitchFamily="49" charset="0"/>
              </a:rPr>
              <a:t>)</a:t>
            </a:r>
            <a:r>
              <a:rPr lang="pl-PL" sz="2000" dirty="0">
                <a:solidFill>
                  <a:srgbClr val="000000"/>
                </a:solidFill>
                <a:latin typeface="Consolas" panose="020B0609020204030204" pitchFamily="49" charset="0"/>
              </a:rPr>
              <a:t> </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printf</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"failed to create the gateway from JSON\n"</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else</a:t>
            </a:r>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printf</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"gateway successfully created from JSON\n"</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printf</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"gateway shall run until ENTER is pressed\n"</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void</a:t>
            </a:r>
            <a:r>
              <a:rPr lang="en-US" sz="2000" dirty="0">
                <a:solidFill>
                  <a:srgbClr val="000000"/>
                </a:solidFill>
                <a:latin typeface="Consolas" panose="020B0609020204030204" pitchFamily="49" charset="0"/>
              </a:rPr>
              <a:t>)</a:t>
            </a:r>
            <a:r>
              <a:rPr lang="en-US" sz="2000" dirty="0" err="1">
                <a:solidFill>
                  <a:srgbClr val="000000"/>
                </a:solidFill>
                <a:latin typeface="Consolas" panose="020B0609020204030204" pitchFamily="49" charset="0"/>
              </a:rPr>
              <a:t>getchar</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b="1" dirty="0" err="1">
                <a:solidFill>
                  <a:srgbClr val="000000"/>
                </a:solidFill>
                <a:latin typeface="Consolas" panose="020B0609020204030204" pitchFamily="49" charset="0"/>
              </a:rPr>
              <a:t>Gateway_Destroy</a:t>
            </a:r>
            <a:r>
              <a:rPr lang="en-US" sz="2000" dirty="0">
                <a:solidFill>
                  <a:srgbClr val="000000"/>
                </a:solidFill>
                <a:latin typeface="Consolas" panose="020B0609020204030204" pitchFamily="49" charset="0"/>
              </a:rPr>
              <a:t>(gateway);</a:t>
            </a:r>
          </a:p>
          <a:p>
            <a:r>
              <a:rPr lang="pl-PL" sz="2000" dirty="0">
                <a:solidFill>
                  <a:srgbClr val="000000"/>
                </a:solidFill>
                <a:latin typeface="Consolas" panose="020B0609020204030204" pitchFamily="49" charset="0"/>
              </a:rPr>
              <a:t>…</a:t>
            </a:r>
            <a:endParaRPr lang="en-US" sz="20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41033728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Za dokumentacją</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0181" y="1189176"/>
            <a:ext cx="8733958" cy="5314136"/>
          </a:xfrm>
          <a:prstGeom prst="rect">
            <a:avLst/>
          </a:prstGeom>
        </p:spPr>
      </p:pic>
    </p:spTree>
    <p:extLst>
      <p:ext uri="{BB962C8B-B14F-4D97-AF65-F5344CB8AC3E}">
        <p14:creationId xmlns:p14="http://schemas.microsoft.com/office/powerpoint/2010/main" val="275355754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MT_TILE" val="YES"/>
</p:tagLst>
</file>

<file path=ppt/tags/tag28.xml><?xml version="1.0" encoding="utf-8"?>
<p:tagLst xmlns:a="http://schemas.openxmlformats.org/drawingml/2006/main" xmlns:r="http://schemas.openxmlformats.org/officeDocument/2006/relationships" xmlns:p="http://schemas.openxmlformats.org/presentationml/2006/main">
  <p:tag name="MT_TILE" val="YES"/>
</p:tagLst>
</file>

<file path=ppt/tags/tag29.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30.xml><?xml version="1.0" encoding="utf-8"?>
<p:tagLst xmlns:a="http://schemas.openxmlformats.org/drawingml/2006/main" xmlns:r="http://schemas.openxmlformats.org/officeDocument/2006/relationships" xmlns:p="http://schemas.openxmlformats.org/presentationml/2006/main">
  <p:tag name="MT_TILE" val="YES"/>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K_2015_Brand_template_16-9_Business_BLUE_2.potx" id="{14B7802E-921F-48AE-B380-9CCE06CB5810}" vid="{4092B7DE-5AF2-4165-9575-A0BD22EABB91}"/>
    </a:ext>
  </a:extLst>
</a:theme>
</file>

<file path=ppt/theme/theme2.xml><?xml version="1.0" encoding="utf-8"?>
<a:theme xmlns:a="http://schemas.openxmlformats.org/drawingml/2006/main" name="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K_2015_Brand_template_16-9_Business_BLUE_2.potx" id="{14B7802E-921F-48AE-B380-9CCE06CB5810}" vid="{04511666-8977-4472-A19C-1F96C3FE724B}"/>
    </a:ext>
  </a:extLst>
</a:theme>
</file>

<file path=ppt/theme/theme3.xml><?xml version="1.0" encoding="utf-8"?>
<a:theme xmlns:a="http://schemas.openxmlformats.org/drawingml/2006/main" name="5-30659_Machine_Learning_Data_Science_Conference_Spring_2015_Template">
  <a:themeElements>
    <a:clrScheme name="MachineLearning">
      <a:dk1>
        <a:srgbClr val="505050"/>
      </a:dk1>
      <a:lt1>
        <a:srgbClr val="FFFFFF"/>
      </a:lt1>
      <a:dk2>
        <a:srgbClr val="0072C6"/>
      </a:dk2>
      <a:lt2>
        <a:srgbClr val="D2D2D2"/>
      </a:lt2>
      <a:accent1>
        <a:srgbClr val="BA141A"/>
      </a:accent1>
      <a:accent2>
        <a:srgbClr val="0072C6"/>
      </a:accent2>
      <a:accent3>
        <a:srgbClr val="442359"/>
      </a:accent3>
      <a:accent4>
        <a:srgbClr val="002050"/>
      </a:accent4>
      <a:accent5>
        <a:srgbClr val="00827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tana_analytics_workshop_Fall_2015_Template" id="{6D008FEA-61D5-4F9D-9B7A-C189686AAA6B}" vid="{FC3A1E4D-B3D0-45CD-9323-AFA0E992A23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TK_2015_Brand_template_16-9_Business_BLUE_2</Template>
  <TotalTime>7018</TotalTime>
  <Words>13357</Words>
  <Application>Microsoft Office PowerPoint</Application>
  <PresentationFormat>Widescreen</PresentationFormat>
  <Paragraphs>2226</Paragraphs>
  <Slides>234</Slides>
  <Notes>62</Notes>
  <HiddenSlides>0</HiddenSlides>
  <MMClips>1</MMClips>
  <ScaleCrop>false</ScaleCrop>
  <HeadingPairs>
    <vt:vector size="8" baseType="variant">
      <vt:variant>
        <vt:lpstr>Fonts Used</vt:lpstr>
      </vt:variant>
      <vt:variant>
        <vt:i4>22</vt:i4>
      </vt:variant>
      <vt:variant>
        <vt:lpstr>Theme</vt:lpstr>
      </vt:variant>
      <vt:variant>
        <vt:i4>3</vt:i4>
      </vt:variant>
      <vt:variant>
        <vt:lpstr>Embedded OLE Servers</vt:lpstr>
      </vt:variant>
      <vt:variant>
        <vt:i4>1</vt:i4>
      </vt:variant>
      <vt:variant>
        <vt:lpstr>Slide Titles</vt:lpstr>
      </vt:variant>
      <vt:variant>
        <vt:i4>234</vt:i4>
      </vt:variant>
    </vt:vector>
  </HeadingPairs>
  <TitlesOfParts>
    <vt:vector size="260" baseType="lpstr">
      <vt:lpstr>MS PGothic</vt:lpstr>
      <vt:lpstr>MS PGothic</vt:lpstr>
      <vt:lpstr>Arial</vt:lpstr>
      <vt:lpstr>Calibri</vt:lpstr>
      <vt:lpstr>Consolas</vt:lpstr>
      <vt:lpstr>Corbel</vt:lpstr>
      <vt:lpstr>Courier New</vt:lpstr>
      <vt:lpstr>Gill Sans</vt:lpstr>
      <vt:lpstr>Lucida Console</vt:lpstr>
      <vt:lpstr>MS Mincho</vt:lpstr>
      <vt:lpstr>Perpetua</vt:lpstr>
      <vt:lpstr>Segoe</vt:lpstr>
      <vt:lpstr>Segoe Light</vt:lpstr>
      <vt:lpstr>Segoe UI</vt:lpstr>
      <vt:lpstr>Segoe UI Light</vt:lpstr>
      <vt:lpstr>Segoe UI Semibold</vt:lpstr>
      <vt:lpstr>Segoe UI Semilight</vt:lpstr>
      <vt:lpstr>SketchFlow Print</vt:lpstr>
      <vt:lpstr>Times New Roman</vt:lpstr>
      <vt:lpstr>Tw Cen MT</vt:lpstr>
      <vt:lpstr>Wingdings</vt:lpstr>
      <vt:lpstr>ヒラギノ角ゴ ProN W3</vt:lpstr>
      <vt:lpstr>WHITE TEMPLATE</vt:lpstr>
      <vt:lpstr>COLOR TEMPLATE</vt:lpstr>
      <vt:lpstr>5-30659_Machine_Learning_Data_Science_Conference_Spring_2015_Template</vt:lpstr>
      <vt:lpstr>think-cell Slide</vt:lpstr>
      <vt:lpstr>IoT Hub 2017 i architektura „strumieniowa”</vt:lpstr>
      <vt:lpstr>Godziny i przerwy</vt:lpstr>
      <vt:lpstr>Sprawy organizacyjne spotkania</vt:lpstr>
      <vt:lpstr>Inspiracja</vt:lpstr>
      <vt:lpstr>PowerPoint Presentation</vt:lpstr>
      <vt:lpstr>PowerPoint Presentation</vt:lpstr>
      <vt:lpstr>Hipotezy</vt:lpstr>
      <vt:lpstr>Microsoft Cortana Intelligence Suite</vt:lpstr>
      <vt:lpstr>Kanoniczna „architektura” na PaaS</vt:lpstr>
      <vt:lpstr>Wstępne wyniki</vt:lpstr>
      <vt:lpstr>A już na poważniej – czym się różni SQL od strumienia</vt:lpstr>
      <vt:lpstr>Zrozumieć dane strumieniowe</vt:lpstr>
      <vt:lpstr>Zrozumieć dane strumieniowe</vt:lpstr>
      <vt:lpstr>Scenariusze „bizensowe” – nie tylko hardware!</vt:lpstr>
      <vt:lpstr>O komponentach – wstęp (i mapa)</vt:lpstr>
      <vt:lpstr>A teraz – trochę głębiej</vt:lpstr>
      <vt:lpstr>Event Hub – na początek (i protokół AMQP)</vt:lpstr>
      <vt:lpstr>Jak to działa?</vt:lpstr>
      <vt:lpstr>Konsument</vt:lpstr>
      <vt:lpstr>Dygresja – gdzie ustawiać Consumer Group (2017-01-27)</vt:lpstr>
      <vt:lpstr>Event Hub</vt:lpstr>
      <vt:lpstr>IoT Hub – Operation Monitoring</vt:lpstr>
      <vt:lpstr>IoT Hub – Consumer Group dla zdarzeń</vt:lpstr>
      <vt:lpstr>Koniec dygresji</vt:lpstr>
      <vt:lpstr>Ceny, stan na 2017-01-04</vt:lpstr>
      <vt:lpstr>Dla porównania – Service Bus Topic / Queue</vt:lpstr>
      <vt:lpstr>Wzorzec: Publish-subscribe</vt:lpstr>
      <vt:lpstr>A jak się to ma do IoT?</vt:lpstr>
      <vt:lpstr>Demo</vt:lpstr>
      <vt:lpstr>Demo</vt:lpstr>
      <vt:lpstr>Autoryzacja w Event Hub</vt:lpstr>
      <vt:lpstr>Demo</vt:lpstr>
      <vt:lpstr>Podsumowanie – zdarzenia w Azure</vt:lpstr>
      <vt:lpstr>Czego nam brakuje?</vt:lpstr>
      <vt:lpstr>Microsoft IoT Suite – “architektura”</vt:lpstr>
      <vt:lpstr>“Architektura”, “indeks” – na dalsze rozważania</vt:lpstr>
      <vt:lpstr>IoT Hub</vt:lpstr>
      <vt:lpstr>IoT Wysoko poziomowe możliwości</vt:lpstr>
      <vt:lpstr>Demo</vt:lpstr>
      <vt:lpstr>Event Hub vs IoT Hub</vt:lpstr>
      <vt:lpstr>Azure IoT – platformy i urządzenia</vt:lpstr>
      <vt:lpstr>Wsparcie SDK</vt:lpstr>
      <vt:lpstr>IoT Hub - końcówki</vt:lpstr>
      <vt:lpstr>Rejestracja urządzeń</vt:lpstr>
      <vt:lpstr>Zarządzanie urządzeniami - rejestracja</vt:lpstr>
      <vt:lpstr>Demo</vt:lpstr>
      <vt:lpstr>Bezpieczeństwo – STRIDE / (R)DREAD</vt:lpstr>
      <vt:lpstr>Bezpieczeństwo – „nic” nowego, strefy itp</vt:lpstr>
      <vt:lpstr>Przykładowy Data Flow (za Reference Arch)</vt:lpstr>
      <vt:lpstr>Definicje uprawnień</vt:lpstr>
      <vt:lpstr>Wysyłanie telemetrii</vt:lpstr>
      <vt:lpstr>Wysyłanie telemetrii</vt:lpstr>
      <vt:lpstr>Demo</vt:lpstr>
      <vt:lpstr>Demo</vt:lpstr>
      <vt:lpstr>Demo</vt:lpstr>
      <vt:lpstr>Duże obiekty binarne</vt:lpstr>
      <vt:lpstr>Demo</vt:lpstr>
      <vt:lpstr>Repozytoria SDK</vt:lpstr>
      <vt:lpstr>C – podstawy (MQTT)</vt:lpstr>
      <vt:lpstr>O urządzeniach</vt:lpstr>
      <vt:lpstr>Windows 10 IoT Core</vt:lpstr>
      <vt:lpstr>DragonBoard (Snapdragon 410)</vt:lpstr>
      <vt:lpstr>Toradex (Nvidia Tegra 3)</vt:lpstr>
      <vt:lpstr>Minnowboard Max (x86/x64)</vt:lpstr>
      <vt:lpstr>Raspberry PI 2/3 (Cortex A7 / Cortex A53)</vt:lpstr>
      <vt:lpstr>Windows IoT - API (użytkowe)</vt:lpstr>
      <vt:lpstr>Raspberry PI 2 - piny i ich znaczenie</vt:lpstr>
      <vt:lpstr>Sprzęt - hobbystyczny</vt:lpstr>
      <vt:lpstr>Trochę sprzętu - jeszcze</vt:lpstr>
      <vt:lpstr>Azure IoT Certified device</vt:lpstr>
      <vt:lpstr>Demo</vt:lpstr>
      <vt:lpstr>MQTT, C i inne</vt:lpstr>
      <vt:lpstr>Struktura MQTT w Azure IoT Hub</vt:lpstr>
      <vt:lpstr>Demo</vt:lpstr>
      <vt:lpstr>Demo</vt:lpstr>
      <vt:lpstr>Demo</vt:lpstr>
      <vt:lpstr>Cloud To Device</vt:lpstr>
      <vt:lpstr>Komunikaty Cloud to Device (C2D)</vt:lpstr>
      <vt:lpstr>Demo</vt:lpstr>
      <vt:lpstr>Wywołanie metody</vt:lpstr>
      <vt:lpstr>Demo</vt:lpstr>
      <vt:lpstr>Zarządzanie – ciąg dalszy</vt:lpstr>
      <vt:lpstr>Przykład Device Twin</vt:lpstr>
      <vt:lpstr>Aktualizacja właściwości</vt:lpstr>
      <vt:lpstr>Kwerendy</vt:lpstr>
      <vt:lpstr>Demo</vt:lpstr>
      <vt:lpstr>Demo</vt:lpstr>
      <vt:lpstr>Bardzo ważne – throttling i quota</vt:lpstr>
      <vt:lpstr>Zarządzanie w NodeJS</vt:lpstr>
      <vt:lpstr>Demo</vt:lpstr>
      <vt:lpstr>SDK Gateway – po co? Bo.. Dużo protokołów</vt:lpstr>
      <vt:lpstr>Architektura</vt:lpstr>
      <vt:lpstr>Architektura</vt:lpstr>
      <vt:lpstr>Podział pracy</vt:lpstr>
      <vt:lpstr>Główne moduły</vt:lpstr>
      <vt:lpstr>Istotne właściwości w komunikacie</vt:lpstr>
      <vt:lpstr>BLE</vt:lpstr>
      <vt:lpstr>Tworzenie bramy</vt:lpstr>
      <vt:lpstr>Za dokumentacją</vt:lpstr>
      <vt:lpstr>Flow</vt:lpstr>
      <vt:lpstr>Binding (w czym można pisać moduły)</vt:lpstr>
      <vt:lpstr>Zasoby</vt:lpstr>
      <vt:lpstr>Jak?</vt:lpstr>
      <vt:lpstr>Demo</vt:lpstr>
      <vt:lpstr>Jest jeszcze koncepcja Protocol Gateway</vt:lpstr>
      <vt:lpstr>Demo</vt:lpstr>
      <vt:lpstr>Urządzenia - podsumowanie</vt:lpstr>
      <vt:lpstr>Analiza (w czasie rzeczywistym)</vt:lpstr>
      <vt:lpstr>Analiza</vt:lpstr>
      <vt:lpstr>IoT Hub Routing</vt:lpstr>
      <vt:lpstr>Demo</vt:lpstr>
      <vt:lpstr>Stream Analytics</vt:lpstr>
      <vt:lpstr>SQL</vt:lpstr>
      <vt:lpstr>Patterns (i ciekawe przykłady)</vt:lpstr>
      <vt:lpstr>Tumbling Windows</vt:lpstr>
      <vt:lpstr>Hopping Windows</vt:lpstr>
      <vt:lpstr>Sliding Windows</vt:lpstr>
      <vt:lpstr>Demo</vt:lpstr>
      <vt:lpstr>Trochę o Open Source (do analizy strumieni)</vt:lpstr>
      <vt:lpstr>Wstęp historyczny (no -5 lat )</vt:lpstr>
      <vt:lpstr>HDInsight</vt:lpstr>
      <vt:lpstr>Ceny</vt:lpstr>
      <vt:lpstr>HDInsight</vt:lpstr>
      <vt:lpstr>Dane w Azure Storage</vt:lpstr>
      <vt:lpstr>Klienci Event Hub w Javie</vt:lpstr>
      <vt:lpstr>Co to STORM?</vt:lpstr>
      <vt:lpstr>Demo (Video)</vt:lpstr>
      <vt:lpstr>PowerPoint Presentation</vt:lpstr>
      <vt:lpstr>A co mówi Google Trends?</vt:lpstr>
      <vt:lpstr>Co to          ?</vt:lpstr>
      <vt:lpstr>Spark jest szybki</vt:lpstr>
      <vt:lpstr>Skąd się to wzięło?</vt:lpstr>
      <vt:lpstr>Motivation</vt:lpstr>
      <vt:lpstr>Solution: Resilient Distributed Datasets (RDDs)</vt:lpstr>
      <vt:lpstr>Programming Model</vt:lpstr>
      <vt:lpstr>Example: Log Mining</vt:lpstr>
      <vt:lpstr>Spark Operations</vt:lpstr>
      <vt:lpstr>     Streaming vs Storm </vt:lpstr>
      <vt:lpstr>Discretized Stream Processing</vt:lpstr>
      <vt:lpstr>Discretized Stream Processing </vt:lpstr>
      <vt:lpstr>Example – Get hashtags from Twitter </vt:lpstr>
      <vt:lpstr>Example – Get hashtags from Twitter </vt:lpstr>
      <vt:lpstr>Example – Get hashtags from Twitter  </vt:lpstr>
      <vt:lpstr>Example – Get hashtags from Twitter  </vt:lpstr>
      <vt:lpstr>Java Example</vt:lpstr>
      <vt:lpstr>Window-based Transformations</vt:lpstr>
      <vt:lpstr>Arbitrary Stateful Computations</vt:lpstr>
      <vt:lpstr>Arbitrary Combinations of Batch and Streaming Computations</vt:lpstr>
      <vt:lpstr>DStream Input Sources</vt:lpstr>
      <vt:lpstr>Fault-tolerance: Worker</vt:lpstr>
      <vt:lpstr>Fault-tolerance: Master</vt:lpstr>
      <vt:lpstr>Demo</vt:lpstr>
      <vt:lpstr>Próba „porównania”</vt:lpstr>
      <vt:lpstr>Własny kod</vt:lpstr>
      <vt:lpstr>Analiza</vt:lpstr>
      <vt:lpstr>Własny kod - podsumowanie</vt:lpstr>
      <vt:lpstr>Demo</vt:lpstr>
      <vt:lpstr>Dlaczego Service Fabric?</vt:lpstr>
      <vt:lpstr>Service Fabric advertisement </vt:lpstr>
      <vt:lpstr>Scalable AND Fast (not OR – as usual)</vt:lpstr>
      <vt:lpstr>PowerPoint Presentation</vt:lpstr>
      <vt:lpstr>Service Fabric 101</vt:lpstr>
      <vt:lpstr>Service Fabric API</vt:lpstr>
      <vt:lpstr>Przetwarzanie IoT</vt:lpstr>
      <vt:lpstr>Demo</vt:lpstr>
      <vt:lpstr>Azure Function – triggery i I/O</vt:lpstr>
      <vt:lpstr>Logic Apps</vt:lpstr>
      <vt:lpstr>Demo</vt:lpstr>
      <vt:lpstr>Analiza (danych). Zdecydowanie nie „real time”</vt:lpstr>
      <vt:lpstr>Gdzie i czym?</vt:lpstr>
      <vt:lpstr>The Data Lake approach</vt:lpstr>
      <vt:lpstr>Introducing Azure Data Lake Store</vt:lpstr>
      <vt:lpstr>Announcing Azure Data Lake Analytics Service</vt:lpstr>
      <vt:lpstr>Azure Data Lake (Store, HDInsight, Analytics)</vt:lpstr>
      <vt:lpstr>ADL and SQLDW</vt:lpstr>
      <vt:lpstr>Parameters</vt:lpstr>
      <vt:lpstr>Transformation</vt:lpstr>
      <vt:lpstr>Aggregation</vt:lpstr>
      <vt:lpstr>C# as a procedure language</vt:lpstr>
      <vt:lpstr>Join</vt:lpstr>
      <vt:lpstr>TVF and Views</vt:lpstr>
      <vt:lpstr>Create Table in Data Lake</vt:lpstr>
      <vt:lpstr>Windowing functions</vt:lpstr>
      <vt:lpstr>Demo</vt:lpstr>
      <vt:lpstr>PowerPoint Presentation</vt:lpstr>
      <vt:lpstr>PowerPoint Presentation</vt:lpstr>
      <vt:lpstr>Klasyczne NoSQL – DocumentDB (też: API MongoDB)</vt:lpstr>
      <vt:lpstr>DocumentDB overview</vt:lpstr>
      <vt:lpstr>DocumentDB A document store</vt:lpstr>
      <vt:lpstr>The basics</vt:lpstr>
      <vt:lpstr>Demo</vt:lpstr>
      <vt:lpstr>Azure Machine Learning</vt:lpstr>
      <vt:lpstr>Dwa główne zastosowania</vt:lpstr>
      <vt:lpstr>Popularność uczenia maszynowego </vt:lpstr>
      <vt:lpstr>Can Machine Learning Help Me?</vt:lpstr>
      <vt:lpstr>End – to End  Modeling process</vt:lpstr>
      <vt:lpstr>Predictive Analytics Predicting future performance from historical data</vt:lpstr>
      <vt:lpstr>PowerPoint Presentation</vt:lpstr>
      <vt:lpstr>PowerPoint Presentation</vt:lpstr>
      <vt:lpstr>Techniki uczenia maszynowego</vt:lpstr>
      <vt:lpstr>Supervised</vt:lpstr>
      <vt:lpstr>Unsupervised </vt:lpstr>
      <vt:lpstr>Generalization, Bias/Variance Tradeoff and Overfitting</vt:lpstr>
      <vt:lpstr>Data Types and Containers</vt:lpstr>
      <vt:lpstr>Smart Buildings </vt:lpstr>
      <vt:lpstr>Demand Forecasting </vt:lpstr>
      <vt:lpstr>Idea</vt:lpstr>
      <vt:lpstr>Experimentation Cycle</vt:lpstr>
      <vt:lpstr>Experimentation Cycle</vt:lpstr>
      <vt:lpstr>Experimentation Cycle</vt:lpstr>
      <vt:lpstr>Experimentation Cycle</vt:lpstr>
      <vt:lpstr>Azure ML Studio</vt:lpstr>
      <vt:lpstr>Proces</vt:lpstr>
      <vt:lpstr>Machine ML Studio - Online</vt:lpstr>
      <vt:lpstr>PowerPoint Presentation</vt:lpstr>
      <vt:lpstr>PowerPoint Presentation</vt:lpstr>
      <vt:lpstr>Demo</vt:lpstr>
      <vt:lpstr>Użycie Machine Learning</vt:lpstr>
      <vt:lpstr>Co jeszcze warto „doczytać”?</vt:lpstr>
      <vt:lpstr>Data visualization with full Power BI</vt:lpstr>
      <vt:lpstr>Experience your data in new ways</vt:lpstr>
      <vt:lpstr>Live dashboards &amp; reports</vt:lpstr>
      <vt:lpstr>Mobile apps</vt:lpstr>
      <vt:lpstr>Connect to all the data around you</vt:lpstr>
      <vt:lpstr>Demo</vt:lpstr>
      <vt:lpstr>Manufacturing (1 of 2)</vt:lpstr>
      <vt:lpstr>Manufacturing (2 of 2)</vt:lpstr>
      <vt:lpstr>Retail</vt:lpstr>
      <vt:lpstr>Banking</vt:lpstr>
      <vt:lpstr>Government</vt:lpstr>
      <vt:lpstr>Health</vt:lpstr>
      <vt:lpstr>Construction</vt:lpstr>
      <vt:lpstr>Rolls-Royce demo</vt:lpstr>
      <vt:lpstr>Mapa w Open Source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prv Tomasz _</dc:creator>
  <cp:lastModifiedBy>prv Tomasz _</cp:lastModifiedBy>
  <cp:revision>550</cp:revision>
  <dcterms:created xsi:type="dcterms:W3CDTF">2016-12-28T17:04:07Z</dcterms:created>
  <dcterms:modified xsi:type="dcterms:W3CDTF">2017-04-11T14:11:34Z</dcterms:modified>
</cp:coreProperties>
</file>